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4" r:id="rId15"/>
    <p:sldId id="269" r:id="rId16"/>
    <p:sldId id="270" r:id="rId17"/>
    <p:sldId id="271" r:id="rId18"/>
    <p:sldId id="272" r:id="rId19"/>
    <p:sldId id="2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97" autoAdjust="0"/>
    <p:restoredTop sz="94660"/>
  </p:normalViewPr>
  <p:slideViewPr>
    <p:cSldViewPr snapToGrid="0">
      <p:cViewPr varScale="1">
        <p:scale>
          <a:sx n="73" d="100"/>
          <a:sy n="73" d="100"/>
        </p:scale>
        <p:origin x="76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7/11/2021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8507" y="809898"/>
            <a:ext cx="7336488" cy="2574730"/>
          </a:xfrm>
        </p:spPr>
        <p:txBody>
          <a:bodyPr/>
          <a:lstStyle/>
          <a:p>
            <a:pPr algn="ctr"/>
            <a:r>
              <a:rPr lang="en-US" sz="2400" dirty="0" smtClean="0">
                <a:solidFill>
                  <a:schemeClr val="tx2"/>
                </a:solidFill>
                <a:latin typeface="Bahnschrift Condensed" panose="020B0502040204020203" pitchFamily="34" charset="0"/>
                <a:cs typeface="Arial" panose="020B0604020202020204" pitchFamily="34" charset="0"/>
              </a:rPr>
              <a:t>AN ORAL PRESENTATION </a:t>
            </a:r>
            <a:br>
              <a:rPr lang="en-US" sz="2400" dirty="0" smtClean="0">
                <a:solidFill>
                  <a:schemeClr val="tx2"/>
                </a:solidFill>
                <a:latin typeface="Bahnschrift Condensed" panose="020B0502040204020203" pitchFamily="34" charset="0"/>
                <a:cs typeface="Arial" panose="020B0604020202020204" pitchFamily="34" charset="0"/>
              </a:rPr>
            </a:br>
            <a:r>
              <a:rPr lang="en-US" sz="2400" dirty="0" smtClean="0">
                <a:solidFill>
                  <a:schemeClr val="tx2"/>
                </a:solidFill>
                <a:latin typeface="Bahnschrift Condensed" panose="020B0502040204020203" pitchFamily="34" charset="0"/>
                <a:cs typeface="Arial" panose="020B0604020202020204" pitchFamily="34" charset="0"/>
              </a:rPr>
              <a:t>ON</a:t>
            </a:r>
            <a:br>
              <a:rPr lang="en-US" sz="2400" dirty="0" smtClean="0">
                <a:solidFill>
                  <a:schemeClr val="tx2"/>
                </a:solidFill>
                <a:latin typeface="Bahnschrift Condensed" panose="020B0502040204020203" pitchFamily="34" charset="0"/>
                <a:cs typeface="Arial" panose="020B0604020202020204" pitchFamily="34" charset="0"/>
              </a:rPr>
            </a:br>
            <a:r>
              <a:rPr lang="en-US" sz="2400" dirty="0" smtClean="0">
                <a:solidFill>
                  <a:schemeClr val="tx2"/>
                </a:solidFill>
                <a:latin typeface="Bahnschrift Condensed" panose="020B0502040204020203" pitchFamily="34" charset="0"/>
                <a:cs typeface="Arial" panose="020B0604020202020204" pitchFamily="34" charset="0"/>
              </a:rPr>
              <a:t>NON-ENZYMATIC ANTIOXIDANT RESPONSES OF LANDRACES AND IMPROVED DROUGHT TOLERANT MAIZE (</a:t>
            </a:r>
            <a:r>
              <a:rPr lang="en-US" sz="2400" i="1" dirty="0" smtClean="0">
                <a:solidFill>
                  <a:schemeClr val="tx2"/>
                </a:solidFill>
                <a:latin typeface="Bahnschrift Condensed" panose="020B0502040204020203" pitchFamily="34" charset="0"/>
                <a:cs typeface="Arial" panose="020B0604020202020204" pitchFamily="34" charset="0"/>
              </a:rPr>
              <a:t>Zea mays</a:t>
            </a:r>
            <a:r>
              <a:rPr lang="en-US" sz="2400" dirty="0" smtClean="0">
                <a:solidFill>
                  <a:schemeClr val="tx2"/>
                </a:solidFill>
                <a:latin typeface="Bahnschrift Condensed" panose="020B0502040204020203" pitchFamily="34" charset="0"/>
                <a:cs typeface="Arial" panose="020B0604020202020204" pitchFamily="34" charset="0"/>
              </a:rPr>
              <a:t> L.) VARIETIES TO WATER STRESS</a:t>
            </a:r>
            <a:br>
              <a:rPr lang="en-US" sz="2400" dirty="0" smtClean="0">
                <a:solidFill>
                  <a:schemeClr val="tx2"/>
                </a:solidFill>
                <a:latin typeface="Bahnschrift Condensed" panose="020B0502040204020203" pitchFamily="34" charset="0"/>
                <a:cs typeface="Arial" panose="020B0604020202020204" pitchFamily="34" charset="0"/>
              </a:rPr>
            </a:br>
            <a:r>
              <a:rPr lang="en-US" sz="2400" dirty="0" smtClean="0">
                <a:solidFill>
                  <a:schemeClr val="tx2"/>
                </a:solidFill>
                <a:latin typeface="Bahnschrift Condensed" panose="020B0502040204020203" pitchFamily="34" charset="0"/>
                <a:cs typeface="Arial" panose="020B0604020202020204" pitchFamily="34" charset="0"/>
              </a:rPr>
              <a:t>AT THE 38</a:t>
            </a:r>
            <a:r>
              <a:rPr lang="en-US" sz="2400" baseline="30000" dirty="0" smtClean="0">
                <a:solidFill>
                  <a:schemeClr val="tx2"/>
                </a:solidFill>
                <a:latin typeface="Bahnschrift Condensed" panose="020B0502040204020203" pitchFamily="34" charset="0"/>
                <a:cs typeface="Arial" panose="020B0604020202020204" pitchFamily="34" charset="0"/>
              </a:rPr>
              <a:t>TH</a:t>
            </a:r>
            <a:r>
              <a:rPr lang="en-US" sz="2400" dirty="0" smtClean="0">
                <a:solidFill>
                  <a:schemeClr val="tx2"/>
                </a:solidFill>
                <a:latin typeface="Bahnschrift Condensed" panose="020B0502040204020203" pitchFamily="34" charset="0"/>
                <a:cs typeface="Arial" panose="020B0604020202020204" pitchFamily="34" charset="0"/>
              </a:rPr>
              <a:t> ANNUAL CONFERENCE OF BIOCHEMISTRY AND MOLECULAR BIOLOGY (NSBMB SOKOTO 2021)</a:t>
            </a:r>
            <a:endParaRPr lang="en-US" sz="2400" dirty="0">
              <a:solidFill>
                <a:schemeClr val="tx2"/>
              </a:solidFill>
              <a:latin typeface="Bahnschrift Condensed" panose="020B0502040204020203" pitchFamily="34" charset="0"/>
              <a:cs typeface="Arial" panose="020B0604020202020204" pitchFamily="34" charset="0"/>
            </a:endParaRPr>
          </a:p>
        </p:txBody>
      </p:sp>
      <p:sp>
        <p:nvSpPr>
          <p:cNvPr id="3" name="Subtitle 2"/>
          <p:cNvSpPr>
            <a:spLocks noGrp="1"/>
          </p:cNvSpPr>
          <p:nvPr>
            <p:ph type="subTitle" idx="1"/>
          </p:nvPr>
        </p:nvSpPr>
        <p:spPr>
          <a:xfrm>
            <a:off x="1598507" y="5082798"/>
            <a:ext cx="7766936" cy="1096899"/>
          </a:xfrm>
        </p:spPr>
        <p:txBody>
          <a:bodyPr>
            <a:noAutofit/>
          </a:bodyPr>
          <a:lstStyle/>
          <a:p>
            <a:pPr algn="ctr"/>
            <a:r>
              <a:rPr lang="en-US" sz="2800" dirty="0" smtClean="0">
                <a:solidFill>
                  <a:schemeClr val="accent2">
                    <a:lumMod val="50000"/>
                  </a:schemeClr>
                </a:solidFill>
                <a:latin typeface="Bahnschrift Condensed" panose="020B0502040204020203" pitchFamily="34" charset="0"/>
              </a:rPr>
              <a:t>BY </a:t>
            </a:r>
          </a:p>
          <a:p>
            <a:pPr algn="ctr"/>
            <a:r>
              <a:rPr lang="en-US" sz="2800" dirty="0" smtClean="0">
                <a:solidFill>
                  <a:schemeClr val="accent2">
                    <a:lumMod val="50000"/>
                  </a:schemeClr>
                </a:solidFill>
                <a:latin typeface="Bahnschrift Condensed" panose="020B0502040204020203" pitchFamily="34" charset="0"/>
              </a:rPr>
              <a:t>YAHAYA ABUBAKAR MOHAMMED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5577"/>
            <a:ext cx="1750423" cy="180839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4160" y="716015"/>
            <a:ext cx="1767840" cy="1627953"/>
          </a:xfrm>
          <a:prstGeom prst="rect">
            <a:avLst/>
          </a:prstGeom>
        </p:spPr>
      </p:pic>
    </p:spTree>
    <p:extLst>
      <p:ext uri="{BB962C8B-B14F-4D97-AF65-F5344CB8AC3E}">
        <p14:creationId xmlns:p14="http://schemas.microsoft.com/office/powerpoint/2010/main" val="2987852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96537"/>
            <a:ext cx="8596668" cy="1320800"/>
          </a:xfrm>
        </p:spPr>
        <p:txBody>
          <a:bodyPr/>
          <a:lstStyle/>
          <a:p>
            <a:pPr algn="ctr"/>
            <a:r>
              <a:rPr lang="en-US" dirty="0" smtClean="0">
                <a:solidFill>
                  <a:schemeClr val="tx2"/>
                </a:solidFill>
                <a:latin typeface="Bahnschrift" panose="020B0502040204020203" pitchFamily="34" charset="0"/>
              </a:rPr>
              <a:t>MATERIALS AND METHODS</a:t>
            </a:r>
            <a:endParaRPr lang="en-US" dirty="0">
              <a:solidFill>
                <a:schemeClr val="tx2"/>
              </a:solidFill>
              <a:latin typeface="Bahnschrift" panose="020B0502040204020203" pitchFamily="34" charset="0"/>
            </a:endParaRPr>
          </a:p>
        </p:txBody>
      </p:sp>
      <p:sp>
        <p:nvSpPr>
          <p:cNvPr id="3" name="Content Placeholder 2"/>
          <p:cNvSpPr>
            <a:spLocks noGrp="1"/>
          </p:cNvSpPr>
          <p:nvPr>
            <p:ph idx="1"/>
          </p:nvPr>
        </p:nvSpPr>
        <p:spPr>
          <a:xfrm>
            <a:off x="860214" y="2069149"/>
            <a:ext cx="8596668" cy="4174897"/>
          </a:xfrm>
        </p:spPr>
        <p:txBody>
          <a:bodyPr>
            <a:normAutofit lnSpcReduction="10000"/>
          </a:bodyPr>
          <a:lstStyle/>
          <a:p>
            <a:pPr>
              <a:buFont typeface="Wingdings" panose="05000000000000000000" pitchFamily="2" charset="2"/>
              <a:buChar char="v"/>
            </a:pPr>
            <a:r>
              <a:rPr lang="en-US" sz="2000" b="1" dirty="0" smtClean="0">
                <a:solidFill>
                  <a:schemeClr val="tx2"/>
                </a:solidFill>
              </a:rPr>
              <a:t>Materials</a:t>
            </a:r>
          </a:p>
          <a:p>
            <a:pPr>
              <a:buFont typeface="Wingdings" panose="05000000000000000000" pitchFamily="2" charset="2"/>
              <a:buChar char="Ø"/>
            </a:pPr>
            <a:r>
              <a:rPr lang="en-US" sz="2000" b="1" dirty="0">
                <a:solidFill>
                  <a:schemeClr val="tx2"/>
                </a:solidFill>
              </a:rPr>
              <a:t>Sample </a:t>
            </a:r>
            <a:r>
              <a:rPr lang="en-US" sz="2000" b="1" dirty="0" smtClean="0">
                <a:solidFill>
                  <a:schemeClr val="tx2"/>
                </a:solidFill>
              </a:rPr>
              <a:t>Collection</a:t>
            </a:r>
          </a:p>
          <a:p>
            <a:pPr marL="0" indent="0" algn="just">
              <a:buNone/>
            </a:pPr>
            <a:r>
              <a:rPr lang="en-US" sz="2000" dirty="0" smtClean="0">
                <a:solidFill>
                  <a:schemeClr val="tx2"/>
                </a:solidFill>
              </a:rPr>
              <a:t>Landraces </a:t>
            </a:r>
            <a:r>
              <a:rPr lang="en-US" sz="2000" dirty="0">
                <a:solidFill>
                  <a:schemeClr val="tx2"/>
                </a:solidFill>
              </a:rPr>
              <a:t>(TZM 1422 and TZM 219) and improved (</a:t>
            </a:r>
            <a:r>
              <a:rPr lang="en-US" sz="2000" dirty="0" smtClean="0">
                <a:solidFill>
                  <a:schemeClr val="tx2"/>
                </a:solidFill>
              </a:rPr>
              <a:t>Sammaz </a:t>
            </a:r>
            <a:r>
              <a:rPr lang="en-US" sz="2000" dirty="0">
                <a:solidFill>
                  <a:schemeClr val="tx2"/>
                </a:solidFill>
              </a:rPr>
              <a:t>40) varieties of maize seed were obtained from Institute of Agricultural Research (IAR) A.B.U. </a:t>
            </a:r>
            <a:r>
              <a:rPr lang="en-US" sz="2000" dirty="0" smtClean="0">
                <a:solidFill>
                  <a:schemeClr val="tx2"/>
                </a:solidFill>
              </a:rPr>
              <a:t>Zaria, </a:t>
            </a:r>
            <a:r>
              <a:rPr lang="en-US" sz="2000" dirty="0">
                <a:solidFill>
                  <a:schemeClr val="tx2"/>
                </a:solidFill>
              </a:rPr>
              <a:t>and from International Institute for Tropical Agriculture (IITA</a:t>
            </a:r>
            <a:r>
              <a:rPr lang="en-US" sz="2000" dirty="0" smtClean="0">
                <a:solidFill>
                  <a:schemeClr val="tx2"/>
                </a:solidFill>
              </a:rPr>
              <a:t>), </a:t>
            </a:r>
            <a:r>
              <a:rPr lang="en-US" sz="2000" dirty="0" smtClean="0">
                <a:solidFill>
                  <a:schemeClr val="tx2"/>
                </a:solidFill>
              </a:rPr>
              <a:t>Ibadan.</a:t>
            </a:r>
          </a:p>
          <a:p>
            <a:pPr algn="just">
              <a:buFont typeface="Wingdings" panose="05000000000000000000" pitchFamily="2" charset="2"/>
              <a:buChar char="Ø"/>
            </a:pPr>
            <a:r>
              <a:rPr lang="en-US" sz="2000" b="1" dirty="0">
                <a:solidFill>
                  <a:schemeClr val="tx2"/>
                </a:solidFill>
              </a:rPr>
              <a:t>Equipment and Apparatus </a:t>
            </a:r>
            <a:r>
              <a:rPr lang="en-US" sz="2000" b="1" dirty="0" smtClean="0">
                <a:solidFill>
                  <a:schemeClr val="tx2"/>
                </a:solidFill>
              </a:rPr>
              <a:t>used</a:t>
            </a:r>
          </a:p>
          <a:p>
            <a:pPr marL="0" indent="0" algn="just">
              <a:buNone/>
            </a:pPr>
            <a:r>
              <a:rPr lang="en-US" sz="2000" dirty="0">
                <a:solidFill>
                  <a:schemeClr val="tx2"/>
                </a:solidFill>
              </a:rPr>
              <a:t>Screen House, Ceramic Mortar and Pestle, </a:t>
            </a:r>
            <a:r>
              <a:rPr lang="en-US" sz="2000" dirty="0" smtClean="0">
                <a:solidFill>
                  <a:schemeClr val="tx2"/>
                </a:solidFill>
              </a:rPr>
              <a:t>Centrifuge, </a:t>
            </a:r>
            <a:r>
              <a:rPr lang="en-US" sz="2000" dirty="0">
                <a:solidFill>
                  <a:schemeClr val="tx2"/>
                </a:solidFill>
              </a:rPr>
              <a:t>Hot water </a:t>
            </a:r>
            <a:r>
              <a:rPr lang="en-US" sz="2000" dirty="0" smtClean="0">
                <a:solidFill>
                  <a:schemeClr val="tx2"/>
                </a:solidFill>
              </a:rPr>
              <a:t>bath, Freezer, </a:t>
            </a:r>
            <a:r>
              <a:rPr lang="en-US" sz="2000" dirty="0">
                <a:solidFill>
                  <a:schemeClr val="tx2"/>
                </a:solidFill>
              </a:rPr>
              <a:t>and UV- </a:t>
            </a:r>
            <a:r>
              <a:rPr lang="en-US" sz="2000" dirty="0" smtClean="0">
                <a:solidFill>
                  <a:schemeClr val="tx2"/>
                </a:solidFill>
              </a:rPr>
              <a:t>spectrophotometer.</a:t>
            </a:r>
          </a:p>
          <a:p>
            <a:pPr algn="just">
              <a:buFont typeface="Wingdings" panose="05000000000000000000" pitchFamily="2" charset="2"/>
              <a:buChar char="Ø"/>
            </a:pPr>
            <a:r>
              <a:rPr lang="en-US" sz="2000" b="1" dirty="0">
                <a:solidFill>
                  <a:schemeClr val="tx2"/>
                </a:solidFill>
              </a:rPr>
              <a:t>Chemicals and </a:t>
            </a:r>
            <a:r>
              <a:rPr lang="en-US" sz="2000" b="1" dirty="0" smtClean="0">
                <a:solidFill>
                  <a:schemeClr val="tx2"/>
                </a:solidFill>
              </a:rPr>
              <a:t>Reagents</a:t>
            </a:r>
          </a:p>
          <a:p>
            <a:pPr marL="0" indent="0" algn="just">
              <a:buNone/>
            </a:pPr>
            <a:r>
              <a:rPr lang="en-US" sz="2000" dirty="0" smtClean="0">
                <a:solidFill>
                  <a:schemeClr val="tx2"/>
                </a:solidFill>
              </a:rPr>
              <a:t>All chemicals and reagents were of analytical grades</a:t>
            </a:r>
            <a:r>
              <a:rPr lang="en-US" dirty="0" smtClean="0">
                <a:solidFill>
                  <a:schemeClr val="tx2"/>
                </a:solidFill>
              </a:rPr>
              <a:t>.</a:t>
            </a:r>
          </a:p>
          <a:p>
            <a:pPr marL="0" indent="0" algn="just">
              <a:buNone/>
            </a:pPr>
            <a:endParaRPr lang="en-US" sz="2000" dirty="0" smtClean="0">
              <a:solidFill>
                <a:schemeClr val="tx2"/>
              </a:solidFill>
            </a:endParaRPr>
          </a:p>
          <a:p>
            <a:pPr marL="0" indent="0" algn="just">
              <a:buNone/>
            </a:pPr>
            <a:endParaRPr lang="en-US" sz="2000" dirty="0">
              <a:solidFill>
                <a:schemeClr val="tx2"/>
              </a:solidFill>
            </a:endParaRPr>
          </a:p>
        </p:txBody>
      </p:sp>
    </p:spTree>
    <p:extLst>
      <p:ext uri="{BB962C8B-B14F-4D97-AF65-F5344CB8AC3E}">
        <p14:creationId xmlns:p14="http://schemas.microsoft.com/office/powerpoint/2010/main" val="2637521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2"/>
                </a:solidFill>
                <a:latin typeface="Bahnschrift" panose="020B0502040204020203" pitchFamily="34" charset="0"/>
              </a:rPr>
              <a:t>MATERIALS AND </a:t>
            </a:r>
            <a:r>
              <a:rPr lang="en-US" dirty="0" smtClean="0">
                <a:solidFill>
                  <a:schemeClr val="tx2"/>
                </a:solidFill>
                <a:latin typeface="Bahnschrift" panose="020B0502040204020203" pitchFamily="34" charset="0"/>
              </a:rPr>
              <a:t>METHODS CONT’D</a:t>
            </a:r>
            <a:endParaRPr lang="en-US" dirty="0">
              <a:solidFill>
                <a:schemeClr val="tx2"/>
              </a:solidFill>
            </a:endParaRPr>
          </a:p>
        </p:txBody>
      </p:sp>
      <p:sp>
        <p:nvSpPr>
          <p:cNvPr id="3" name="Content Placeholder 2"/>
          <p:cNvSpPr>
            <a:spLocks noGrp="1"/>
          </p:cNvSpPr>
          <p:nvPr>
            <p:ph idx="1"/>
          </p:nvPr>
        </p:nvSpPr>
        <p:spPr>
          <a:xfrm>
            <a:off x="677334" y="1930400"/>
            <a:ext cx="8596668" cy="4470400"/>
          </a:xfrm>
        </p:spPr>
        <p:txBody>
          <a:bodyPr>
            <a:noAutofit/>
          </a:bodyPr>
          <a:lstStyle/>
          <a:p>
            <a:pPr>
              <a:buFont typeface="Wingdings" panose="05000000000000000000" pitchFamily="2" charset="2"/>
              <a:buChar char="v"/>
            </a:pPr>
            <a:r>
              <a:rPr lang="en-US" sz="2000" b="1" dirty="0" smtClean="0"/>
              <a:t>Methods</a:t>
            </a:r>
          </a:p>
          <a:p>
            <a:pPr>
              <a:buFont typeface="Wingdings" panose="05000000000000000000" pitchFamily="2" charset="2"/>
              <a:buChar char="Ø"/>
            </a:pPr>
            <a:r>
              <a:rPr lang="en-US" sz="2000" b="1" dirty="0"/>
              <a:t>Soil </a:t>
            </a:r>
            <a:r>
              <a:rPr lang="en-US" sz="2000" b="1" dirty="0" smtClean="0"/>
              <a:t>sampling, </a:t>
            </a:r>
            <a:r>
              <a:rPr lang="en-US" sz="2000" b="1" dirty="0"/>
              <a:t>s</a:t>
            </a:r>
            <a:r>
              <a:rPr lang="en-US" sz="2000" b="1" dirty="0" smtClean="0"/>
              <a:t>oil analysis, and soil sterilization</a:t>
            </a:r>
          </a:p>
          <a:p>
            <a:pPr>
              <a:buFont typeface="Wingdings" panose="05000000000000000000" pitchFamily="2" charset="2"/>
              <a:buChar char="Ø"/>
            </a:pPr>
            <a:r>
              <a:rPr lang="en-US" sz="2000" b="1" dirty="0" smtClean="0"/>
              <a:t>Determination of soil water-field capacity</a:t>
            </a:r>
          </a:p>
          <a:p>
            <a:pPr algn="just">
              <a:buFont typeface="Arial" panose="020B0604020202020204" pitchFamily="34" charset="0"/>
              <a:buChar char="•"/>
            </a:pPr>
            <a:r>
              <a:rPr lang="en-US" sz="2000" dirty="0"/>
              <a:t>Water field capacity of the soil was determined gravimetrically </a:t>
            </a:r>
            <a:r>
              <a:rPr lang="en-US" sz="2000" dirty="0" smtClean="0"/>
              <a:t>using the water </a:t>
            </a:r>
            <a:r>
              <a:rPr lang="en-US" sz="2000" dirty="0"/>
              <a:t>percentage – based estimation model of Mbagwu </a:t>
            </a:r>
            <a:r>
              <a:rPr lang="en-US" sz="2000" dirty="0" smtClean="0"/>
              <a:t>and </a:t>
            </a:r>
            <a:r>
              <a:rPr lang="en-US" sz="2000" dirty="0"/>
              <a:t>Mbah (1998</a:t>
            </a:r>
            <a:r>
              <a:rPr lang="en-US" sz="2000" dirty="0" smtClean="0"/>
              <a:t>).</a:t>
            </a:r>
          </a:p>
          <a:p>
            <a:pPr algn="just">
              <a:buFont typeface="Arial" panose="020B0604020202020204" pitchFamily="34" charset="0"/>
              <a:buChar char="•"/>
            </a:pPr>
            <a:r>
              <a:rPr lang="en-US" sz="2000" dirty="0" smtClean="0"/>
              <a:t>      FC</a:t>
            </a:r>
            <a:r>
              <a:rPr lang="en-US" sz="2000" dirty="0"/>
              <a:t>= 0.79 (SP) ˗ 6.22 (r = 0.972</a:t>
            </a:r>
            <a:r>
              <a:rPr lang="en-US" sz="2000" dirty="0" smtClean="0"/>
              <a:t>).</a:t>
            </a:r>
          </a:p>
          <a:p>
            <a:pPr algn="just">
              <a:buFont typeface="Wingdings" panose="05000000000000000000" pitchFamily="2" charset="2"/>
              <a:buChar char="Ø"/>
            </a:pPr>
            <a:r>
              <a:rPr lang="en-US" sz="2000" b="1" dirty="0"/>
              <a:t>Treatment and experimental </a:t>
            </a:r>
            <a:r>
              <a:rPr lang="en-US" sz="2000" b="1" dirty="0" smtClean="0"/>
              <a:t>design</a:t>
            </a:r>
          </a:p>
          <a:p>
            <a:pPr algn="just">
              <a:buFont typeface="Arial" panose="020B0604020202020204" pitchFamily="34" charset="0"/>
              <a:buChar char="•"/>
            </a:pPr>
            <a:r>
              <a:rPr lang="en-US" sz="2000" dirty="0"/>
              <a:t>The experiment was carried out in a completely randomize design (CRD</a:t>
            </a:r>
            <a:r>
              <a:rPr lang="en-US" sz="2000" dirty="0" smtClean="0"/>
              <a:t>). Samples were divided into 3 groups containing 3 replicates. Treatments were given as T1 (100 % FC), T2 (50 % FC), and T3 (25 % FC).</a:t>
            </a:r>
            <a:endParaRPr lang="en-US" sz="2000" b="1" dirty="0"/>
          </a:p>
        </p:txBody>
      </p:sp>
    </p:spTree>
    <p:extLst>
      <p:ext uri="{BB962C8B-B14F-4D97-AF65-F5344CB8AC3E}">
        <p14:creationId xmlns:p14="http://schemas.microsoft.com/office/powerpoint/2010/main" val="1836754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2"/>
                </a:solidFill>
                <a:latin typeface="Bahnschrift" panose="020B0502040204020203" pitchFamily="34" charset="0"/>
              </a:rPr>
              <a:t>MATERIALS AND METHODS CONT’D</a:t>
            </a:r>
            <a:endParaRPr lang="en-US" dirty="0">
              <a:solidFill>
                <a:schemeClr val="tx2"/>
              </a:solidFill>
            </a:endParaRPr>
          </a:p>
        </p:txBody>
      </p:sp>
      <p:sp>
        <p:nvSpPr>
          <p:cNvPr id="3" name="Content Placeholder 2"/>
          <p:cNvSpPr>
            <a:spLocks noGrp="1"/>
          </p:cNvSpPr>
          <p:nvPr>
            <p:ph idx="1"/>
          </p:nvPr>
        </p:nvSpPr>
        <p:spPr>
          <a:xfrm>
            <a:off x="677334" y="1930400"/>
            <a:ext cx="8596668" cy="4522651"/>
          </a:xfrm>
        </p:spPr>
        <p:txBody>
          <a:bodyPr>
            <a:noAutofit/>
          </a:bodyPr>
          <a:lstStyle/>
          <a:p>
            <a:pPr>
              <a:buFont typeface="Wingdings" panose="05000000000000000000" pitchFamily="2" charset="2"/>
              <a:buChar char="v"/>
            </a:pPr>
            <a:r>
              <a:rPr lang="en-US" sz="2000" b="1" dirty="0" smtClean="0">
                <a:solidFill>
                  <a:schemeClr val="tx2"/>
                </a:solidFill>
              </a:rPr>
              <a:t>Determination of ascorbic acid</a:t>
            </a:r>
          </a:p>
          <a:p>
            <a:pPr algn="just">
              <a:buFont typeface="Wingdings" panose="05000000000000000000" pitchFamily="2" charset="2"/>
              <a:buChar char="Ø"/>
            </a:pPr>
            <a:r>
              <a:rPr lang="en-US" sz="2000" dirty="0">
                <a:solidFill>
                  <a:schemeClr val="tx2"/>
                </a:solidFill>
              </a:rPr>
              <a:t>Ascorbic acid was determined by the indophenols method as described by (AOAC, 1994). Fresh </a:t>
            </a:r>
            <a:r>
              <a:rPr lang="en-US" sz="2000" dirty="0" smtClean="0">
                <a:solidFill>
                  <a:schemeClr val="tx2"/>
                </a:solidFill>
              </a:rPr>
              <a:t>leaves (1 g) </a:t>
            </a:r>
            <a:r>
              <a:rPr lang="en-US" sz="2000" dirty="0">
                <a:solidFill>
                  <a:schemeClr val="tx2"/>
                </a:solidFill>
              </a:rPr>
              <a:t>from the different levels of water regime treatments at day 1, 15 and 30 </a:t>
            </a:r>
            <a:r>
              <a:rPr lang="en-US" sz="2000" dirty="0" smtClean="0">
                <a:solidFill>
                  <a:schemeClr val="tx2"/>
                </a:solidFill>
              </a:rPr>
              <a:t>were </a:t>
            </a:r>
            <a:r>
              <a:rPr lang="en-US" sz="2000" dirty="0">
                <a:solidFill>
                  <a:schemeClr val="tx2"/>
                </a:solidFill>
              </a:rPr>
              <a:t>extracted </a:t>
            </a:r>
            <a:r>
              <a:rPr lang="en-US" sz="2000" dirty="0" smtClean="0">
                <a:solidFill>
                  <a:schemeClr val="tx2"/>
                </a:solidFill>
              </a:rPr>
              <a:t>in oxalic acid and titrated against the dye.</a:t>
            </a:r>
          </a:p>
          <a:p>
            <a:pPr algn="just">
              <a:buFont typeface="Arial" panose="020B0604020202020204" pitchFamily="34" charset="0"/>
              <a:buChar char="•"/>
            </a:pPr>
            <a:r>
              <a:rPr lang="en-US" sz="2000" dirty="0" smtClean="0">
                <a:solidFill>
                  <a:schemeClr val="tx2"/>
                </a:solidFill>
              </a:rPr>
              <a:t> Amount </a:t>
            </a:r>
            <a:r>
              <a:rPr lang="en-US" sz="2000" dirty="0">
                <a:solidFill>
                  <a:schemeClr val="tx2"/>
                </a:solidFill>
              </a:rPr>
              <a:t>of ascorbic acid/100g sample = 0.5mg/V</a:t>
            </a:r>
            <a:r>
              <a:rPr lang="en-US" sz="2000" baseline="-25000" dirty="0">
                <a:solidFill>
                  <a:schemeClr val="tx2"/>
                </a:solidFill>
              </a:rPr>
              <a:t>1</a:t>
            </a:r>
            <a:r>
              <a:rPr lang="en-US" sz="2000" dirty="0">
                <a:solidFill>
                  <a:schemeClr val="tx2"/>
                </a:solidFill>
              </a:rPr>
              <a:t> ml x V</a:t>
            </a:r>
            <a:r>
              <a:rPr lang="en-US" sz="2000" baseline="-25000" dirty="0">
                <a:solidFill>
                  <a:schemeClr val="tx2"/>
                </a:solidFill>
              </a:rPr>
              <a:t>2</a:t>
            </a:r>
            <a:r>
              <a:rPr lang="en-US" sz="2000" dirty="0">
                <a:solidFill>
                  <a:schemeClr val="tx2"/>
                </a:solidFill>
              </a:rPr>
              <a:t>/5ml x </a:t>
            </a:r>
            <a:r>
              <a:rPr lang="en-US" sz="2000" dirty="0" smtClean="0">
                <a:solidFill>
                  <a:schemeClr val="tx2"/>
                </a:solidFill>
              </a:rPr>
              <a:t>  2ml/Wt</a:t>
            </a:r>
            <a:r>
              <a:rPr lang="en-US" sz="2000" dirty="0">
                <a:solidFill>
                  <a:schemeClr val="tx2"/>
                </a:solidFill>
              </a:rPr>
              <a:t>. of sample </a:t>
            </a:r>
            <a:r>
              <a:rPr lang="en-US" sz="2000" dirty="0" smtClean="0">
                <a:solidFill>
                  <a:schemeClr val="tx2"/>
                </a:solidFill>
              </a:rPr>
              <a:t>x100</a:t>
            </a:r>
          </a:p>
          <a:p>
            <a:pPr algn="just">
              <a:buFont typeface="Wingdings" panose="05000000000000000000" pitchFamily="2" charset="2"/>
              <a:buChar char="v"/>
            </a:pPr>
            <a:r>
              <a:rPr lang="en-US" sz="2000" b="1" dirty="0" smtClean="0">
                <a:solidFill>
                  <a:schemeClr val="tx2"/>
                </a:solidFill>
              </a:rPr>
              <a:t>Determination of </a:t>
            </a:r>
            <a:r>
              <a:rPr lang="en-US" sz="2000" b="1" dirty="0">
                <a:solidFill>
                  <a:schemeClr val="tx2"/>
                </a:solidFill>
              </a:rPr>
              <a:t>β- </a:t>
            </a:r>
            <a:r>
              <a:rPr lang="en-US" sz="2000" b="1" dirty="0" smtClean="0">
                <a:solidFill>
                  <a:schemeClr val="tx2"/>
                </a:solidFill>
              </a:rPr>
              <a:t>carotene</a:t>
            </a:r>
          </a:p>
          <a:p>
            <a:pPr algn="just">
              <a:buFont typeface="Wingdings" panose="05000000000000000000" pitchFamily="2" charset="2"/>
              <a:buChar char="Ø"/>
            </a:pPr>
            <a:r>
              <a:rPr lang="en-US" sz="2000" dirty="0">
                <a:solidFill>
                  <a:schemeClr val="tx2"/>
                </a:solidFill>
              </a:rPr>
              <a:t>Beta carotene was determined using the acetone extraction method (Tretykov </a:t>
            </a:r>
            <a:r>
              <a:rPr lang="en-US" sz="2000" i="1" dirty="0">
                <a:solidFill>
                  <a:schemeClr val="tx2"/>
                </a:solidFill>
              </a:rPr>
              <a:t>et al</a:t>
            </a:r>
            <a:r>
              <a:rPr lang="en-US" sz="2000" dirty="0">
                <a:solidFill>
                  <a:schemeClr val="tx2"/>
                </a:solidFill>
              </a:rPr>
              <a:t>., 1990</a:t>
            </a:r>
            <a:r>
              <a:rPr lang="en-US" sz="2000" dirty="0" smtClean="0">
                <a:solidFill>
                  <a:schemeClr val="tx2"/>
                </a:solidFill>
              </a:rPr>
              <a:t>), </a:t>
            </a:r>
            <a:r>
              <a:rPr lang="en-US" sz="2000" dirty="0">
                <a:solidFill>
                  <a:schemeClr val="tx2"/>
                </a:solidFill>
              </a:rPr>
              <a:t>at day 1, 15 and 30 </a:t>
            </a:r>
            <a:r>
              <a:rPr lang="en-US" sz="2000" dirty="0" smtClean="0">
                <a:solidFill>
                  <a:schemeClr val="tx2"/>
                </a:solidFill>
              </a:rPr>
              <a:t>of the experimental period. </a:t>
            </a:r>
            <a:r>
              <a:rPr lang="en-US" sz="2000" dirty="0">
                <a:solidFill>
                  <a:schemeClr val="tx2"/>
                </a:solidFill>
              </a:rPr>
              <a:t>0.5g of </a:t>
            </a:r>
            <a:r>
              <a:rPr lang="en-US" sz="2000" dirty="0" smtClean="0">
                <a:solidFill>
                  <a:schemeClr val="tx2"/>
                </a:solidFill>
              </a:rPr>
              <a:t>fresh samples were extracted with acetone </a:t>
            </a:r>
            <a:r>
              <a:rPr lang="en-US" sz="2000" dirty="0">
                <a:solidFill>
                  <a:schemeClr val="tx2"/>
                </a:solidFill>
              </a:rPr>
              <a:t>and the </a:t>
            </a:r>
            <a:r>
              <a:rPr lang="en-US" sz="2000" dirty="0" smtClean="0">
                <a:solidFill>
                  <a:schemeClr val="tx2"/>
                </a:solidFill>
              </a:rPr>
              <a:t>absorbance read in spectrophotometer at </a:t>
            </a:r>
            <a:r>
              <a:rPr lang="en-US" sz="2000" dirty="0">
                <a:solidFill>
                  <a:schemeClr val="tx2"/>
                </a:solidFill>
              </a:rPr>
              <a:t>633nm, 644nm and </a:t>
            </a:r>
            <a:r>
              <a:rPr lang="en-US" sz="2000" dirty="0" smtClean="0">
                <a:solidFill>
                  <a:schemeClr val="tx2"/>
                </a:solidFill>
              </a:rPr>
              <a:t>452.5nm.</a:t>
            </a:r>
          </a:p>
          <a:p>
            <a:pPr algn="just">
              <a:buFont typeface="Arial" panose="020B0604020202020204" pitchFamily="34" charset="0"/>
              <a:buChar char="•"/>
            </a:pPr>
            <a:endParaRPr lang="en-US" sz="2000" dirty="0">
              <a:solidFill>
                <a:schemeClr val="tx2"/>
              </a:solidFill>
            </a:endParaRPr>
          </a:p>
        </p:txBody>
      </p:sp>
    </p:spTree>
    <p:extLst>
      <p:ext uri="{BB962C8B-B14F-4D97-AF65-F5344CB8AC3E}">
        <p14:creationId xmlns:p14="http://schemas.microsoft.com/office/powerpoint/2010/main" val="2880883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2"/>
                </a:solidFill>
                <a:latin typeface="Bahnschrift" panose="020B0502040204020203" pitchFamily="34" charset="0"/>
              </a:rPr>
              <a:t>MATERIALS AND METHODS CONT’D</a:t>
            </a:r>
            <a:endParaRPr lang="en-US" dirty="0">
              <a:solidFill>
                <a:schemeClr val="tx2"/>
              </a:solidFill>
            </a:endParaRPr>
          </a:p>
        </p:txBody>
      </p:sp>
      <p:sp>
        <p:nvSpPr>
          <p:cNvPr id="3" name="Content Placeholder 2"/>
          <p:cNvSpPr>
            <a:spLocks noGrp="1"/>
          </p:cNvSpPr>
          <p:nvPr>
            <p:ph idx="1"/>
          </p:nvPr>
        </p:nvSpPr>
        <p:spPr>
          <a:xfrm>
            <a:off x="677334" y="2108338"/>
            <a:ext cx="8596668" cy="4148771"/>
          </a:xfrm>
        </p:spPr>
        <p:txBody>
          <a:bodyPr>
            <a:normAutofit lnSpcReduction="10000"/>
          </a:bodyPr>
          <a:lstStyle/>
          <a:p>
            <a:pPr algn="just">
              <a:buFont typeface="Wingdings" panose="05000000000000000000" pitchFamily="2" charset="2"/>
              <a:buChar char="v"/>
            </a:pPr>
            <a:r>
              <a:rPr lang="en-US" sz="2000" b="1" dirty="0" smtClean="0">
                <a:solidFill>
                  <a:schemeClr val="tx2"/>
                </a:solidFill>
              </a:rPr>
              <a:t>Determination lipid peroxidation</a:t>
            </a:r>
          </a:p>
          <a:p>
            <a:pPr algn="just">
              <a:buFont typeface="Wingdings" panose="05000000000000000000" pitchFamily="2" charset="2"/>
              <a:buChar char="Ø"/>
            </a:pPr>
            <a:r>
              <a:rPr lang="en-US" sz="2000" dirty="0">
                <a:solidFill>
                  <a:schemeClr val="tx2"/>
                </a:solidFill>
              </a:rPr>
              <a:t>Lipid peroxidation was determined using thiobarbituric acid reactive substances (TBARS) concentration as described by Carmak and Host, </a:t>
            </a:r>
            <a:r>
              <a:rPr lang="en-US" sz="2000" dirty="0" smtClean="0">
                <a:solidFill>
                  <a:schemeClr val="tx2"/>
                </a:solidFill>
              </a:rPr>
              <a:t>1991. </a:t>
            </a:r>
            <a:r>
              <a:rPr lang="en-US" sz="2000" dirty="0">
                <a:solidFill>
                  <a:schemeClr val="tx2"/>
                </a:solidFill>
              </a:rPr>
              <a:t>The concentration of TBARS was calculated using the absorption </a:t>
            </a:r>
            <a:r>
              <a:rPr lang="en-US" sz="2000" dirty="0" smtClean="0">
                <a:solidFill>
                  <a:schemeClr val="tx2"/>
                </a:solidFill>
              </a:rPr>
              <a:t>coefficient, 155Mm</a:t>
            </a:r>
            <a:r>
              <a:rPr lang="en-US" sz="2000" baseline="30000" dirty="0" smtClean="0">
                <a:solidFill>
                  <a:schemeClr val="tx2"/>
                </a:solidFill>
              </a:rPr>
              <a:t>-1</a:t>
            </a:r>
            <a:r>
              <a:rPr lang="en-US" sz="2000" dirty="0" smtClean="0">
                <a:solidFill>
                  <a:schemeClr val="tx2"/>
                </a:solidFill>
              </a:rPr>
              <a:t> </a:t>
            </a:r>
            <a:r>
              <a:rPr lang="en-US" sz="2000" dirty="0">
                <a:solidFill>
                  <a:schemeClr val="tx2"/>
                </a:solidFill>
              </a:rPr>
              <a:t>Cm</a:t>
            </a:r>
            <a:r>
              <a:rPr lang="en-US" sz="2000" baseline="30000" dirty="0">
                <a:solidFill>
                  <a:schemeClr val="tx2"/>
                </a:solidFill>
              </a:rPr>
              <a:t>-1</a:t>
            </a:r>
            <a:r>
              <a:rPr lang="en-US" sz="2000" dirty="0">
                <a:solidFill>
                  <a:schemeClr val="tx2"/>
                </a:solidFill>
              </a:rPr>
              <a:t> (Carmak and Host, 1991</a:t>
            </a:r>
            <a:r>
              <a:rPr lang="en-US" sz="2000" dirty="0" smtClean="0">
                <a:solidFill>
                  <a:schemeClr val="tx2"/>
                </a:solidFill>
              </a:rPr>
              <a:t>).</a:t>
            </a:r>
          </a:p>
          <a:p>
            <a:pPr algn="just">
              <a:buFont typeface="Wingdings" panose="05000000000000000000" pitchFamily="2" charset="2"/>
              <a:buChar char="v"/>
            </a:pPr>
            <a:r>
              <a:rPr lang="en-US" sz="2000" b="1" dirty="0" smtClean="0">
                <a:solidFill>
                  <a:schemeClr val="tx2"/>
                </a:solidFill>
              </a:rPr>
              <a:t>Determination of flavonoids</a:t>
            </a:r>
          </a:p>
          <a:p>
            <a:pPr algn="just">
              <a:buFont typeface="Wingdings" panose="05000000000000000000" pitchFamily="2" charset="2"/>
              <a:buChar char="Ø"/>
            </a:pPr>
            <a:r>
              <a:rPr lang="en-US" sz="2000" dirty="0">
                <a:solidFill>
                  <a:schemeClr val="tx2"/>
                </a:solidFill>
              </a:rPr>
              <a:t>The ﬂavonoid contents of the extracts were measured as per the Dowd method (1994). An aliquot of 1 ml of extract solution </a:t>
            </a:r>
            <a:r>
              <a:rPr lang="en-US" sz="2000" dirty="0" smtClean="0">
                <a:solidFill>
                  <a:schemeClr val="tx2"/>
                </a:solidFill>
              </a:rPr>
              <a:t>(200 </a:t>
            </a:r>
            <a:r>
              <a:rPr lang="en-US" sz="2000" dirty="0">
                <a:solidFill>
                  <a:schemeClr val="tx2"/>
                </a:solidFill>
              </a:rPr>
              <a:t>µg/ml</a:t>
            </a:r>
            <a:r>
              <a:rPr lang="en-US" sz="2000" dirty="0" smtClean="0">
                <a:solidFill>
                  <a:schemeClr val="tx2"/>
                </a:solidFill>
              </a:rPr>
              <a:t>) </a:t>
            </a:r>
            <a:r>
              <a:rPr lang="en-US" sz="2000" dirty="0">
                <a:solidFill>
                  <a:schemeClr val="tx2"/>
                </a:solidFill>
              </a:rPr>
              <a:t>were mixed with 0.2 ml of 10% (w/v) AlCl3 solution in methanol, 0.2 mL (1M) potassium acetate and 5.6 ml distilled </a:t>
            </a:r>
            <a:r>
              <a:rPr lang="en-US" sz="2000" dirty="0" smtClean="0">
                <a:solidFill>
                  <a:schemeClr val="tx2"/>
                </a:solidFill>
              </a:rPr>
              <a:t>water </a:t>
            </a:r>
            <a:r>
              <a:rPr lang="en-US" sz="2000" dirty="0">
                <a:solidFill>
                  <a:schemeClr val="tx2"/>
                </a:solidFill>
              </a:rPr>
              <a:t>The mixture was </a:t>
            </a:r>
            <a:r>
              <a:rPr lang="en-US" sz="2000" dirty="0" smtClean="0">
                <a:solidFill>
                  <a:schemeClr val="tx2"/>
                </a:solidFill>
              </a:rPr>
              <a:t>incubated and absorbance taken </a:t>
            </a:r>
            <a:r>
              <a:rPr lang="en-US" sz="2000" dirty="0">
                <a:solidFill>
                  <a:schemeClr val="tx2"/>
                </a:solidFill>
              </a:rPr>
              <a:t>at 415 </a:t>
            </a:r>
            <a:r>
              <a:rPr lang="en-US" sz="2000" dirty="0" smtClean="0">
                <a:solidFill>
                  <a:schemeClr val="tx2"/>
                </a:solidFill>
              </a:rPr>
              <a:t>nm. Results </a:t>
            </a:r>
            <a:r>
              <a:rPr lang="en-US" sz="2000" dirty="0">
                <a:solidFill>
                  <a:schemeClr val="tx2"/>
                </a:solidFill>
              </a:rPr>
              <a:t>were expressed as mg/g of quercetin equivalents </a:t>
            </a:r>
            <a:r>
              <a:rPr lang="en-US" sz="2000" dirty="0" smtClean="0">
                <a:solidFill>
                  <a:schemeClr val="tx2"/>
                </a:solidFill>
              </a:rPr>
              <a:t>per </a:t>
            </a:r>
            <a:r>
              <a:rPr lang="en-US" sz="2000" dirty="0">
                <a:solidFill>
                  <a:schemeClr val="tx2"/>
                </a:solidFill>
              </a:rPr>
              <a:t>gram (mg QE/g) of </a:t>
            </a:r>
            <a:r>
              <a:rPr lang="en-US" sz="2000" dirty="0" smtClean="0">
                <a:solidFill>
                  <a:schemeClr val="tx2"/>
                </a:solidFill>
              </a:rPr>
              <a:t>fresh extract.</a:t>
            </a:r>
            <a:endParaRPr lang="en-US" sz="2000" dirty="0">
              <a:solidFill>
                <a:schemeClr val="tx2"/>
              </a:solidFill>
            </a:endParaRPr>
          </a:p>
        </p:txBody>
      </p:sp>
    </p:spTree>
    <p:extLst>
      <p:ext uri="{BB962C8B-B14F-4D97-AF65-F5344CB8AC3E}">
        <p14:creationId xmlns:p14="http://schemas.microsoft.com/office/powerpoint/2010/main" val="4184780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2"/>
                </a:solidFill>
                <a:latin typeface="Bahnschrift" panose="020B0502040204020203" pitchFamily="34" charset="0"/>
              </a:rPr>
              <a:t>STATISTICAL ANALYSIS</a:t>
            </a:r>
            <a:endParaRPr lang="en-US" dirty="0">
              <a:solidFill>
                <a:schemeClr val="tx2"/>
              </a:solidFill>
              <a:latin typeface="Bahnschrift" panose="020B0502040204020203" pitchFamily="34"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v"/>
            </a:pPr>
            <a:r>
              <a:rPr lang="en-US" sz="2000" dirty="0">
                <a:solidFill>
                  <a:schemeClr val="tx2"/>
                </a:solidFill>
              </a:rPr>
              <a:t>ANOVA and Duncan’s multiple range test at P &lt; 0.05 were used to analyzed the relationship between the amount of parameters, and increase in the severity of the stress imposed </a:t>
            </a:r>
            <a:r>
              <a:rPr lang="en-US" sz="2000" dirty="0" smtClean="0">
                <a:solidFill>
                  <a:schemeClr val="tx2"/>
                </a:solidFill>
              </a:rPr>
              <a:t>throughout the  </a:t>
            </a:r>
            <a:r>
              <a:rPr lang="en-US" sz="2000" dirty="0">
                <a:solidFill>
                  <a:schemeClr val="tx2"/>
                </a:solidFill>
              </a:rPr>
              <a:t>experimental duration</a:t>
            </a:r>
            <a:r>
              <a:rPr lang="en-US" sz="2000" dirty="0" smtClean="0">
                <a:solidFill>
                  <a:schemeClr val="tx2"/>
                </a:solidFill>
              </a:rPr>
              <a:t>.</a:t>
            </a:r>
            <a:endParaRPr lang="en-US" sz="2000" dirty="0">
              <a:solidFill>
                <a:schemeClr val="tx2"/>
              </a:solidFill>
            </a:endParaRPr>
          </a:p>
          <a:p>
            <a:pPr>
              <a:buFont typeface="Wingdings" panose="05000000000000000000" pitchFamily="2" charset="2"/>
              <a:buChar char="v"/>
            </a:pPr>
            <a:endParaRPr lang="en-US" dirty="0">
              <a:solidFill>
                <a:schemeClr val="tx2"/>
              </a:solidFill>
            </a:endParaRPr>
          </a:p>
        </p:txBody>
      </p:sp>
    </p:spTree>
    <p:extLst>
      <p:ext uri="{BB962C8B-B14F-4D97-AF65-F5344CB8AC3E}">
        <p14:creationId xmlns:p14="http://schemas.microsoft.com/office/powerpoint/2010/main" val="1172335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0159"/>
            <a:ext cx="11769634" cy="580462"/>
          </a:xfrm>
        </p:spPr>
        <p:txBody>
          <a:bodyPr>
            <a:normAutofit fontScale="90000"/>
          </a:bodyPr>
          <a:lstStyle/>
          <a:p>
            <a:pPr algn="ctr"/>
            <a:r>
              <a:rPr lang="en-US" b="1" dirty="0" smtClean="0">
                <a:solidFill>
                  <a:schemeClr val="tx2"/>
                </a:solidFill>
                <a:latin typeface="Bahnschrift" panose="020B0502040204020203" pitchFamily="34" charset="0"/>
              </a:rPr>
              <a:t>RESULTS</a:t>
            </a:r>
            <a:endParaRPr lang="en-US" dirty="0">
              <a:solidFill>
                <a:schemeClr val="tx2"/>
              </a:solidFill>
              <a:latin typeface="Bahnschrift" panose="020B0502040204020203"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79186829"/>
              </p:ext>
            </p:extLst>
          </p:nvPr>
        </p:nvGraphicFramePr>
        <p:xfrm>
          <a:off x="-1" y="1986947"/>
          <a:ext cx="11887201" cy="3873925"/>
        </p:xfrm>
        <a:graphic>
          <a:graphicData uri="http://schemas.openxmlformats.org/drawingml/2006/table">
            <a:tbl>
              <a:tblPr firstRow="1" firstCol="1">
                <a:tableStyleId>{6E25E649-3F16-4E02-A733-19D2CDBF48F0}</a:tableStyleId>
              </a:tblPr>
              <a:tblGrid>
                <a:gridCol w="2552224">
                  <a:extLst>
                    <a:ext uri="{9D8B030D-6E8A-4147-A177-3AD203B41FA5}">
                      <a16:colId xmlns:a16="http://schemas.microsoft.com/office/drawing/2014/main" val="3885177332"/>
                    </a:ext>
                  </a:extLst>
                </a:gridCol>
                <a:gridCol w="2341193">
                  <a:extLst>
                    <a:ext uri="{9D8B030D-6E8A-4147-A177-3AD203B41FA5}">
                      <a16:colId xmlns:a16="http://schemas.microsoft.com/office/drawing/2014/main" val="1702249706"/>
                    </a:ext>
                  </a:extLst>
                </a:gridCol>
                <a:gridCol w="2287814">
                  <a:extLst>
                    <a:ext uri="{9D8B030D-6E8A-4147-A177-3AD203B41FA5}">
                      <a16:colId xmlns:a16="http://schemas.microsoft.com/office/drawing/2014/main" val="330476285"/>
                    </a:ext>
                  </a:extLst>
                </a:gridCol>
                <a:gridCol w="2368502">
                  <a:extLst>
                    <a:ext uri="{9D8B030D-6E8A-4147-A177-3AD203B41FA5}">
                      <a16:colId xmlns:a16="http://schemas.microsoft.com/office/drawing/2014/main" val="1484999158"/>
                    </a:ext>
                  </a:extLst>
                </a:gridCol>
                <a:gridCol w="2337468">
                  <a:extLst>
                    <a:ext uri="{9D8B030D-6E8A-4147-A177-3AD203B41FA5}">
                      <a16:colId xmlns:a16="http://schemas.microsoft.com/office/drawing/2014/main" val="1208743140"/>
                    </a:ext>
                  </a:extLst>
                </a:gridCol>
              </a:tblGrid>
              <a:tr h="830126">
                <a:tc>
                  <a:txBody>
                    <a:bodyPr/>
                    <a:lstStyle/>
                    <a:p>
                      <a:pPr marL="0" marR="0" algn="just">
                        <a:lnSpc>
                          <a:spcPct val="115000"/>
                        </a:lnSpc>
                        <a:spcBef>
                          <a:spcPts val="0"/>
                        </a:spcBef>
                        <a:spcAft>
                          <a:spcPts val="0"/>
                        </a:spcAft>
                      </a:pPr>
                      <a:r>
                        <a:rPr lang="en-US" sz="1200" dirty="0">
                          <a:solidFill>
                            <a:schemeClr val="tx2"/>
                          </a:solidFill>
                          <a:effectLst/>
                        </a:rPr>
                        <a:t>EXPERIMENTAL</a:t>
                      </a:r>
                      <a:endParaRPr lang="en-US" sz="1100" dirty="0">
                        <a:solidFill>
                          <a:schemeClr val="tx2"/>
                        </a:solidFill>
                        <a:effectLst/>
                      </a:endParaRPr>
                    </a:p>
                    <a:p>
                      <a:pPr marL="0" marR="0" algn="just">
                        <a:lnSpc>
                          <a:spcPct val="115000"/>
                        </a:lnSpc>
                        <a:spcBef>
                          <a:spcPts val="0"/>
                        </a:spcBef>
                        <a:spcAft>
                          <a:spcPts val="0"/>
                        </a:spcAft>
                      </a:pPr>
                      <a:r>
                        <a:rPr lang="en-US" sz="1200" dirty="0">
                          <a:solidFill>
                            <a:schemeClr val="tx2"/>
                          </a:solidFill>
                          <a:effectLst/>
                        </a:rPr>
                        <a:t>DURATION</a:t>
                      </a:r>
                      <a:endParaRPr lang="en-US" sz="1100" dirty="0">
                        <a:solidFill>
                          <a:schemeClr val="tx2"/>
                        </a:solidFill>
                        <a:effectLst/>
                      </a:endParaRPr>
                    </a:p>
                    <a:p>
                      <a:pPr marL="0" marR="0" algn="just">
                        <a:lnSpc>
                          <a:spcPct val="115000"/>
                        </a:lnSpc>
                        <a:spcBef>
                          <a:spcPts val="0"/>
                        </a:spcBef>
                        <a:spcAft>
                          <a:spcPts val="0"/>
                        </a:spcAft>
                      </a:pPr>
                      <a:r>
                        <a:rPr lang="en-US" sz="1200" dirty="0">
                          <a:solidFill>
                            <a:schemeClr val="tx2"/>
                          </a:solidFill>
                          <a:effectLst/>
                        </a:rPr>
                        <a:t>(DAYS)</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VARIETIES        </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 </a:t>
                      </a:r>
                      <a:r>
                        <a:rPr lang="en-US" sz="1200" dirty="0" smtClean="0">
                          <a:solidFill>
                            <a:schemeClr val="tx2"/>
                          </a:solidFill>
                          <a:effectLst/>
                        </a:rPr>
                        <a:t>TREATMENTS</a:t>
                      </a:r>
                      <a:endParaRPr lang="en-US" sz="1100" dirty="0">
                        <a:solidFill>
                          <a:schemeClr val="tx2"/>
                        </a:solidFill>
                        <a:effectLst/>
                      </a:endParaRPr>
                    </a:p>
                    <a:p>
                      <a:pPr marL="0" marR="0" algn="just">
                        <a:lnSpc>
                          <a:spcPct val="115000"/>
                        </a:lnSpc>
                        <a:spcBef>
                          <a:spcPts val="0"/>
                        </a:spcBef>
                        <a:spcAft>
                          <a:spcPts val="0"/>
                        </a:spcAft>
                      </a:pPr>
                      <a:r>
                        <a:rPr lang="en-US" sz="1200" dirty="0">
                          <a:solidFill>
                            <a:schemeClr val="tx2"/>
                          </a:solidFill>
                          <a:effectLst/>
                        </a:rPr>
                        <a:t>T1</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endParaRPr lang="en-US" sz="1100" dirty="0">
                        <a:solidFill>
                          <a:schemeClr val="tx2"/>
                        </a:solidFill>
                        <a:effectLst/>
                      </a:endParaRPr>
                    </a:p>
                    <a:p>
                      <a:pPr marL="0" marR="0" algn="just">
                        <a:lnSpc>
                          <a:spcPct val="115000"/>
                        </a:lnSpc>
                        <a:spcBef>
                          <a:spcPts val="0"/>
                        </a:spcBef>
                        <a:spcAft>
                          <a:spcPts val="0"/>
                        </a:spcAft>
                      </a:pPr>
                      <a:r>
                        <a:rPr lang="en-US" sz="1200" dirty="0">
                          <a:solidFill>
                            <a:schemeClr val="tx2"/>
                          </a:solidFill>
                          <a:effectLst/>
                        </a:rPr>
                        <a:t>T2</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endParaRPr>
                    </a:p>
                    <a:p>
                      <a:pPr marL="0" marR="0" algn="just">
                        <a:lnSpc>
                          <a:spcPct val="115000"/>
                        </a:lnSpc>
                        <a:spcBef>
                          <a:spcPts val="0"/>
                        </a:spcBef>
                        <a:spcAft>
                          <a:spcPts val="0"/>
                        </a:spcAft>
                      </a:pPr>
                      <a:r>
                        <a:rPr lang="en-US" sz="1200">
                          <a:solidFill>
                            <a:schemeClr val="tx2"/>
                          </a:solidFill>
                          <a:effectLst/>
                        </a:rPr>
                        <a:t>T3</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747077031"/>
                  </a:ext>
                </a:extLst>
              </a:tr>
              <a:tr h="276709">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1422</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25.3±0.01</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28.35±0.01</a:t>
                      </a:r>
                      <a:r>
                        <a:rPr lang="en-US" sz="1200" baseline="30000" dirty="0" smtClean="0">
                          <a:solidFill>
                            <a:schemeClr val="tx2"/>
                          </a:solidFill>
                          <a:effectLst/>
                        </a:rPr>
                        <a:t>c</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20.24±0.02</a:t>
                      </a:r>
                      <a:r>
                        <a:rPr lang="en-US" sz="1200" baseline="30000" dirty="0" smtClean="0">
                          <a:solidFill>
                            <a:schemeClr val="tx2"/>
                          </a:solidFill>
                          <a:effectLst/>
                        </a:rPr>
                        <a:t> </a:t>
                      </a:r>
                      <a:r>
                        <a:rPr lang="en-US" sz="1200" baseline="30000" dirty="0">
                          <a:solidFill>
                            <a:schemeClr val="tx2"/>
                          </a:solidFill>
                          <a:effectLst/>
                        </a:rPr>
                        <a:t>c</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067750194"/>
                  </a:ext>
                </a:extLst>
              </a:tr>
              <a:tr h="276709">
                <a:tc>
                  <a:txBody>
                    <a:bodyPr/>
                    <a:lstStyle/>
                    <a:p>
                      <a:pPr marL="0" marR="0" algn="just">
                        <a:lnSpc>
                          <a:spcPct val="115000"/>
                        </a:lnSpc>
                        <a:spcBef>
                          <a:spcPts val="0"/>
                        </a:spcBef>
                        <a:spcAft>
                          <a:spcPts val="0"/>
                        </a:spcAft>
                      </a:pPr>
                      <a:r>
                        <a:rPr lang="en-US" sz="1200">
                          <a:solidFill>
                            <a:schemeClr val="tx2"/>
                          </a:solidFill>
                          <a:effectLst/>
                        </a:rPr>
                        <a:t>1</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219</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22.66±0.03</a:t>
                      </a:r>
                      <a:r>
                        <a:rPr lang="en-US" sz="1200" baseline="30000" dirty="0" smtClean="0">
                          <a:solidFill>
                            <a:schemeClr val="tx2"/>
                          </a:solidFill>
                          <a:effectLst/>
                        </a:rPr>
                        <a:t>a</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25.56±0.01</a:t>
                      </a:r>
                      <a:r>
                        <a:rPr lang="en-US" sz="1200" baseline="30000" dirty="0" smtClean="0">
                          <a:solidFill>
                            <a:schemeClr val="tx2"/>
                          </a:solidFill>
                          <a:effectLst/>
                        </a:rPr>
                        <a:t>a</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21.60±0.01</a:t>
                      </a:r>
                      <a:r>
                        <a:rPr lang="en-US" sz="1200" baseline="30000" dirty="0" smtClean="0">
                          <a:solidFill>
                            <a:schemeClr val="tx2"/>
                          </a:solidFill>
                          <a:effectLst/>
                        </a:rPr>
                        <a:t>a</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879074861"/>
                  </a:ext>
                </a:extLst>
              </a:tr>
              <a:tr h="276709">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Sam 40</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21.78±0.10</a:t>
                      </a:r>
                      <a:r>
                        <a:rPr lang="en-US" sz="1200" baseline="30000" dirty="0">
                          <a:solidFill>
                            <a:schemeClr val="tx2"/>
                          </a:solidFill>
                          <a:effectLst/>
                        </a:rPr>
                        <a:t>b</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21.15±0.02</a:t>
                      </a:r>
                      <a:r>
                        <a:rPr lang="en-US" sz="1200" baseline="30000" dirty="0">
                          <a:solidFill>
                            <a:schemeClr val="tx2"/>
                          </a:solidFill>
                          <a:effectLst/>
                        </a:rPr>
                        <a:t>b</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21.72±0.03</a:t>
                      </a:r>
                      <a:r>
                        <a:rPr lang="en-US" sz="1200" baseline="30000" dirty="0">
                          <a:solidFill>
                            <a:schemeClr val="tx2"/>
                          </a:solidFill>
                          <a:effectLst/>
                        </a:rPr>
                        <a:t>b</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027497608"/>
                  </a:ext>
                </a:extLst>
              </a:tr>
              <a:tr h="276709">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 </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707548719"/>
                  </a:ext>
                </a:extLst>
              </a:tr>
              <a:tr h="276709">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TZM 1422</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24.32±0.04</a:t>
                      </a:r>
                      <a:r>
                        <a:rPr lang="en-US" sz="1200" baseline="30000" dirty="0" smtClean="0">
                          <a:solidFill>
                            <a:schemeClr val="tx2"/>
                          </a:solidFill>
                          <a:effectLst/>
                        </a:rPr>
                        <a:t>c</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34.83±0.07</a:t>
                      </a:r>
                      <a:r>
                        <a:rPr lang="en-US" sz="1200" baseline="30000" dirty="0" smtClean="0">
                          <a:solidFill>
                            <a:schemeClr val="tx2"/>
                          </a:solidFill>
                          <a:effectLst/>
                        </a:rPr>
                        <a:t>c</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21.72±0.06</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314924944"/>
                  </a:ext>
                </a:extLst>
              </a:tr>
              <a:tr h="276709">
                <a:tc>
                  <a:txBody>
                    <a:bodyPr/>
                    <a:lstStyle/>
                    <a:p>
                      <a:pPr marL="0" marR="0" algn="just">
                        <a:lnSpc>
                          <a:spcPct val="115000"/>
                        </a:lnSpc>
                        <a:spcBef>
                          <a:spcPts val="0"/>
                        </a:spcBef>
                        <a:spcAft>
                          <a:spcPts val="0"/>
                        </a:spcAft>
                      </a:pPr>
                      <a:r>
                        <a:rPr lang="en-US" sz="1200">
                          <a:solidFill>
                            <a:schemeClr val="tx2"/>
                          </a:solidFill>
                          <a:effectLst/>
                        </a:rPr>
                        <a:t>15</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219</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21.91±0.02</a:t>
                      </a:r>
                      <a:r>
                        <a:rPr lang="en-US" sz="1200" baseline="30000" dirty="0" smtClean="0">
                          <a:solidFill>
                            <a:schemeClr val="tx2"/>
                          </a:solidFill>
                          <a:effectLst/>
                        </a:rPr>
                        <a:t>b</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32.48±0.03</a:t>
                      </a:r>
                      <a:r>
                        <a:rPr lang="en-US" sz="1200" baseline="30000" dirty="0" smtClean="0">
                          <a:solidFill>
                            <a:schemeClr val="tx2"/>
                          </a:solidFill>
                          <a:effectLst/>
                        </a:rPr>
                        <a:t>a</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23.15±0.04</a:t>
                      </a:r>
                      <a:r>
                        <a:rPr lang="en-US" sz="1200" baseline="30000" dirty="0" smtClean="0">
                          <a:solidFill>
                            <a:schemeClr val="tx2"/>
                          </a:solidFill>
                          <a:effectLst/>
                        </a:rPr>
                        <a:t>b</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189546424"/>
                  </a:ext>
                </a:extLst>
              </a:tr>
              <a:tr h="276709">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Sam 40</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29.47±0.03</a:t>
                      </a:r>
                      <a:r>
                        <a:rPr lang="en-US" sz="1200" baseline="30000" dirty="0" smtClean="0">
                          <a:solidFill>
                            <a:schemeClr val="tx2"/>
                          </a:solidFill>
                          <a:effectLst/>
                        </a:rPr>
                        <a:t>a</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35.94±0.02</a:t>
                      </a:r>
                      <a:r>
                        <a:rPr lang="en-US" sz="1200" baseline="30000" dirty="0" smtClean="0">
                          <a:solidFill>
                            <a:schemeClr val="tx2"/>
                          </a:solidFill>
                          <a:effectLst/>
                        </a:rPr>
                        <a:t>b</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22.17±0.03</a:t>
                      </a:r>
                      <a:r>
                        <a:rPr lang="en-US" sz="1200" baseline="30000" dirty="0" smtClean="0">
                          <a:solidFill>
                            <a:schemeClr val="tx2"/>
                          </a:solidFill>
                          <a:effectLst/>
                        </a:rPr>
                        <a:t>c</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010313066"/>
                  </a:ext>
                </a:extLst>
              </a:tr>
              <a:tr h="276709">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780525221"/>
                  </a:ext>
                </a:extLst>
              </a:tr>
              <a:tr h="276709">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1422</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35.62±0.02</a:t>
                      </a:r>
                      <a:r>
                        <a:rPr lang="en-US" sz="1200" baseline="30000" dirty="0" smtClean="0">
                          <a:solidFill>
                            <a:schemeClr val="tx2"/>
                          </a:solidFill>
                          <a:effectLst/>
                        </a:rPr>
                        <a:t>b</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48.65±0.03</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36.96±0.02</a:t>
                      </a:r>
                      <a:r>
                        <a:rPr lang="en-US" sz="1200" baseline="30000" dirty="0" smtClean="0">
                          <a:solidFill>
                            <a:schemeClr val="tx2"/>
                          </a:solidFill>
                          <a:effectLst/>
                        </a:rPr>
                        <a:t>b</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084975178"/>
                  </a:ext>
                </a:extLst>
              </a:tr>
              <a:tr h="276709">
                <a:tc>
                  <a:txBody>
                    <a:bodyPr/>
                    <a:lstStyle/>
                    <a:p>
                      <a:pPr marL="0" marR="0" algn="just">
                        <a:lnSpc>
                          <a:spcPct val="115000"/>
                        </a:lnSpc>
                        <a:spcBef>
                          <a:spcPts val="0"/>
                        </a:spcBef>
                        <a:spcAft>
                          <a:spcPts val="0"/>
                        </a:spcAft>
                      </a:pPr>
                      <a:r>
                        <a:rPr lang="en-US" sz="1200">
                          <a:solidFill>
                            <a:schemeClr val="tx2"/>
                          </a:solidFill>
                          <a:effectLst/>
                        </a:rPr>
                        <a:t>30</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219</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36.84±0.08</a:t>
                      </a:r>
                      <a:r>
                        <a:rPr lang="en-US" sz="1200" baseline="30000" dirty="0" smtClean="0">
                          <a:solidFill>
                            <a:schemeClr val="tx2"/>
                          </a:solidFill>
                          <a:effectLst/>
                        </a:rPr>
                        <a:t>c</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50.32±0.05</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33.51±0.04</a:t>
                      </a:r>
                      <a:r>
                        <a:rPr lang="en-US" sz="1200" baseline="30000" dirty="0" smtClean="0">
                          <a:solidFill>
                            <a:schemeClr val="tx2"/>
                          </a:solidFill>
                          <a:effectLst/>
                        </a:rPr>
                        <a:t>c</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420414119"/>
                  </a:ext>
                </a:extLst>
              </a:tr>
              <a:tr h="276709">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Sam 40</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34.40±0.03</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45.94±0.02</a:t>
                      </a:r>
                      <a:r>
                        <a:rPr lang="en-US" sz="1200" baseline="30000" dirty="0">
                          <a:solidFill>
                            <a:schemeClr val="tx2"/>
                          </a:solidFill>
                          <a:effectLst/>
                        </a:rPr>
                        <a:t>a</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2"/>
                          </a:solidFill>
                          <a:effectLst/>
                        </a:rPr>
                        <a:t>38.17±0.03</a:t>
                      </a:r>
                      <a:r>
                        <a:rPr lang="en-US" sz="1200" baseline="30000" dirty="0" smtClean="0">
                          <a:solidFill>
                            <a:schemeClr val="tx2"/>
                          </a:solidFill>
                          <a:effectLst/>
                        </a:rPr>
                        <a:t>a</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287685318"/>
                  </a:ext>
                </a:extLst>
              </a:tr>
            </a:tbl>
          </a:graphicData>
        </a:graphic>
      </p:graphicFrame>
      <p:sp>
        <p:nvSpPr>
          <p:cNvPr id="5" name="Rectangle 4"/>
          <p:cNvSpPr/>
          <p:nvPr/>
        </p:nvSpPr>
        <p:spPr>
          <a:xfrm>
            <a:off x="0" y="1340620"/>
            <a:ext cx="11887199" cy="646331"/>
          </a:xfrm>
          <a:prstGeom prst="rect">
            <a:avLst/>
          </a:prstGeom>
        </p:spPr>
        <p:txBody>
          <a:bodyPr wrap="square">
            <a:spAutoFit/>
          </a:bodyPr>
          <a:lstStyle/>
          <a:p>
            <a:pPr algn="just"/>
            <a:r>
              <a:rPr lang="en-US" b="1" dirty="0">
                <a:solidFill>
                  <a:schemeClr val="tx2"/>
                </a:solidFill>
                <a:latin typeface="Times New Roman" panose="02020603050405020304" pitchFamily="18" charset="0"/>
                <a:ea typeface="Calibri" panose="020F0502020204030204" pitchFamily="34" charset="0"/>
                <a:cs typeface="SimSun" panose="02010600030101010101" pitchFamily="2" charset="-122"/>
              </a:rPr>
              <a:t>Table </a:t>
            </a:r>
            <a:r>
              <a:rPr lang="en-US" b="1" dirty="0" smtClean="0">
                <a:solidFill>
                  <a:schemeClr val="tx2"/>
                </a:solidFill>
                <a:latin typeface="Times New Roman" panose="02020603050405020304" pitchFamily="18" charset="0"/>
                <a:ea typeface="Calibri" panose="020F0502020204030204" pitchFamily="34" charset="0"/>
                <a:cs typeface="SimSun" panose="02010600030101010101" pitchFamily="2" charset="-122"/>
              </a:rPr>
              <a:t>1</a:t>
            </a:r>
            <a:r>
              <a:rPr lang="en-US" dirty="0">
                <a:solidFill>
                  <a:schemeClr val="tx2"/>
                </a:solidFill>
                <a:latin typeface="Times New Roman" panose="02020603050405020304" pitchFamily="18" charset="0"/>
                <a:ea typeface="Calibri" panose="020F0502020204030204" pitchFamily="34" charset="0"/>
                <a:cs typeface="SimSun" panose="02010600030101010101" pitchFamily="2" charset="-122"/>
              </a:rPr>
              <a:t>: </a:t>
            </a:r>
            <a:r>
              <a:rPr lang="en-US" b="1" dirty="0">
                <a:solidFill>
                  <a:schemeClr val="tx2"/>
                </a:solidFill>
                <a:latin typeface="Times New Roman" panose="02020603050405020304" pitchFamily="18" charset="0"/>
                <a:ea typeface="Calibri" panose="020F0502020204030204" pitchFamily="34" charset="0"/>
                <a:cs typeface="SimSun" panose="02010600030101010101" pitchFamily="2" charset="-122"/>
              </a:rPr>
              <a:t>Ascorbic acid contents (</a:t>
            </a:r>
            <a:r>
              <a:rPr lang="en-US" b="1" dirty="0" smtClean="0">
                <a:solidFill>
                  <a:schemeClr val="tx2"/>
                </a:solidFill>
                <a:latin typeface="Times New Roman" panose="02020603050405020304" pitchFamily="18" charset="0"/>
                <a:ea typeface="Calibri" panose="020F0502020204030204" pitchFamily="34" charset="0"/>
                <a:cs typeface="SimSun" panose="02010600030101010101" pitchFamily="2" charset="-122"/>
              </a:rPr>
              <a:t>mg /100 g FW) </a:t>
            </a:r>
            <a:r>
              <a:rPr lang="en-US" b="1" dirty="0">
                <a:solidFill>
                  <a:schemeClr val="tx2"/>
                </a:solidFill>
                <a:latin typeface="Times New Roman" panose="02020603050405020304" pitchFamily="18" charset="0"/>
                <a:ea typeface="Calibri" panose="020F0502020204030204" pitchFamily="34" charset="0"/>
                <a:cs typeface="SimSun" panose="02010600030101010101" pitchFamily="2" charset="-122"/>
              </a:rPr>
              <a:t>of landraces (TZM 1422 and TZM 219) and improved drought tolerant (</a:t>
            </a:r>
            <a:r>
              <a:rPr lang="en-US" b="1" dirty="0" smtClean="0">
                <a:solidFill>
                  <a:schemeClr val="tx2"/>
                </a:solidFill>
                <a:latin typeface="Times New Roman" panose="02020603050405020304" pitchFamily="18" charset="0"/>
                <a:ea typeface="Calibri" panose="020F0502020204030204" pitchFamily="34" charset="0"/>
                <a:cs typeface="SimSun" panose="02010600030101010101" pitchFamily="2" charset="-122"/>
              </a:rPr>
              <a:t>Sammaz </a:t>
            </a:r>
            <a:r>
              <a:rPr lang="en-US" b="1" dirty="0">
                <a:solidFill>
                  <a:schemeClr val="tx2"/>
                </a:solidFill>
                <a:latin typeface="Times New Roman" panose="02020603050405020304" pitchFamily="18" charset="0"/>
                <a:ea typeface="Calibri" panose="020F0502020204030204" pitchFamily="34" charset="0"/>
                <a:cs typeface="SimSun" panose="02010600030101010101" pitchFamily="2" charset="-122"/>
              </a:rPr>
              <a:t>40) varieties of maize subjected to different levels of water stress.</a:t>
            </a:r>
            <a:endParaRPr lang="en-US" b="1" dirty="0">
              <a:solidFill>
                <a:schemeClr val="tx2"/>
              </a:solidFill>
            </a:endParaRPr>
          </a:p>
        </p:txBody>
      </p:sp>
      <p:sp>
        <p:nvSpPr>
          <p:cNvPr id="7" name="Rectangle 6"/>
          <p:cNvSpPr/>
          <p:nvPr/>
        </p:nvSpPr>
        <p:spPr>
          <a:xfrm>
            <a:off x="175067" y="5819322"/>
            <a:ext cx="9778829" cy="964880"/>
          </a:xfrm>
          <a:prstGeom prst="rect">
            <a:avLst/>
          </a:prstGeom>
        </p:spPr>
        <p:txBody>
          <a:bodyPr wrap="square">
            <a:spAutoFit/>
          </a:bodyPr>
          <a:lstStyle/>
          <a:p>
            <a:pPr algn="just">
              <a:lnSpc>
                <a:spcPct val="115000"/>
              </a:lnSpc>
            </a:pPr>
            <a:r>
              <a:rPr lang="en-US" dirty="0">
                <a:solidFill>
                  <a:schemeClr val="tx2"/>
                </a:solidFill>
                <a:latin typeface="Times New Roman" panose="02020603050405020304" pitchFamily="18" charset="0"/>
                <a:ea typeface="Calibri" panose="020F0502020204030204" pitchFamily="34" charset="0"/>
                <a:cs typeface="SimSun" panose="02010600030101010101" pitchFamily="2" charset="-122"/>
              </a:rPr>
              <a:t>Values are presented in means± standard error of three replicates.</a:t>
            </a:r>
            <a:endParaRPr lang="en-US" sz="1600" dirty="0">
              <a:solidFill>
                <a:schemeClr val="tx2"/>
              </a:solidFill>
              <a:latin typeface="Calibri" panose="020F0502020204030204" pitchFamily="34" charset="0"/>
              <a:ea typeface="Calibri" panose="020F0502020204030204" pitchFamily="34" charset="0"/>
              <a:cs typeface="SimSun" panose="02010600030101010101" pitchFamily="2" charset="-122"/>
            </a:endParaRPr>
          </a:p>
          <a:p>
            <a:r>
              <a:rPr lang="en-US" dirty="0">
                <a:solidFill>
                  <a:schemeClr val="tx2"/>
                </a:solidFill>
                <a:latin typeface="Times New Roman" panose="02020603050405020304" pitchFamily="18" charset="0"/>
                <a:ea typeface="Calibri" panose="020F0502020204030204" pitchFamily="34" charset="0"/>
                <a:cs typeface="SimSun" panose="02010600030101010101" pitchFamily="2" charset="-122"/>
              </a:rPr>
              <a:t>Values with the same superscript alphabets on the same column are not significantly different at p&gt; 0.05                 Key: T1= 100% WC, T2= 50% WC, T3= 25% WC</a:t>
            </a:r>
            <a:endParaRPr lang="en-US" dirty="0">
              <a:solidFill>
                <a:schemeClr val="tx2"/>
              </a:solidFill>
            </a:endParaRPr>
          </a:p>
        </p:txBody>
      </p:sp>
    </p:spTree>
    <p:extLst>
      <p:ext uri="{BB962C8B-B14F-4D97-AF65-F5344CB8AC3E}">
        <p14:creationId xmlns:p14="http://schemas.microsoft.com/office/powerpoint/2010/main" val="39922893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075" y="609600"/>
            <a:ext cx="10476411" cy="618309"/>
          </a:xfrm>
        </p:spPr>
        <p:txBody>
          <a:bodyPr>
            <a:normAutofit fontScale="90000"/>
          </a:bodyPr>
          <a:lstStyle/>
          <a:p>
            <a:pPr algn="ctr"/>
            <a:r>
              <a:rPr lang="en-US" b="1" dirty="0" smtClean="0">
                <a:solidFill>
                  <a:schemeClr val="tx2"/>
                </a:solidFill>
                <a:latin typeface="Bahnschrift" panose="020B0502040204020203" pitchFamily="34" charset="0"/>
              </a:rPr>
              <a:t>RESULTS CONT’D</a:t>
            </a:r>
            <a:endParaRPr lang="en-US"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16116212"/>
              </p:ext>
            </p:extLst>
          </p:nvPr>
        </p:nvGraphicFramePr>
        <p:xfrm>
          <a:off x="2" y="2205411"/>
          <a:ext cx="12043953" cy="3262923"/>
        </p:xfrm>
        <a:graphic>
          <a:graphicData uri="http://schemas.openxmlformats.org/drawingml/2006/table">
            <a:tbl>
              <a:tblPr firstRow="1" firstCol="1">
                <a:tableStyleId>{6E25E649-3F16-4E02-A733-19D2CDBF48F0}</a:tableStyleId>
              </a:tblPr>
              <a:tblGrid>
                <a:gridCol w="2408539">
                  <a:extLst>
                    <a:ext uri="{9D8B030D-6E8A-4147-A177-3AD203B41FA5}">
                      <a16:colId xmlns:a16="http://schemas.microsoft.com/office/drawing/2014/main" val="236905790"/>
                    </a:ext>
                  </a:extLst>
                </a:gridCol>
                <a:gridCol w="2408539">
                  <a:extLst>
                    <a:ext uri="{9D8B030D-6E8A-4147-A177-3AD203B41FA5}">
                      <a16:colId xmlns:a16="http://schemas.microsoft.com/office/drawing/2014/main" val="3606666589"/>
                    </a:ext>
                  </a:extLst>
                </a:gridCol>
                <a:gridCol w="2408539">
                  <a:extLst>
                    <a:ext uri="{9D8B030D-6E8A-4147-A177-3AD203B41FA5}">
                      <a16:colId xmlns:a16="http://schemas.microsoft.com/office/drawing/2014/main" val="164906049"/>
                    </a:ext>
                  </a:extLst>
                </a:gridCol>
                <a:gridCol w="2408539">
                  <a:extLst>
                    <a:ext uri="{9D8B030D-6E8A-4147-A177-3AD203B41FA5}">
                      <a16:colId xmlns:a16="http://schemas.microsoft.com/office/drawing/2014/main" val="597798660"/>
                    </a:ext>
                  </a:extLst>
                </a:gridCol>
                <a:gridCol w="2409797">
                  <a:extLst>
                    <a:ext uri="{9D8B030D-6E8A-4147-A177-3AD203B41FA5}">
                      <a16:colId xmlns:a16="http://schemas.microsoft.com/office/drawing/2014/main" val="2484667182"/>
                    </a:ext>
                  </a:extLst>
                </a:gridCol>
              </a:tblGrid>
              <a:tr h="699197">
                <a:tc>
                  <a:txBody>
                    <a:bodyPr/>
                    <a:lstStyle/>
                    <a:p>
                      <a:pPr marL="0" marR="0" algn="just">
                        <a:lnSpc>
                          <a:spcPct val="115000"/>
                        </a:lnSpc>
                        <a:spcBef>
                          <a:spcPts val="0"/>
                        </a:spcBef>
                        <a:spcAft>
                          <a:spcPts val="0"/>
                        </a:spcAft>
                      </a:pPr>
                      <a:r>
                        <a:rPr lang="en-US" sz="1200">
                          <a:solidFill>
                            <a:schemeClr val="tx2"/>
                          </a:solidFill>
                          <a:effectLst/>
                        </a:rPr>
                        <a:t>EXPERIMENTAL</a:t>
                      </a:r>
                      <a:endParaRPr lang="en-US" sz="1100">
                        <a:solidFill>
                          <a:schemeClr val="tx2"/>
                        </a:solidFill>
                        <a:effectLst/>
                      </a:endParaRPr>
                    </a:p>
                    <a:p>
                      <a:pPr marL="0" marR="0" algn="just">
                        <a:lnSpc>
                          <a:spcPct val="115000"/>
                        </a:lnSpc>
                        <a:spcBef>
                          <a:spcPts val="0"/>
                        </a:spcBef>
                        <a:spcAft>
                          <a:spcPts val="0"/>
                        </a:spcAft>
                      </a:pPr>
                      <a:r>
                        <a:rPr lang="en-US" sz="1200">
                          <a:solidFill>
                            <a:schemeClr val="tx2"/>
                          </a:solidFill>
                          <a:effectLst/>
                        </a:rPr>
                        <a:t>DURATION</a:t>
                      </a:r>
                      <a:endParaRPr lang="en-US" sz="1100">
                        <a:solidFill>
                          <a:schemeClr val="tx2"/>
                        </a:solidFill>
                        <a:effectLst/>
                      </a:endParaRPr>
                    </a:p>
                    <a:p>
                      <a:pPr marL="0" marR="0" algn="just">
                        <a:lnSpc>
                          <a:spcPct val="115000"/>
                        </a:lnSpc>
                        <a:spcBef>
                          <a:spcPts val="0"/>
                        </a:spcBef>
                        <a:spcAft>
                          <a:spcPts val="0"/>
                        </a:spcAft>
                      </a:pPr>
                      <a:r>
                        <a:rPr lang="en-US" sz="1200">
                          <a:solidFill>
                            <a:schemeClr val="tx2"/>
                          </a:solidFill>
                          <a:effectLst/>
                        </a:rPr>
                        <a:t>(DAYS)</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VARIETIES</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 </a:t>
                      </a:r>
                      <a:r>
                        <a:rPr lang="en-US" sz="1200" dirty="0" smtClean="0">
                          <a:solidFill>
                            <a:schemeClr val="tx2"/>
                          </a:solidFill>
                          <a:effectLst/>
                        </a:rPr>
                        <a:t>      TREATMENTS</a:t>
                      </a:r>
                      <a:endParaRPr lang="en-US" sz="1100" dirty="0">
                        <a:solidFill>
                          <a:schemeClr val="tx2"/>
                        </a:solidFill>
                        <a:effectLst/>
                      </a:endParaRPr>
                    </a:p>
                    <a:p>
                      <a:pPr marL="0" marR="0" algn="just">
                        <a:lnSpc>
                          <a:spcPct val="115000"/>
                        </a:lnSpc>
                        <a:spcBef>
                          <a:spcPts val="0"/>
                        </a:spcBef>
                        <a:spcAft>
                          <a:spcPts val="0"/>
                        </a:spcAft>
                      </a:pPr>
                      <a:r>
                        <a:rPr lang="en-US" sz="1200" dirty="0">
                          <a:solidFill>
                            <a:schemeClr val="tx2"/>
                          </a:solidFill>
                          <a:effectLst/>
                        </a:rPr>
                        <a:t>T1</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endParaRPr lang="en-US" sz="1100" dirty="0">
                        <a:solidFill>
                          <a:schemeClr val="tx2"/>
                        </a:solidFill>
                        <a:effectLst/>
                      </a:endParaRPr>
                    </a:p>
                    <a:p>
                      <a:pPr marL="0" marR="0" algn="just">
                        <a:lnSpc>
                          <a:spcPct val="115000"/>
                        </a:lnSpc>
                        <a:spcBef>
                          <a:spcPts val="0"/>
                        </a:spcBef>
                        <a:spcAft>
                          <a:spcPts val="0"/>
                        </a:spcAft>
                      </a:pPr>
                      <a:r>
                        <a:rPr lang="en-US" sz="1200" dirty="0">
                          <a:solidFill>
                            <a:schemeClr val="tx2"/>
                          </a:solidFill>
                          <a:effectLst/>
                        </a:rPr>
                        <a:t>T2</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endParaRPr>
                    </a:p>
                    <a:p>
                      <a:pPr marL="0" marR="0" algn="just">
                        <a:lnSpc>
                          <a:spcPct val="115000"/>
                        </a:lnSpc>
                        <a:spcBef>
                          <a:spcPts val="0"/>
                        </a:spcBef>
                        <a:spcAft>
                          <a:spcPts val="0"/>
                        </a:spcAft>
                      </a:pPr>
                      <a:r>
                        <a:rPr lang="en-US" sz="1200">
                          <a:solidFill>
                            <a:schemeClr val="tx2"/>
                          </a:solidFill>
                          <a:effectLst/>
                        </a:rPr>
                        <a:t>T3</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3766352151"/>
                  </a:ext>
                </a:extLst>
              </a:tr>
              <a:tr h="233066">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1422</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0.25±0.00</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0.27±0.01</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0.26±0.01</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118234464"/>
                  </a:ext>
                </a:extLst>
              </a:tr>
              <a:tr h="233066">
                <a:tc>
                  <a:txBody>
                    <a:bodyPr/>
                    <a:lstStyle/>
                    <a:p>
                      <a:pPr marL="0" marR="0" algn="just">
                        <a:lnSpc>
                          <a:spcPct val="115000"/>
                        </a:lnSpc>
                        <a:spcBef>
                          <a:spcPts val="0"/>
                        </a:spcBef>
                        <a:spcAft>
                          <a:spcPts val="0"/>
                        </a:spcAft>
                      </a:pPr>
                      <a:r>
                        <a:rPr lang="en-US" sz="1200">
                          <a:solidFill>
                            <a:schemeClr val="tx2"/>
                          </a:solidFill>
                          <a:effectLst/>
                        </a:rPr>
                        <a:t>1</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219</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0.31±0.00</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0.33±0.01</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0.32±0.01</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673320578"/>
                  </a:ext>
                </a:extLst>
              </a:tr>
              <a:tr h="233066">
                <a:tc>
                  <a:txBody>
                    <a:bodyPr/>
                    <a:lstStyle/>
                    <a:p>
                      <a:pPr marL="0" marR="0" algn="just">
                        <a:lnSpc>
                          <a:spcPct val="115000"/>
                        </a:lnSpc>
                        <a:spcBef>
                          <a:spcPts val="0"/>
                        </a:spcBef>
                        <a:spcAft>
                          <a:spcPts val="0"/>
                        </a:spcAft>
                      </a:pPr>
                      <a:r>
                        <a:rPr lang="en-US" sz="1200" dirty="0">
                          <a:solidFill>
                            <a:schemeClr val="tx2"/>
                          </a:solidFill>
                          <a:effectLst/>
                        </a:rPr>
                        <a:t> </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Sam 40</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0.34±0.03</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0.36±0.02</a:t>
                      </a:r>
                      <a:r>
                        <a:rPr lang="en-US" sz="1200" baseline="30000" dirty="0">
                          <a:solidFill>
                            <a:schemeClr val="tx2"/>
                          </a:solidFill>
                          <a:effectLst/>
                        </a:rPr>
                        <a:t>c</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0.35±0.02</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357800929"/>
                  </a:ext>
                </a:extLst>
              </a:tr>
              <a:tr h="233066">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4094620907"/>
                  </a:ext>
                </a:extLst>
              </a:tr>
              <a:tr h="233066">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1422</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0.26±0.01</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0.49±0.04</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0.79±0.06</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874706803"/>
                  </a:ext>
                </a:extLst>
              </a:tr>
              <a:tr h="233066">
                <a:tc>
                  <a:txBody>
                    <a:bodyPr/>
                    <a:lstStyle/>
                    <a:p>
                      <a:pPr marL="0" marR="0" algn="just">
                        <a:lnSpc>
                          <a:spcPct val="115000"/>
                        </a:lnSpc>
                        <a:spcBef>
                          <a:spcPts val="0"/>
                        </a:spcBef>
                        <a:spcAft>
                          <a:spcPts val="0"/>
                        </a:spcAft>
                      </a:pPr>
                      <a:r>
                        <a:rPr lang="en-US" sz="1200" dirty="0">
                          <a:solidFill>
                            <a:schemeClr val="tx2"/>
                          </a:solidFill>
                          <a:effectLst/>
                        </a:rPr>
                        <a:t>15</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TZM 219</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0.48±0.01</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0.64±0.06</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0.86±0.01</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716574797"/>
                  </a:ext>
                </a:extLst>
              </a:tr>
              <a:tr h="233066">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Sam 40</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0.28±0.04</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0.39±0.02</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0.65±0.02</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767799190"/>
                  </a:ext>
                </a:extLst>
              </a:tr>
              <a:tr h="233066">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929920176"/>
                  </a:ext>
                </a:extLst>
              </a:tr>
              <a:tr h="233066">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1422</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0.75±0.02</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0.65±0.05</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0.49±0.01</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540253063"/>
                  </a:ext>
                </a:extLst>
              </a:tr>
              <a:tr h="233066">
                <a:tc>
                  <a:txBody>
                    <a:bodyPr/>
                    <a:lstStyle/>
                    <a:p>
                      <a:pPr marL="0" marR="0" algn="just">
                        <a:lnSpc>
                          <a:spcPct val="115000"/>
                        </a:lnSpc>
                        <a:spcBef>
                          <a:spcPts val="0"/>
                        </a:spcBef>
                        <a:spcAft>
                          <a:spcPts val="0"/>
                        </a:spcAft>
                      </a:pPr>
                      <a:r>
                        <a:rPr lang="en-US" sz="1200">
                          <a:solidFill>
                            <a:schemeClr val="tx2"/>
                          </a:solidFill>
                          <a:effectLst/>
                        </a:rPr>
                        <a:t>30</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219</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0.83±0.03</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0.70±0.03</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0.54±0.04</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500549692"/>
                  </a:ext>
                </a:extLst>
              </a:tr>
              <a:tr h="233066">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Sam 40</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0.67±0.08</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0.52±0.02</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0.43±0.01</a:t>
                      </a:r>
                      <a:r>
                        <a:rPr lang="en-US" sz="1200" baseline="30000" dirty="0">
                          <a:solidFill>
                            <a:schemeClr val="tx2"/>
                          </a:solidFill>
                          <a:effectLst/>
                        </a:rPr>
                        <a:t>a</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3361833942"/>
                  </a:ext>
                </a:extLst>
              </a:tr>
            </a:tbl>
          </a:graphicData>
        </a:graphic>
      </p:graphicFrame>
      <p:sp>
        <p:nvSpPr>
          <p:cNvPr id="5" name="Rectangle 4"/>
          <p:cNvSpPr/>
          <p:nvPr/>
        </p:nvSpPr>
        <p:spPr>
          <a:xfrm>
            <a:off x="104503" y="1475987"/>
            <a:ext cx="10763793" cy="729430"/>
          </a:xfrm>
          <a:prstGeom prst="rect">
            <a:avLst/>
          </a:prstGeom>
        </p:spPr>
        <p:txBody>
          <a:bodyPr wrap="square">
            <a:spAutoFit/>
          </a:bodyPr>
          <a:lstStyle/>
          <a:p>
            <a:pPr algn="just">
              <a:lnSpc>
                <a:spcPct val="115000"/>
              </a:lnSpc>
              <a:tabLst>
                <a:tab pos="342900" algn="l"/>
              </a:tabLst>
            </a:pPr>
            <a:r>
              <a:rPr lang="en-US" b="1" dirty="0">
                <a:solidFill>
                  <a:schemeClr val="tx2"/>
                </a:solidFill>
                <a:latin typeface="Times New Roman" panose="02020603050405020304" pitchFamily="18" charset="0"/>
                <a:ea typeface="Calibri" panose="020F0502020204030204" pitchFamily="34" charset="0"/>
                <a:cs typeface="SimSun" panose="02010600030101010101" pitchFamily="2" charset="-122"/>
              </a:rPr>
              <a:t>Table </a:t>
            </a:r>
            <a:r>
              <a:rPr lang="en-US" b="1" dirty="0" smtClean="0">
                <a:solidFill>
                  <a:schemeClr val="tx2"/>
                </a:solidFill>
                <a:latin typeface="Times New Roman" panose="02020603050405020304" pitchFamily="18" charset="0"/>
                <a:ea typeface="Calibri" panose="020F0502020204030204" pitchFamily="34" charset="0"/>
                <a:cs typeface="SimSun" panose="02010600030101010101" pitchFamily="2" charset="-122"/>
              </a:rPr>
              <a:t>2: </a:t>
            </a:r>
            <a:r>
              <a:rPr lang="en-US" dirty="0">
                <a:solidFill>
                  <a:schemeClr val="tx2"/>
                </a:solidFill>
                <a:latin typeface="Times New Roman" panose="02020603050405020304" pitchFamily="18" charset="0"/>
                <a:ea typeface="Calibri" panose="020F0502020204030204" pitchFamily="34" charset="0"/>
                <a:cs typeface="SimSun" panose="02010600030101010101" pitchFamily="2" charset="-122"/>
              </a:rPr>
              <a:t>β-carotene contents (</a:t>
            </a:r>
            <a:r>
              <a:rPr lang="en-US" dirty="0" smtClean="0">
                <a:solidFill>
                  <a:schemeClr val="tx2"/>
                </a:solidFill>
                <a:latin typeface="Times New Roman" panose="02020603050405020304" pitchFamily="18" charset="0"/>
                <a:ea typeface="Calibri" panose="020F0502020204030204" pitchFamily="34" charset="0"/>
                <a:cs typeface="SimSun" panose="02010600030101010101" pitchFamily="2" charset="-122"/>
              </a:rPr>
              <a:t>mg /100g FW) </a:t>
            </a:r>
            <a:r>
              <a:rPr lang="en-US" dirty="0">
                <a:solidFill>
                  <a:schemeClr val="tx2"/>
                </a:solidFill>
                <a:latin typeface="Times New Roman" panose="02020603050405020304" pitchFamily="18" charset="0"/>
                <a:ea typeface="Calibri" panose="020F0502020204030204" pitchFamily="34" charset="0"/>
                <a:cs typeface="SimSun" panose="02010600030101010101" pitchFamily="2" charset="-122"/>
              </a:rPr>
              <a:t>of landraces (TZM 1422 and TZM 219) and improved drought tolerant (Sam 40) variety of maize subjected to different levels of water stress.</a:t>
            </a:r>
            <a:endParaRPr lang="en-US" sz="16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p:txBody>
      </p:sp>
      <p:sp>
        <p:nvSpPr>
          <p:cNvPr id="6" name="Rectangle 5"/>
          <p:cNvSpPr/>
          <p:nvPr/>
        </p:nvSpPr>
        <p:spPr>
          <a:xfrm>
            <a:off x="3" y="5468334"/>
            <a:ext cx="12043952" cy="964880"/>
          </a:xfrm>
          <a:prstGeom prst="rect">
            <a:avLst/>
          </a:prstGeom>
        </p:spPr>
        <p:txBody>
          <a:bodyPr wrap="square">
            <a:spAutoFit/>
          </a:bodyPr>
          <a:lstStyle/>
          <a:p>
            <a:pPr algn="just">
              <a:lnSpc>
                <a:spcPct val="115000"/>
              </a:lnSpc>
            </a:pPr>
            <a:r>
              <a:rPr lang="en-US" dirty="0">
                <a:solidFill>
                  <a:schemeClr val="tx2"/>
                </a:solidFill>
                <a:latin typeface="Times New Roman" panose="02020603050405020304" pitchFamily="18" charset="0"/>
                <a:ea typeface="Calibri" panose="020F0502020204030204" pitchFamily="34" charset="0"/>
                <a:cs typeface="SimSun" panose="02010600030101010101" pitchFamily="2" charset="-122"/>
              </a:rPr>
              <a:t>Values are presented in means± standard error of three replicates.</a:t>
            </a:r>
            <a:endParaRPr lang="en-US" sz="1600" dirty="0">
              <a:solidFill>
                <a:schemeClr val="tx2"/>
              </a:solidFill>
              <a:latin typeface="Calibri" panose="020F0502020204030204" pitchFamily="34" charset="0"/>
              <a:ea typeface="Calibri" panose="020F0502020204030204" pitchFamily="34" charset="0"/>
              <a:cs typeface="SimSun" panose="02010600030101010101" pitchFamily="2" charset="-122"/>
            </a:endParaRPr>
          </a:p>
          <a:p>
            <a:r>
              <a:rPr lang="en-US" dirty="0">
                <a:solidFill>
                  <a:schemeClr val="tx2"/>
                </a:solidFill>
                <a:latin typeface="Times New Roman" panose="02020603050405020304" pitchFamily="18" charset="0"/>
                <a:ea typeface="Calibri" panose="020F0502020204030204" pitchFamily="34" charset="0"/>
                <a:cs typeface="SimSun" panose="02010600030101010101" pitchFamily="2" charset="-122"/>
              </a:rPr>
              <a:t>Values with the same superscript alphabets on the same column are not significantly different at p&gt; 0.05. Key: T1= 100% WC, T2= 50% WC, T3= 25% WC</a:t>
            </a:r>
            <a:endParaRPr lang="en-US" dirty="0">
              <a:solidFill>
                <a:schemeClr val="tx2"/>
              </a:solidFill>
            </a:endParaRPr>
          </a:p>
        </p:txBody>
      </p:sp>
    </p:spTree>
    <p:extLst>
      <p:ext uri="{BB962C8B-B14F-4D97-AF65-F5344CB8AC3E}">
        <p14:creationId xmlns:p14="http://schemas.microsoft.com/office/powerpoint/2010/main" val="24646252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2063"/>
          </a:xfrm>
        </p:spPr>
        <p:txBody>
          <a:bodyPr/>
          <a:lstStyle/>
          <a:p>
            <a:pPr algn="ctr"/>
            <a:r>
              <a:rPr lang="en-US" b="1" dirty="0" smtClean="0">
                <a:solidFill>
                  <a:schemeClr val="tx2"/>
                </a:solidFill>
                <a:latin typeface="Bahnschrift" panose="020B0502040204020203" pitchFamily="34" charset="0"/>
              </a:rPr>
              <a:t>     RESULTS CONT’D</a:t>
            </a:r>
            <a:endParaRPr lang="en-US"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75911425"/>
              </p:ext>
            </p:extLst>
          </p:nvPr>
        </p:nvGraphicFramePr>
        <p:xfrm>
          <a:off x="1" y="1976568"/>
          <a:ext cx="11743508" cy="3596922"/>
        </p:xfrm>
        <a:graphic>
          <a:graphicData uri="http://schemas.openxmlformats.org/drawingml/2006/table">
            <a:tbl>
              <a:tblPr firstRow="1" firstCol="1">
                <a:tableStyleId>{6E25E649-3F16-4E02-A733-19D2CDBF48F0}</a:tableStyleId>
              </a:tblPr>
              <a:tblGrid>
                <a:gridCol w="2521371">
                  <a:extLst>
                    <a:ext uri="{9D8B030D-6E8A-4147-A177-3AD203B41FA5}">
                      <a16:colId xmlns:a16="http://schemas.microsoft.com/office/drawing/2014/main" val="2492754289"/>
                    </a:ext>
                  </a:extLst>
                </a:gridCol>
                <a:gridCol w="2282234">
                  <a:extLst>
                    <a:ext uri="{9D8B030D-6E8A-4147-A177-3AD203B41FA5}">
                      <a16:colId xmlns:a16="http://schemas.microsoft.com/office/drawing/2014/main" val="2984214228"/>
                    </a:ext>
                  </a:extLst>
                </a:gridCol>
                <a:gridCol w="2312892">
                  <a:extLst>
                    <a:ext uri="{9D8B030D-6E8A-4147-A177-3AD203B41FA5}">
                      <a16:colId xmlns:a16="http://schemas.microsoft.com/office/drawing/2014/main" val="42980593"/>
                    </a:ext>
                  </a:extLst>
                </a:gridCol>
                <a:gridCol w="2312892">
                  <a:extLst>
                    <a:ext uri="{9D8B030D-6E8A-4147-A177-3AD203B41FA5}">
                      <a16:colId xmlns:a16="http://schemas.microsoft.com/office/drawing/2014/main" val="3981881775"/>
                    </a:ext>
                  </a:extLst>
                </a:gridCol>
                <a:gridCol w="2314119">
                  <a:extLst>
                    <a:ext uri="{9D8B030D-6E8A-4147-A177-3AD203B41FA5}">
                      <a16:colId xmlns:a16="http://schemas.microsoft.com/office/drawing/2014/main" val="90378490"/>
                    </a:ext>
                  </a:extLst>
                </a:gridCol>
              </a:tblGrid>
              <a:tr h="770769">
                <a:tc>
                  <a:txBody>
                    <a:bodyPr/>
                    <a:lstStyle/>
                    <a:p>
                      <a:pPr marL="0" marR="0" algn="just">
                        <a:lnSpc>
                          <a:spcPct val="115000"/>
                        </a:lnSpc>
                        <a:spcBef>
                          <a:spcPts val="0"/>
                        </a:spcBef>
                        <a:spcAft>
                          <a:spcPts val="0"/>
                        </a:spcAft>
                      </a:pPr>
                      <a:r>
                        <a:rPr lang="en-US" sz="1200">
                          <a:solidFill>
                            <a:schemeClr val="tx1"/>
                          </a:solidFill>
                          <a:effectLst/>
                        </a:rPr>
                        <a:t>EXPERIMENTAL</a:t>
                      </a:r>
                      <a:endParaRPr lang="en-US" sz="1100">
                        <a:solidFill>
                          <a:schemeClr val="tx1"/>
                        </a:solidFill>
                        <a:effectLst/>
                      </a:endParaRPr>
                    </a:p>
                    <a:p>
                      <a:pPr marL="0" marR="0" algn="just">
                        <a:lnSpc>
                          <a:spcPct val="115000"/>
                        </a:lnSpc>
                        <a:spcBef>
                          <a:spcPts val="0"/>
                        </a:spcBef>
                        <a:spcAft>
                          <a:spcPts val="0"/>
                        </a:spcAft>
                      </a:pPr>
                      <a:r>
                        <a:rPr lang="en-US" sz="1200">
                          <a:solidFill>
                            <a:schemeClr val="tx1"/>
                          </a:solidFill>
                          <a:effectLst/>
                        </a:rPr>
                        <a:t>DURATION</a:t>
                      </a:r>
                      <a:endParaRPr lang="en-US" sz="1100">
                        <a:solidFill>
                          <a:schemeClr val="tx1"/>
                        </a:solidFill>
                        <a:effectLst/>
                      </a:endParaRPr>
                    </a:p>
                    <a:p>
                      <a:pPr marL="0" marR="0" algn="just">
                        <a:lnSpc>
                          <a:spcPct val="115000"/>
                        </a:lnSpc>
                        <a:spcBef>
                          <a:spcPts val="0"/>
                        </a:spcBef>
                        <a:spcAft>
                          <a:spcPts val="0"/>
                        </a:spcAft>
                      </a:pPr>
                      <a:r>
                        <a:rPr lang="en-US" sz="1200">
                          <a:solidFill>
                            <a:schemeClr val="tx1"/>
                          </a:solidFill>
                          <a:effectLst/>
                        </a:rPr>
                        <a:t>(DAYS)</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VARIETIES</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1"/>
                          </a:solidFill>
                          <a:effectLst/>
                        </a:rPr>
                        <a:t>TREATMENTS</a:t>
                      </a:r>
                      <a:endParaRPr lang="en-US" sz="1100" dirty="0">
                        <a:solidFill>
                          <a:schemeClr val="tx1"/>
                        </a:solidFill>
                        <a:effectLst/>
                      </a:endParaRPr>
                    </a:p>
                    <a:p>
                      <a:pPr marL="0" marR="0" algn="just">
                        <a:lnSpc>
                          <a:spcPct val="115000"/>
                        </a:lnSpc>
                        <a:spcBef>
                          <a:spcPts val="0"/>
                        </a:spcBef>
                        <a:spcAft>
                          <a:spcPts val="0"/>
                        </a:spcAft>
                      </a:pPr>
                      <a:r>
                        <a:rPr lang="en-US" sz="1200" dirty="0">
                          <a:solidFill>
                            <a:schemeClr val="tx1"/>
                          </a:solidFill>
                          <a:effectLst/>
                        </a:rPr>
                        <a:t>T1</a:t>
                      </a:r>
                      <a:endParaRPr lang="en-US" sz="1100" dirty="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endParaRPr lang="en-US" sz="1100" dirty="0" smtClean="0">
                        <a:solidFill>
                          <a:schemeClr val="tx1"/>
                        </a:solidFill>
                        <a:effectLst/>
                      </a:endParaRPr>
                    </a:p>
                    <a:p>
                      <a:pPr marL="0" marR="0" algn="just">
                        <a:lnSpc>
                          <a:spcPct val="115000"/>
                        </a:lnSpc>
                        <a:spcBef>
                          <a:spcPts val="0"/>
                        </a:spcBef>
                        <a:spcAft>
                          <a:spcPts val="0"/>
                        </a:spcAft>
                      </a:pPr>
                      <a:r>
                        <a:rPr lang="en-US" sz="1200" dirty="0" smtClean="0">
                          <a:solidFill>
                            <a:schemeClr val="tx1"/>
                          </a:solidFill>
                          <a:effectLst/>
                        </a:rPr>
                        <a:t>T2</a:t>
                      </a:r>
                      <a:endParaRPr lang="en-US" sz="1100" dirty="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endParaRPr lang="en-US" sz="1100" dirty="0">
                        <a:solidFill>
                          <a:schemeClr val="tx1"/>
                        </a:solidFill>
                        <a:effectLst/>
                      </a:endParaRPr>
                    </a:p>
                    <a:p>
                      <a:pPr marL="0" marR="0" algn="just">
                        <a:lnSpc>
                          <a:spcPct val="115000"/>
                        </a:lnSpc>
                        <a:spcBef>
                          <a:spcPts val="0"/>
                        </a:spcBef>
                        <a:spcAft>
                          <a:spcPts val="0"/>
                        </a:spcAft>
                      </a:pPr>
                      <a:r>
                        <a:rPr lang="en-US" sz="1200" dirty="0">
                          <a:solidFill>
                            <a:schemeClr val="tx1"/>
                          </a:solidFill>
                          <a:effectLst/>
                        </a:rPr>
                        <a:t>T3</a:t>
                      </a:r>
                      <a:endParaRPr lang="en-US" sz="1100" dirty="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863596529"/>
                  </a:ext>
                </a:extLst>
              </a:tr>
              <a:tr h="256923">
                <a:tc>
                  <a:txBody>
                    <a:bodyPr/>
                    <a:lstStyle/>
                    <a:p>
                      <a:pPr marL="0" marR="0" algn="just">
                        <a:lnSpc>
                          <a:spcPct val="115000"/>
                        </a:lnSpc>
                        <a:spcBef>
                          <a:spcPts val="0"/>
                        </a:spcBef>
                        <a:spcAft>
                          <a:spcPts val="0"/>
                        </a:spcAft>
                      </a:pPr>
                      <a:r>
                        <a:rPr lang="en-US" sz="12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TZM 1422</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43.67±0.33</a:t>
                      </a:r>
                      <a:r>
                        <a:rPr lang="en-US" sz="1200" baseline="30000">
                          <a:solidFill>
                            <a:schemeClr val="tx1"/>
                          </a:solidFill>
                          <a:effectLst/>
                        </a:rPr>
                        <a:t>b</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1"/>
                          </a:solidFill>
                          <a:effectLst/>
                        </a:rPr>
                        <a:t>43.66±0.33</a:t>
                      </a:r>
                      <a:r>
                        <a:rPr lang="en-US" sz="1200" baseline="30000" dirty="0" smtClean="0">
                          <a:solidFill>
                            <a:schemeClr val="tx1"/>
                          </a:solidFill>
                          <a:effectLst/>
                        </a:rPr>
                        <a:t> b</a:t>
                      </a:r>
                      <a:endParaRPr lang="en-US" sz="1100" dirty="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43.65±0.32</a:t>
                      </a:r>
                      <a:r>
                        <a:rPr lang="en-US" sz="1200" baseline="30000">
                          <a:solidFill>
                            <a:schemeClr val="tx1"/>
                          </a:solidFill>
                          <a:effectLst/>
                        </a:rPr>
                        <a:t> b</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3569733490"/>
                  </a:ext>
                </a:extLst>
              </a:tr>
              <a:tr h="256923">
                <a:tc>
                  <a:txBody>
                    <a:bodyPr/>
                    <a:lstStyle/>
                    <a:p>
                      <a:pPr marL="0" marR="0" algn="just">
                        <a:lnSpc>
                          <a:spcPct val="115000"/>
                        </a:lnSpc>
                        <a:spcBef>
                          <a:spcPts val="0"/>
                        </a:spcBef>
                        <a:spcAft>
                          <a:spcPts val="0"/>
                        </a:spcAft>
                      </a:pPr>
                      <a:r>
                        <a:rPr lang="en-US" sz="1200">
                          <a:solidFill>
                            <a:schemeClr val="tx1"/>
                          </a:solidFill>
                          <a:effectLst/>
                        </a:rPr>
                        <a:t>1</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TZM 219</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42.00±0.58</a:t>
                      </a:r>
                      <a:r>
                        <a:rPr lang="en-US" sz="1200" baseline="30000">
                          <a:solidFill>
                            <a:schemeClr val="tx1"/>
                          </a:solidFill>
                          <a:effectLst/>
                        </a:rPr>
                        <a:t>b</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smtClean="0">
                          <a:solidFill>
                            <a:schemeClr val="tx1"/>
                          </a:solidFill>
                          <a:effectLst/>
                        </a:rPr>
                        <a:t>42.05±0.58</a:t>
                      </a:r>
                      <a:r>
                        <a:rPr lang="en-US" sz="1200" baseline="30000" smtClean="0">
                          <a:solidFill>
                            <a:schemeClr val="tx1"/>
                          </a:solidFill>
                          <a:effectLst/>
                        </a:rPr>
                        <a:t> b</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42.02±0.58</a:t>
                      </a:r>
                      <a:r>
                        <a:rPr lang="en-US" sz="1200" baseline="30000">
                          <a:solidFill>
                            <a:schemeClr val="tx1"/>
                          </a:solidFill>
                          <a:effectLst/>
                        </a:rPr>
                        <a:t> b</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681852049"/>
                  </a:ext>
                </a:extLst>
              </a:tr>
              <a:tr h="256923">
                <a:tc>
                  <a:txBody>
                    <a:bodyPr/>
                    <a:lstStyle/>
                    <a:p>
                      <a:pPr marL="0" marR="0" algn="just">
                        <a:lnSpc>
                          <a:spcPct val="115000"/>
                        </a:lnSpc>
                        <a:spcBef>
                          <a:spcPts val="0"/>
                        </a:spcBef>
                        <a:spcAft>
                          <a:spcPts val="0"/>
                        </a:spcAft>
                      </a:pPr>
                      <a:r>
                        <a:rPr lang="en-US" sz="12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Sam 40</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33.00±0.58</a:t>
                      </a:r>
                      <a:r>
                        <a:rPr lang="en-US" sz="1200" baseline="30000">
                          <a:solidFill>
                            <a:schemeClr val="tx1"/>
                          </a:solidFill>
                          <a:effectLst/>
                        </a:rPr>
                        <a:t>a</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1"/>
                          </a:solidFill>
                          <a:effectLst/>
                        </a:rPr>
                        <a:t>33.03±0.57</a:t>
                      </a:r>
                      <a:r>
                        <a:rPr lang="en-US" sz="1200" baseline="30000" dirty="0" smtClean="0">
                          <a:solidFill>
                            <a:schemeClr val="tx1"/>
                          </a:solidFill>
                          <a:effectLst/>
                        </a:rPr>
                        <a:t> a</a:t>
                      </a:r>
                      <a:endParaRPr lang="en-US" sz="1100" dirty="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33.07±0.58</a:t>
                      </a:r>
                      <a:r>
                        <a:rPr lang="en-US" sz="1200" baseline="30000">
                          <a:solidFill>
                            <a:schemeClr val="tx1"/>
                          </a:solidFill>
                          <a:effectLst/>
                        </a:rPr>
                        <a:t> a</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653159381"/>
                  </a:ext>
                </a:extLst>
              </a:tr>
              <a:tr h="256923">
                <a:tc>
                  <a:txBody>
                    <a:bodyPr/>
                    <a:lstStyle/>
                    <a:p>
                      <a:pPr marL="0" marR="0" algn="just">
                        <a:lnSpc>
                          <a:spcPct val="115000"/>
                        </a:lnSpc>
                        <a:spcBef>
                          <a:spcPts val="0"/>
                        </a:spcBef>
                        <a:spcAft>
                          <a:spcPts val="0"/>
                        </a:spcAft>
                      </a:pPr>
                      <a:r>
                        <a:rPr lang="en-US" sz="12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smtClean="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657703067"/>
                  </a:ext>
                </a:extLst>
              </a:tr>
              <a:tr h="256923">
                <a:tc>
                  <a:txBody>
                    <a:bodyPr/>
                    <a:lstStyle/>
                    <a:p>
                      <a:pPr marL="0" marR="0" algn="just">
                        <a:lnSpc>
                          <a:spcPct val="115000"/>
                        </a:lnSpc>
                        <a:spcBef>
                          <a:spcPts val="0"/>
                        </a:spcBef>
                        <a:spcAft>
                          <a:spcPts val="0"/>
                        </a:spcAft>
                      </a:pPr>
                      <a:r>
                        <a:rPr lang="en-US" sz="12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TZM 1422</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46.33±0.67</a:t>
                      </a:r>
                      <a:r>
                        <a:rPr lang="en-US" sz="1200" baseline="30000">
                          <a:solidFill>
                            <a:schemeClr val="tx1"/>
                          </a:solidFill>
                          <a:effectLst/>
                        </a:rPr>
                        <a:t>c</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smtClean="0">
                          <a:solidFill>
                            <a:schemeClr val="tx1"/>
                          </a:solidFill>
                          <a:effectLst/>
                        </a:rPr>
                        <a:t>50.33±0.88</a:t>
                      </a:r>
                      <a:r>
                        <a:rPr lang="en-US" sz="1200" baseline="30000" smtClean="0">
                          <a:solidFill>
                            <a:schemeClr val="tx1"/>
                          </a:solidFill>
                          <a:effectLst/>
                        </a:rPr>
                        <a:t>c</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54.67±0.67</a:t>
                      </a:r>
                      <a:r>
                        <a:rPr lang="en-US" sz="1200" baseline="30000">
                          <a:solidFill>
                            <a:schemeClr val="tx1"/>
                          </a:solidFill>
                          <a:effectLst/>
                        </a:rPr>
                        <a:t>c</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660089685"/>
                  </a:ext>
                </a:extLst>
              </a:tr>
              <a:tr h="256923">
                <a:tc>
                  <a:txBody>
                    <a:bodyPr/>
                    <a:lstStyle/>
                    <a:p>
                      <a:pPr marL="0" marR="0" algn="just">
                        <a:lnSpc>
                          <a:spcPct val="115000"/>
                        </a:lnSpc>
                        <a:spcBef>
                          <a:spcPts val="0"/>
                        </a:spcBef>
                        <a:spcAft>
                          <a:spcPts val="0"/>
                        </a:spcAft>
                      </a:pPr>
                      <a:r>
                        <a:rPr lang="en-US" sz="1200">
                          <a:solidFill>
                            <a:schemeClr val="tx1"/>
                          </a:solidFill>
                          <a:effectLst/>
                        </a:rPr>
                        <a:t>15</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TZM 219</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44.33±0.33</a:t>
                      </a:r>
                      <a:r>
                        <a:rPr lang="en-US" sz="1200" baseline="30000">
                          <a:solidFill>
                            <a:schemeClr val="tx1"/>
                          </a:solidFill>
                          <a:effectLst/>
                        </a:rPr>
                        <a:t>b</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smtClean="0">
                          <a:solidFill>
                            <a:schemeClr val="tx1"/>
                          </a:solidFill>
                          <a:effectLst/>
                        </a:rPr>
                        <a:t>46.00±0.58</a:t>
                      </a:r>
                      <a:r>
                        <a:rPr lang="en-US" sz="1200" baseline="30000" smtClean="0">
                          <a:solidFill>
                            <a:schemeClr val="tx1"/>
                          </a:solidFill>
                          <a:effectLst/>
                        </a:rPr>
                        <a:t>b</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48.33±0.67</a:t>
                      </a:r>
                      <a:r>
                        <a:rPr lang="en-US" sz="1200" baseline="30000">
                          <a:solidFill>
                            <a:schemeClr val="tx1"/>
                          </a:solidFill>
                          <a:effectLst/>
                        </a:rPr>
                        <a:t>b</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540958119"/>
                  </a:ext>
                </a:extLst>
              </a:tr>
              <a:tr h="256923">
                <a:tc>
                  <a:txBody>
                    <a:bodyPr/>
                    <a:lstStyle/>
                    <a:p>
                      <a:pPr marL="0" marR="0" algn="just">
                        <a:lnSpc>
                          <a:spcPct val="115000"/>
                        </a:lnSpc>
                        <a:spcBef>
                          <a:spcPts val="0"/>
                        </a:spcBef>
                        <a:spcAft>
                          <a:spcPts val="0"/>
                        </a:spcAft>
                      </a:pPr>
                      <a:r>
                        <a:rPr lang="en-US" sz="12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Sam 40</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35.00±0.58</a:t>
                      </a:r>
                      <a:r>
                        <a:rPr lang="en-US" sz="1200" baseline="30000">
                          <a:solidFill>
                            <a:schemeClr val="tx1"/>
                          </a:solidFill>
                          <a:effectLst/>
                        </a:rPr>
                        <a:t>a</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smtClean="0">
                          <a:solidFill>
                            <a:schemeClr val="tx1"/>
                          </a:solidFill>
                          <a:effectLst/>
                        </a:rPr>
                        <a:t>37.67±0.33</a:t>
                      </a:r>
                      <a:r>
                        <a:rPr lang="en-US" sz="1200" baseline="30000" smtClean="0">
                          <a:solidFill>
                            <a:schemeClr val="tx1"/>
                          </a:solidFill>
                          <a:effectLst/>
                        </a:rPr>
                        <a:t>a</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44.00±1.15</a:t>
                      </a:r>
                      <a:r>
                        <a:rPr lang="en-US" sz="1200" baseline="30000">
                          <a:solidFill>
                            <a:schemeClr val="tx1"/>
                          </a:solidFill>
                          <a:effectLst/>
                        </a:rPr>
                        <a:t>a</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775432757"/>
                  </a:ext>
                </a:extLst>
              </a:tr>
              <a:tr h="256923">
                <a:tc>
                  <a:txBody>
                    <a:bodyPr/>
                    <a:lstStyle/>
                    <a:p>
                      <a:pPr marL="0" marR="0" algn="just">
                        <a:lnSpc>
                          <a:spcPct val="115000"/>
                        </a:lnSpc>
                        <a:spcBef>
                          <a:spcPts val="0"/>
                        </a:spcBef>
                        <a:spcAft>
                          <a:spcPts val="0"/>
                        </a:spcAft>
                      </a:pPr>
                      <a:r>
                        <a:rPr lang="en-US" sz="12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smtClean="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728815052"/>
                  </a:ext>
                </a:extLst>
              </a:tr>
              <a:tr h="256923">
                <a:tc>
                  <a:txBody>
                    <a:bodyPr/>
                    <a:lstStyle/>
                    <a:p>
                      <a:pPr marL="0" marR="0" algn="just">
                        <a:lnSpc>
                          <a:spcPct val="115000"/>
                        </a:lnSpc>
                        <a:spcBef>
                          <a:spcPts val="0"/>
                        </a:spcBef>
                        <a:spcAft>
                          <a:spcPts val="0"/>
                        </a:spcAft>
                      </a:pPr>
                      <a:r>
                        <a:rPr lang="en-US" sz="12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TZM 1422</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42.67±0.33</a:t>
                      </a:r>
                      <a:r>
                        <a:rPr lang="en-US" sz="1200" baseline="30000">
                          <a:solidFill>
                            <a:schemeClr val="tx1"/>
                          </a:solidFill>
                          <a:effectLst/>
                        </a:rPr>
                        <a:t>b</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smtClean="0">
                          <a:solidFill>
                            <a:schemeClr val="tx1"/>
                          </a:solidFill>
                          <a:effectLst/>
                        </a:rPr>
                        <a:t>47.67±0.33</a:t>
                      </a:r>
                      <a:r>
                        <a:rPr lang="en-US" sz="1200" baseline="30000" smtClean="0">
                          <a:solidFill>
                            <a:schemeClr val="tx1"/>
                          </a:solidFill>
                          <a:effectLst/>
                        </a:rPr>
                        <a:t>c</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52.00±1.15</a:t>
                      </a:r>
                      <a:r>
                        <a:rPr lang="en-US" sz="1200" baseline="30000">
                          <a:solidFill>
                            <a:schemeClr val="tx1"/>
                          </a:solidFill>
                          <a:effectLst/>
                        </a:rPr>
                        <a:t>c</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3010998850"/>
                  </a:ext>
                </a:extLst>
              </a:tr>
              <a:tr h="256923">
                <a:tc>
                  <a:txBody>
                    <a:bodyPr/>
                    <a:lstStyle/>
                    <a:p>
                      <a:pPr marL="0" marR="0" algn="just">
                        <a:lnSpc>
                          <a:spcPct val="115000"/>
                        </a:lnSpc>
                        <a:spcBef>
                          <a:spcPts val="0"/>
                        </a:spcBef>
                        <a:spcAft>
                          <a:spcPts val="0"/>
                        </a:spcAft>
                      </a:pPr>
                      <a:r>
                        <a:rPr lang="en-US" sz="1200">
                          <a:solidFill>
                            <a:schemeClr val="tx1"/>
                          </a:solidFill>
                          <a:effectLst/>
                        </a:rPr>
                        <a:t>30</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TZM 219</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43.00±0.58</a:t>
                      </a:r>
                      <a:r>
                        <a:rPr lang="en-US" sz="1200" baseline="30000">
                          <a:solidFill>
                            <a:schemeClr val="tx1"/>
                          </a:solidFill>
                          <a:effectLst/>
                        </a:rPr>
                        <a:t>b</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smtClean="0">
                          <a:solidFill>
                            <a:schemeClr val="tx1"/>
                          </a:solidFill>
                          <a:effectLst/>
                        </a:rPr>
                        <a:t>41.00±0.58</a:t>
                      </a:r>
                      <a:r>
                        <a:rPr lang="en-US" sz="1200" baseline="30000" smtClean="0">
                          <a:solidFill>
                            <a:schemeClr val="tx1"/>
                          </a:solidFill>
                          <a:effectLst/>
                        </a:rPr>
                        <a:t>b</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46.00±0.58</a:t>
                      </a:r>
                      <a:r>
                        <a:rPr lang="en-US" sz="1200" baseline="30000">
                          <a:solidFill>
                            <a:schemeClr val="tx1"/>
                          </a:solidFill>
                          <a:effectLst/>
                        </a:rPr>
                        <a:t>b</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76942198"/>
                  </a:ext>
                </a:extLst>
              </a:tr>
              <a:tr h="256923">
                <a:tc>
                  <a:txBody>
                    <a:bodyPr/>
                    <a:lstStyle/>
                    <a:p>
                      <a:pPr marL="0" marR="0" algn="just">
                        <a:lnSpc>
                          <a:spcPct val="115000"/>
                        </a:lnSpc>
                        <a:spcBef>
                          <a:spcPts val="0"/>
                        </a:spcBef>
                        <a:spcAft>
                          <a:spcPts val="0"/>
                        </a:spcAft>
                      </a:pPr>
                      <a:r>
                        <a:rPr lang="en-US" sz="12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Sam 40</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1"/>
                          </a:solidFill>
                          <a:effectLst/>
                        </a:rPr>
                        <a:t>33.00±0.58</a:t>
                      </a:r>
                      <a:r>
                        <a:rPr lang="en-US" sz="1200" baseline="30000">
                          <a:solidFill>
                            <a:schemeClr val="tx1"/>
                          </a:solidFill>
                          <a:effectLst/>
                        </a:rPr>
                        <a:t>a</a:t>
                      </a:r>
                      <a:endParaRPr lang="en-US" sz="110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smtClean="0">
                          <a:solidFill>
                            <a:schemeClr val="tx1"/>
                          </a:solidFill>
                          <a:effectLst/>
                        </a:rPr>
                        <a:t>37.33±0.88</a:t>
                      </a:r>
                      <a:r>
                        <a:rPr lang="en-US" sz="1200" baseline="30000" dirty="0" smtClean="0">
                          <a:solidFill>
                            <a:schemeClr val="tx1"/>
                          </a:solidFill>
                          <a:effectLst/>
                        </a:rPr>
                        <a:t>a</a:t>
                      </a:r>
                      <a:endParaRPr lang="en-US" sz="1100" dirty="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1"/>
                          </a:solidFill>
                          <a:effectLst/>
                        </a:rPr>
                        <a:t>41.67±1.20</a:t>
                      </a:r>
                      <a:r>
                        <a:rPr lang="en-US" sz="1200" baseline="30000" dirty="0">
                          <a:solidFill>
                            <a:schemeClr val="tx1"/>
                          </a:solidFill>
                          <a:effectLst/>
                        </a:rPr>
                        <a:t>a</a:t>
                      </a:r>
                      <a:endParaRPr lang="en-US" sz="1100" dirty="0">
                        <a:solidFill>
                          <a:schemeClr val="tx1"/>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3213645356"/>
                  </a:ext>
                </a:extLst>
              </a:tr>
            </a:tbl>
          </a:graphicData>
        </a:graphic>
      </p:graphicFrame>
      <p:sp>
        <p:nvSpPr>
          <p:cNvPr id="6" name="Rectangle 5"/>
          <p:cNvSpPr/>
          <p:nvPr/>
        </p:nvSpPr>
        <p:spPr>
          <a:xfrm>
            <a:off x="195943" y="1330235"/>
            <a:ext cx="11207931" cy="646331"/>
          </a:xfrm>
          <a:prstGeom prst="rect">
            <a:avLst/>
          </a:prstGeom>
        </p:spPr>
        <p:txBody>
          <a:bodyPr wrap="square">
            <a:spAutoFit/>
          </a:bodyPr>
          <a:lstStyle/>
          <a:p>
            <a:r>
              <a:rPr lang="en-US" b="1" dirty="0" smtClean="0">
                <a:latin typeface="Times New Roman" panose="02020603050405020304" pitchFamily="18" charset="0"/>
                <a:ea typeface="Calibri" panose="020F0502020204030204" pitchFamily="34" charset="0"/>
                <a:cs typeface="SimSun" panose="02010600030101010101" pitchFamily="2" charset="-122"/>
              </a:rPr>
              <a:t>Table 3</a:t>
            </a:r>
            <a:r>
              <a:rPr lang="en-US" dirty="0" smtClean="0">
                <a:latin typeface="Times New Roman" panose="02020603050405020304" pitchFamily="18" charset="0"/>
                <a:ea typeface="Calibri" panose="020F0502020204030204" pitchFamily="34" charset="0"/>
                <a:cs typeface="SimSun" panose="02010600030101010101" pitchFamily="2" charset="-122"/>
              </a:rPr>
              <a:t>: Flavonoids contents (mgQE/g FW) of landraces (TZM 1422 and TZM 219) and improved drought tolerant (Sam 40) varieties of maize subjected to different levels of water stress.</a:t>
            </a:r>
            <a:endParaRPr lang="en-US" dirty="0"/>
          </a:p>
        </p:txBody>
      </p:sp>
      <p:sp>
        <p:nvSpPr>
          <p:cNvPr id="7" name="Rectangle 6"/>
          <p:cNvSpPr/>
          <p:nvPr/>
        </p:nvSpPr>
        <p:spPr>
          <a:xfrm>
            <a:off x="195943" y="5582062"/>
            <a:ext cx="11874137" cy="964880"/>
          </a:xfrm>
          <a:prstGeom prst="rect">
            <a:avLst/>
          </a:prstGeom>
        </p:spPr>
        <p:txBody>
          <a:bodyPr wrap="square">
            <a:spAutoFit/>
          </a:bodyPr>
          <a:lstStyle/>
          <a:p>
            <a:pPr algn="just">
              <a:lnSpc>
                <a:spcPct val="115000"/>
              </a:lnSpc>
            </a:pPr>
            <a:r>
              <a:rPr lang="en-US" dirty="0">
                <a:solidFill>
                  <a:schemeClr val="tx2"/>
                </a:solidFill>
                <a:latin typeface="Times New Roman" panose="02020603050405020304" pitchFamily="18" charset="0"/>
                <a:ea typeface="Calibri" panose="020F0502020204030204" pitchFamily="34" charset="0"/>
                <a:cs typeface="SimSun" panose="02010600030101010101" pitchFamily="2" charset="-122"/>
              </a:rPr>
              <a:t>Values are presented in means± standard error of three replicates.</a:t>
            </a:r>
            <a:endParaRPr lang="en-US" sz="1600" dirty="0">
              <a:solidFill>
                <a:schemeClr val="tx2"/>
              </a:solidFill>
              <a:latin typeface="Calibri" panose="020F0502020204030204" pitchFamily="34" charset="0"/>
              <a:ea typeface="Calibri" panose="020F0502020204030204" pitchFamily="34" charset="0"/>
              <a:cs typeface="SimSun" panose="02010600030101010101" pitchFamily="2" charset="-122"/>
            </a:endParaRPr>
          </a:p>
          <a:p>
            <a:r>
              <a:rPr lang="en-US" dirty="0">
                <a:solidFill>
                  <a:schemeClr val="tx2"/>
                </a:solidFill>
                <a:latin typeface="Times New Roman" panose="02020603050405020304" pitchFamily="18" charset="0"/>
                <a:ea typeface="Calibri" panose="020F0502020204030204" pitchFamily="34" charset="0"/>
                <a:cs typeface="SimSun" panose="02010600030101010101" pitchFamily="2" charset="-122"/>
              </a:rPr>
              <a:t>Values with the same superscript alphabets on the same column are not significantly different at p&gt; 0.05. Key: T1= 100% WC, T2= 50% WC, T3= 25% WC</a:t>
            </a:r>
            <a:endParaRPr lang="en-US" dirty="0">
              <a:solidFill>
                <a:schemeClr val="tx2"/>
              </a:solidFill>
            </a:endParaRPr>
          </a:p>
        </p:txBody>
      </p:sp>
    </p:spTree>
    <p:extLst>
      <p:ext uri="{BB962C8B-B14F-4D97-AF65-F5344CB8AC3E}">
        <p14:creationId xmlns:p14="http://schemas.microsoft.com/office/powerpoint/2010/main" val="761927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5246"/>
          </a:xfrm>
        </p:spPr>
        <p:txBody>
          <a:bodyPr>
            <a:normAutofit fontScale="90000"/>
          </a:bodyPr>
          <a:lstStyle/>
          <a:p>
            <a:pPr algn="ctr"/>
            <a:r>
              <a:rPr lang="en-US" b="1" dirty="0">
                <a:solidFill>
                  <a:schemeClr val="tx2"/>
                </a:solidFill>
                <a:latin typeface="Bahnschrift" panose="020B0502040204020203" pitchFamily="34" charset="0"/>
              </a:rPr>
              <a:t>RESULTS CONT’D</a:t>
            </a:r>
            <a:endParaRPr lang="en-US"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11163411"/>
              </p:ext>
            </p:extLst>
          </p:nvPr>
        </p:nvGraphicFramePr>
        <p:xfrm>
          <a:off x="91440" y="2168882"/>
          <a:ext cx="11900263" cy="3471299"/>
        </p:xfrm>
        <a:graphic>
          <a:graphicData uri="http://schemas.openxmlformats.org/drawingml/2006/table">
            <a:tbl>
              <a:tblPr firstRow="1" firstCol="1">
                <a:tableStyleId>{6E25E649-3F16-4E02-A733-19D2CDBF48F0}</a:tableStyleId>
              </a:tblPr>
              <a:tblGrid>
                <a:gridCol w="2555027">
                  <a:extLst>
                    <a:ext uri="{9D8B030D-6E8A-4147-A177-3AD203B41FA5}">
                      <a16:colId xmlns:a16="http://schemas.microsoft.com/office/drawing/2014/main" val="2277299583"/>
                    </a:ext>
                  </a:extLst>
                </a:gridCol>
                <a:gridCol w="2312698">
                  <a:extLst>
                    <a:ext uri="{9D8B030D-6E8A-4147-A177-3AD203B41FA5}">
                      <a16:colId xmlns:a16="http://schemas.microsoft.com/office/drawing/2014/main" val="3095763132"/>
                    </a:ext>
                  </a:extLst>
                </a:gridCol>
                <a:gridCol w="2343765">
                  <a:extLst>
                    <a:ext uri="{9D8B030D-6E8A-4147-A177-3AD203B41FA5}">
                      <a16:colId xmlns:a16="http://schemas.microsoft.com/office/drawing/2014/main" val="2782678128"/>
                    </a:ext>
                  </a:extLst>
                </a:gridCol>
                <a:gridCol w="2343765">
                  <a:extLst>
                    <a:ext uri="{9D8B030D-6E8A-4147-A177-3AD203B41FA5}">
                      <a16:colId xmlns:a16="http://schemas.microsoft.com/office/drawing/2014/main" val="3318834605"/>
                    </a:ext>
                  </a:extLst>
                </a:gridCol>
                <a:gridCol w="2345008">
                  <a:extLst>
                    <a:ext uri="{9D8B030D-6E8A-4147-A177-3AD203B41FA5}">
                      <a16:colId xmlns:a16="http://schemas.microsoft.com/office/drawing/2014/main" val="2062962233"/>
                    </a:ext>
                  </a:extLst>
                </a:gridCol>
              </a:tblGrid>
              <a:tr h="743849">
                <a:tc>
                  <a:txBody>
                    <a:bodyPr/>
                    <a:lstStyle/>
                    <a:p>
                      <a:pPr marL="0" marR="0" algn="just">
                        <a:lnSpc>
                          <a:spcPct val="115000"/>
                        </a:lnSpc>
                        <a:spcBef>
                          <a:spcPts val="0"/>
                        </a:spcBef>
                        <a:spcAft>
                          <a:spcPts val="0"/>
                        </a:spcAft>
                      </a:pPr>
                      <a:r>
                        <a:rPr lang="en-US" sz="1200">
                          <a:solidFill>
                            <a:schemeClr val="tx2"/>
                          </a:solidFill>
                          <a:effectLst/>
                        </a:rPr>
                        <a:t>EXPERIMENTAL</a:t>
                      </a:r>
                      <a:endParaRPr lang="en-US" sz="1100">
                        <a:solidFill>
                          <a:schemeClr val="tx2"/>
                        </a:solidFill>
                        <a:effectLst/>
                      </a:endParaRPr>
                    </a:p>
                    <a:p>
                      <a:pPr marL="0" marR="0" algn="just">
                        <a:lnSpc>
                          <a:spcPct val="115000"/>
                        </a:lnSpc>
                        <a:spcBef>
                          <a:spcPts val="0"/>
                        </a:spcBef>
                        <a:spcAft>
                          <a:spcPts val="0"/>
                        </a:spcAft>
                      </a:pPr>
                      <a:r>
                        <a:rPr lang="en-US" sz="1200">
                          <a:solidFill>
                            <a:schemeClr val="tx2"/>
                          </a:solidFill>
                          <a:effectLst/>
                        </a:rPr>
                        <a:t>DURATION</a:t>
                      </a:r>
                      <a:endParaRPr lang="en-US" sz="1100">
                        <a:solidFill>
                          <a:schemeClr val="tx2"/>
                        </a:solidFill>
                        <a:effectLst/>
                      </a:endParaRPr>
                    </a:p>
                    <a:p>
                      <a:pPr marL="0" marR="0" algn="just">
                        <a:lnSpc>
                          <a:spcPct val="115000"/>
                        </a:lnSpc>
                        <a:spcBef>
                          <a:spcPts val="0"/>
                        </a:spcBef>
                        <a:spcAft>
                          <a:spcPts val="0"/>
                        </a:spcAft>
                      </a:pPr>
                      <a:r>
                        <a:rPr lang="en-US" sz="1200">
                          <a:solidFill>
                            <a:schemeClr val="tx2"/>
                          </a:solidFill>
                          <a:effectLst/>
                        </a:rPr>
                        <a:t>(DAYS)</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VARIETIES</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TREATMENT</a:t>
                      </a:r>
                      <a:endParaRPr lang="en-US" sz="1100">
                        <a:solidFill>
                          <a:schemeClr val="tx2"/>
                        </a:solidFill>
                        <a:effectLst/>
                      </a:endParaRPr>
                    </a:p>
                    <a:p>
                      <a:pPr marL="0" marR="0" algn="just">
                        <a:lnSpc>
                          <a:spcPct val="115000"/>
                        </a:lnSpc>
                        <a:spcBef>
                          <a:spcPts val="0"/>
                        </a:spcBef>
                        <a:spcAft>
                          <a:spcPts val="0"/>
                        </a:spcAft>
                      </a:pPr>
                      <a:r>
                        <a:rPr lang="en-US" sz="1200">
                          <a:solidFill>
                            <a:schemeClr val="tx2"/>
                          </a:solidFill>
                          <a:effectLst/>
                        </a:rPr>
                        <a:t>T1</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endParaRPr lang="en-US" sz="1100" dirty="0">
                        <a:solidFill>
                          <a:schemeClr val="tx2"/>
                        </a:solidFill>
                        <a:effectLst/>
                      </a:endParaRPr>
                    </a:p>
                    <a:p>
                      <a:pPr marL="0" marR="0" algn="just">
                        <a:lnSpc>
                          <a:spcPct val="115000"/>
                        </a:lnSpc>
                        <a:spcBef>
                          <a:spcPts val="0"/>
                        </a:spcBef>
                        <a:spcAft>
                          <a:spcPts val="0"/>
                        </a:spcAft>
                      </a:pPr>
                      <a:r>
                        <a:rPr lang="en-US" sz="1200" dirty="0">
                          <a:solidFill>
                            <a:schemeClr val="tx2"/>
                          </a:solidFill>
                          <a:effectLst/>
                        </a:rPr>
                        <a:t>T2</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endParaRPr lang="en-US" sz="1100" dirty="0">
                        <a:solidFill>
                          <a:schemeClr val="tx2"/>
                        </a:solidFill>
                        <a:effectLst/>
                      </a:endParaRPr>
                    </a:p>
                    <a:p>
                      <a:pPr marL="0" marR="0" algn="just">
                        <a:lnSpc>
                          <a:spcPct val="115000"/>
                        </a:lnSpc>
                        <a:spcBef>
                          <a:spcPts val="0"/>
                        </a:spcBef>
                        <a:spcAft>
                          <a:spcPts val="0"/>
                        </a:spcAft>
                      </a:pPr>
                      <a:r>
                        <a:rPr lang="en-US" sz="1200" dirty="0">
                          <a:solidFill>
                            <a:schemeClr val="tx2"/>
                          </a:solidFill>
                          <a:effectLst/>
                        </a:rPr>
                        <a:t>T3</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979097711"/>
                  </a:ext>
                </a:extLst>
              </a:tr>
              <a:tr h="247950">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1422</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1.15±0.01</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1.15±0.01</a:t>
                      </a:r>
                      <a:r>
                        <a:rPr lang="en-US" sz="1200" baseline="30000">
                          <a:solidFill>
                            <a:schemeClr val="tx2"/>
                          </a:solidFill>
                          <a:effectLst/>
                        </a:rPr>
                        <a:t> 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1.16±0.02</a:t>
                      </a:r>
                      <a:r>
                        <a:rPr lang="en-US" sz="1200" baseline="30000">
                          <a:solidFill>
                            <a:schemeClr val="tx2"/>
                          </a:solidFill>
                          <a:effectLst/>
                        </a:rPr>
                        <a:t> 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832438680"/>
                  </a:ext>
                </a:extLst>
              </a:tr>
              <a:tr h="247950">
                <a:tc>
                  <a:txBody>
                    <a:bodyPr/>
                    <a:lstStyle/>
                    <a:p>
                      <a:pPr marL="0" marR="0" algn="just">
                        <a:lnSpc>
                          <a:spcPct val="115000"/>
                        </a:lnSpc>
                        <a:spcBef>
                          <a:spcPts val="0"/>
                        </a:spcBef>
                        <a:spcAft>
                          <a:spcPts val="0"/>
                        </a:spcAft>
                      </a:pPr>
                      <a:r>
                        <a:rPr lang="en-US" sz="1200">
                          <a:solidFill>
                            <a:schemeClr val="tx2"/>
                          </a:solidFill>
                          <a:effectLst/>
                        </a:rPr>
                        <a:t>1</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219</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1.73±0.00</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1.72±0.01</a:t>
                      </a:r>
                      <a:r>
                        <a:rPr lang="en-US" sz="1200" baseline="30000">
                          <a:solidFill>
                            <a:schemeClr val="tx2"/>
                          </a:solidFill>
                          <a:effectLst/>
                        </a:rPr>
                        <a:t> 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1.73±0.01</a:t>
                      </a:r>
                      <a:r>
                        <a:rPr lang="en-US" sz="1200" baseline="30000">
                          <a:solidFill>
                            <a:schemeClr val="tx2"/>
                          </a:solidFill>
                          <a:effectLst/>
                        </a:rPr>
                        <a:t> 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3268430894"/>
                  </a:ext>
                </a:extLst>
              </a:tr>
              <a:tr h="247950">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Sam 40</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0.90±0.00</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0.91±0.01</a:t>
                      </a:r>
                      <a:r>
                        <a:rPr lang="en-US" sz="1200" baseline="30000">
                          <a:solidFill>
                            <a:schemeClr val="tx2"/>
                          </a:solidFill>
                          <a:effectLst/>
                        </a:rPr>
                        <a:t> 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0.90±0.01</a:t>
                      </a:r>
                      <a:r>
                        <a:rPr lang="en-US" sz="1200" baseline="30000">
                          <a:solidFill>
                            <a:schemeClr val="tx2"/>
                          </a:solidFill>
                          <a:effectLst/>
                        </a:rPr>
                        <a:t> 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321057295"/>
                  </a:ext>
                </a:extLst>
              </a:tr>
              <a:tr h="247950">
                <a:tc>
                  <a:txBody>
                    <a:bodyPr/>
                    <a:lstStyle/>
                    <a:p>
                      <a:pPr marL="0" marR="0" algn="just">
                        <a:lnSpc>
                          <a:spcPct val="115000"/>
                        </a:lnSpc>
                        <a:spcBef>
                          <a:spcPts val="0"/>
                        </a:spcBef>
                        <a:spcAft>
                          <a:spcPts val="0"/>
                        </a:spcAft>
                      </a:pPr>
                      <a:r>
                        <a:rPr lang="en-US" sz="1200" dirty="0">
                          <a:solidFill>
                            <a:schemeClr val="tx2"/>
                          </a:solidFill>
                          <a:effectLst/>
                        </a:rPr>
                        <a:t> </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426654887"/>
                  </a:ext>
                </a:extLst>
              </a:tr>
              <a:tr h="247950">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1422</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1.79±0.01</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1.92±0.01</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2.02±0.07</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711669725"/>
                  </a:ext>
                </a:extLst>
              </a:tr>
              <a:tr h="247950">
                <a:tc>
                  <a:txBody>
                    <a:bodyPr/>
                    <a:lstStyle/>
                    <a:p>
                      <a:pPr marL="0" marR="0" algn="just">
                        <a:lnSpc>
                          <a:spcPct val="115000"/>
                        </a:lnSpc>
                        <a:spcBef>
                          <a:spcPts val="0"/>
                        </a:spcBef>
                        <a:spcAft>
                          <a:spcPts val="0"/>
                        </a:spcAft>
                      </a:pPr>
                      <a:r>
                        <a:rPr lang="en-US" sz="1200">
                          <a:solidFill>
                            <a:schemeClr val="tx2"/>
                          </a:solidFill>
                          <a:effectLst/>
                        </a:rPr>
                        <a:t>15</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219</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1.93±0.08</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2.17±0.00</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2.28±0.06</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3711235235"/>
                  </a:ext>
                </a:extLst>
              </a:tr>
              <a:tr h="247950">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Sam 40</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0.98±0.04</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1.89±0.03</a:t>
                      </a:r>
                      <a:r>
                        <a:rPr lang="en-US" sz="1200" baseline="30000">
                          <a:solidFill>
                            <a:schemeClr val="tx2"/>
                          </a:solidFill>
                          <a:effectLst/>
                        </a:rPr>
                        <a:t> 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3.23±0.04</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427276009"/>
                  </a:ext>
                </a:extLst>
              </a:tr>
              <a:tr h="247950">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2873732910"/>
                  </a:ext>
                </a:extLst>
              </a:tr>
              <a:tr h="247950">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1422</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1.38±0.03</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2.35±0.01</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2.73±0.01</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993130048"/>
                  </a:ext>
                </a:extLst>
              </a:tr>
              <a:tr h="247950">
                <a:tc>
                  <a:txBody>
                    <a:bodyPr/>
                    <a:lstStyle/>
                    <a:p>
                      <a:pPr marL="0" marR="0" algn="just">
                        <a:lnSpc>
                          <a:spcPct val="115000"/>
                        </a:lnSpc>
                        <a:spcBef>
                          <a:spcPts val="0"/>
                        </a:spcBef>
                        <a:spcAft>
                          <a:spcPts val="0"/>
                        </a:spcAft>
                      </a:pPr>
                      <a:r>
                        <a:rPr lang="en-US" sz="1200">
                          <a:solidFill>
                            <a:schemeClr val="tx2"/>
                          </a:solidFill>
                          <a:effectLst/>
                        </a:rPr>
                        <a:t>30</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TZM 219</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2.95±0.01</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2.64±0.00</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1.94±0.04</a:t>
                      </a:r>
                      <a:r>
                        <a:rPr lang="en-US" sz="1200" baseline="30000">
                          <a:solidFill>
                            <a:schemeClr val="tx2"/>
                          </a:solidFill>
                          <a:effectLst/>
                        </a:rPr>
                        <a:t>a</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3756037586"/>
                  </a:ext>
                </a:extLst>
              </a:tr>
              <a:tr h="247950">
                <a:tc>
                  <a:txBody>
                    <a:bodyPr/>
                    <a:lstStyle/>
                    <a:p>
                      <a:pPr marL="0" marR="0" algn="just">
                        <a:lnSpc>
                          <a:spcPct val="115000"/>
                        </a:lnSpc>
                        <a:spcBef>
                          <a:spcPts val="0"/>
                        </a:spcBef>
                        <a:spcAft>
                          <a:spcPts val="0"/>
                        </a:spcAft>
                      </a:pPr>
                      <a:r>
                        <a:rPr lang="en-US" sz="1200">
                          <a:solidFill>
                            <a:schemeClr val="tx2"/>
                          </a:solidFill>
                          <a:effectLst/>
                        </a:rPr>
                        <a:t> </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Sam 40</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1.58±0.01</a:t>
                      </a:r>
                      <a:r>
                        <a:rPr lang="en-US" sz="1200" baseline="30000">
                          <a:solidFill>
                            <a:schemeClr val="tx2"/>
                          </a:solidFill>
                          <a:effectLst/>
                        </a:rPr>
                        <a:t>b</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a:solidFill>
                            <a:schemeClr val="tx2"/>
                          </a:solidFill>
                          <a:effectLst/>
                        </a:rPr>
                        <a:t>3.98±0.01</a:t>
                      </a:r>
                      <a:r>
                        <a:rPr lang="en-US" sz="1200" baseline="30000">
                          <a:solidFill>
                            <a:schemeClr val="tx2"/>
                          </a:solidFill>
                          <a:effectLst/>
                        </a:rPr>
                        <a:t>c</a:t>
                      </a:r>
                      <a:endParaRPr lang="en-US" sz="110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marL="0" marR="0" algn="just">
                        <a:lnSpc>
                          <a:spcPct val="115000"/>
                        </a:lnSpc>
                        <a:spcBef>
                          <a:spcPts val="0"/>
                        </a:spcBef>
                        <a:spcAft>
                          <a:spcPts val="0"/>
                        </a:spcAft>
                      </a:pPr>
                      <a:r>
                        <a:rPr lang="en-US" sz="1200" dirty="0">
                          <a:solidFill>
                            <a:schemeClr val="tx2"/>
                          </a:solidFill>
                          <a:effectLst/>
                        </a:rPr>
                        <a:t>4.05±0.01</a:t>
                      </a:r>
                      <a:r>
                        <a:rPr lang="en-US" sz="1200" baseline="30000" dirty="0">
                          <a:solidFill>
                            <a:schemeClr val="tx2"/>
                          </a:solidFill>
                          <a:effectLst/>
                        </a:rPr>
                        <a:t>c</a:t>
                      </a:r>
                      <a:endParaRPr lang="en-US" sz="1100" dirty="0">
                        <a:solidFill>
                          <a:schemeClr val="tx2"/>
                        </a:solidFill>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1209832392"/>
                  </a:ext>
                </a:extLst>
              </a:tr>
            </a:tbl>
          </a:graphicData>
        </a:graphic>
      </p:graphicFrame>
      <p:sp>
        <p:nvSpPr>
          <p:cNvPr id="6" name="Rectangle 5"/>
          <p:cNvSpPr/>
          <p:nvPr/>
        </p:nvSpPr>
        <p:spPr>
          <a:xfrm>
            <a:off x="91440" y="1522551"/>
            <a:ext cx="11900263" cy="646331"/>
          </a:xfrm>
          <a:prstGeom prst="rect">
            <a:avLst/>
          </a:prstGeom>
        </p:spPr>
        <p:txBody>
          <a:bodyPr wrap="square">
            <a:spAutoFit/>
          </a:bodyPr>
          <a:lstStyle/>
          <a:p>
            <a:r>
              <a:rPr lang="en-US" b="1" dirty="0">
                <a:solidFill>
                  <a:schemeClr val="tx2"/>
                </a:solidFill>
                <a:latin typeface="Times New Roman" panose="02020603050405020304" pitchFamily="18" charset="0"/>
                <a:ea typeface="Calibri" panose="020F0502020204030204" pitchFamily="34" charset="0"/>
                <a:cs typeface="SimSun" panose="02010600030101010101" pitchFamily="2" charset="-122"/>
              </a:rPr>
              <a:t>Table </a:t>
            </a:r>
            <a:r>
              <a:rPr lang="en-US" b="1" dirty="0" smtClean="0">
                <a:solidFill>
                  <a:schemeClr val="tx2"/>
                </a:solidFill>
                <a:latin typeface="Times New Roman" panose="02020603050405020304" pitchFamily="18" charset="0"/>
                <a:ea typeface="Calibri" panose="020F0502020204030204" pitchFamily="34" charset="0"/>
                <a:cs typeface="SimSun" panose="02010600030101010101" pitchFamily="2" charset="-122"/>
              </a:rPr>
              <a:t>4</a:t>
            </a:r>
            <a:r>
              <a:rPr lang="en-US" dirty="0">
                <a:solidFill>
                  <a:schemeClr val="tx2"/>
                </a:solidFill>
                <a:latin typeface="Times New Roman" panose="02020603050405020304" pitchFamily="18" charset="0"/>
                <a:ea typeface="Calibri" panose="020F0502020204030204" pitchFamily="34" charset="0"/>
                <a:cs typeface="SimSun" panose="02010600030101010101" pitchFamily="2" charset="-122"/>
              </a:rPr>
              <a:t>: Lipid peroxidation values (nmol/g fw) of landraces (TZM 1422 and TZM 219) and improved drought tolerant (Sam 40) varieties of maize subjected to different levels of water stress</a:t>
            </a:r>
            <a:endParaRPr lang="en-US" dirty="0">
              <a:solidFill>
                <a:schemeClr val="tx2"/>
              </a:solidFill>
            </a:endParaRPr>
          </a:p>
        </p:txBody>
      </p:sp>
      <p:sp>
        <p:nvSpPr>
          <p:cNvPr id="7" name="Rectangle 6"/>
          <p:cNvSpPr/>
          <p:nvPr/>
        </p:nvSpPr>
        <p:spPr>
          <a:xfrm>
            <a:off x="91440" y="5640182"/>
            <a:ext cx="11586753" cy="964880"/>
          </a:xfrm>
          <a:prstGeom prst="rect">
            <a:avLst/>
          </a:prstGeom>
        </p:spPr>
        <p:txBody>
          <a:bodyPr wrap="square">
            <a:spAutoFit/>
          </a:bodyPr>
          <a:lstStyle/>
          <a:p>
            <a:pPr algn="just">
              <a:lnSpc>
                <a:spcPct val="115000"/>
              </a:lnSpc>
            </a:pPr>
            <a:r>
              <a:rPr lang="en-US" dirty="0">
                <a:solidFill>
                  <a:schemeClr val="tx2"/>
                </a:solidFill>
                <a:latin typeface="Times New Roman" panose="02020603050405020304" pitchFamily="18" charset="0"/>
                <a:ea typeface="Calibri" panose="020F0502020204030204" pitchFamily="34" charset="0"/>
                <a:cs typeface="SimSun" panose="02010600030101010101" pitchFamily="2" charset="-122"/>
              </a:rPr>
              <a:t>Values are presented in means± standard error of three replicates.</a:t>
            </a:r>
            <a:endParaRPr lang="en-US" sz="1600" dirty="0">
              <a:solidFill>
                <a:schemeClr val="tx2"/>
              </a:solidFill>
              <a:latin typeface="Calibri" panose="020F0502020204030204" pitchFamily="34" charset="0"/>
              <a:ea typeface="Calibri" panose="020F0502020204030204" pitchFamily="34" charset="0"/>
              <a:cs typeface="SimSun" panose="02010600030101010101" pitchFamily="2" charset="-122"/>
            </a:endParaRPr>
          </a:p>
          <a:p>
            <a:r>
              <a:rPr lang="en-US" dirty="0">
                <a:solidFill>
                  <a:schemeClr val="tx2"/>
                </a:solidFill>
                <a:latin typeface="Times New Roman" panose="02020603050405020304" pitchFamily="18" charset="0"/>
                <a:ea typeface="Calibri" panose="020F0502020204030204" pitchFamily="34" charset="0"/>
                <a:cs typeface="SimSun" panose="02010600030101010101" pitchFamily="2" charset="-122"/>
              </a:rPr>
              <a:t>Values with the same superscript alphabets on the same column are not significantly different at p&gt; 0.05. Key: T1= 100% WC, T2= 50% WC, T3= 25% WC</a:t>
            </a:r>
            <a:endParaRPr lang="en-US" dirty="0">
              <a:solidFill>
                <a:schemeClr val="tx2"/>
              </a:solidFill>
            </a:endParaRPr>
          </a:p>
        </p:txBody>
      </p:sp>
    </p:spTree>
    <p:extLst>
      <p:ext uri="{BB962C8B-B14F-4D97-AF65-F5344CB8AC3E}">
        <p14:creationId xmlns:p14="http://schemas.microsoft.com/office/powerpoint/2010/main" val="3512735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96686"/>
          </a:xfrm>
        </p:spPr>
        <p:txBody>
          <a:bodyPr/>
          <a:lstStyle/>
          <a:p>
            <a:pPr algn="ctr"/>
            <a:r>
              <a:rPr lang="en-US" dirty="0" smtClean="0">
                <a:solidFill>
                  <a:schemeClr val="tx2"/>
                </a:solidFill>
              </a:rPr>
              <a:t>CONCLUSION</a:t>
            </a:r>
            <a:endParaRPr lang="en-US" dirty="0">
              <a:solidFill>
                <a:schemeClr val="tx2"/>
              </a:solidFill>
            </a:endParaRPr>
          </a:p>
        </p:txBody>
      </p:sp>
      <p:sp>
        <p:nvSpPr>
          <p:cNvPr id="3" name="Content Placeholder 2"/>
          <p:cNvSpPr>
            <a:spLocks noGrp="1"/>
          </p:cNvSpPr>
          <p:nvPr>
            <p:ph idx="1"/>
          </p:nvPr>
        </p:nvSpPr>
        <p:spPr>
          <a:xfrm>
            <a:off x="899403" y="1768703"/>
            <a:ext cx="8596668" cy="3880773"/>
          </a:xfrm>
        </p:spPr>
        <p:txBody>
          <a:bodyPr/>
          <a:lstStyle/>
          <a:p>
            <a:pPr algn="just">
              <a:buFont typeface="Wingdings" panose="05000000000000000000" pitchFamily="2" charset="2"/>
              <a:buChar char="v"/>
            </a:pPr>
            <a:r>
              <a:rPr lang="en-US" sz="2000" dirty="0">
                <a:solidFill>
                  <a:schemeClr val="tx2"/>
                </a:solidFill>
              </a:rPr>
              <a:t>In conclusion, this study shows that the landraces have higher contents of ascorbic acid, β-carotene, flavonoids, and low value of lipid </a:t>
            </a:r>
            <a:r>
              <a:rPr lang="en-US" sz="2000" dirty="0" smtClean="0">
                <a:solidFill>
                  <a:schemeClr val="tx2"/>
                </a:solidFill>
              </a:rPr>
              <a:t>peroxidation in response to different levels of water stress. </a:t>
            </a:r>
          </a:p>
          <a:p>
            <a:pPr algn="just">
              <a:buFont typeface="Wingdings" panose="05000000000000000000" pitchFamily="2" charset="2"/>
              <a:buChar char="v"/>
            </a:pPr>
            <a:r>
              <a:rPr lang="en-US" sz="2000" dirty="0" smtClean="0">
                <a:solidFill>
                  <a:schemeClr val="tx2"/>
                </a:solidFill>
              </a:rPr>
              <a:t>The </a:t>
            </a:r>
            <a:r>
              <a:rPr lang="en-US" sz="2000" dirty="0">
                <a:solidFill>
                  <a:schemeClr val="tx2"/>
                </a:solidFill>
              </a:rPr>
              <a:t>higher contents of these </a:t>
            </a:r>
            <a:r>
              <a:rPr lang="en-US" sz="2000" dirty="0" smtClean="0">
                <a:solidFill>
                  <a:schemeClr val="tx2"/>
                </a:solidFill>
              </a:rPr>
              <a:t>metabolites is an </a:t>
            </a:r>
            <a:r>
              <a:rPr lang="en-US" sz="2000" dirty="0">
                <a:solidFill>
                  <a:schemeClr val="tx2"/>
                </a:solidFill>
              </a:rPr>
              <a:t>indication of good antioxidant activity, while the lower lipid peroxidation value is a reflection of good membrane integrity in the face of oxidative stress.</a:t>
            </a:r>
          </a:p>
          <a:p>
            <a:pPr>
              <a:buFont typeface="Wingdings" panose="05000000000000000000" pitchFamily="2" charset="2"/>
              <a:buChar char="v"/>
            </a:pPr>
            <a:endParaRPr lang="en-US" dirty="0">
              <a:solidFill>
                <a:schemeClr val="tx2"/>
              </a:solidFill>
            </a:endParaRPr>
          </a:p>
        </p:txBody>
      </p:sp>
    </p:spTree>
    <p:extLst>
      <p:ext uri="{BB962C8B-B14F-4D97-AF65-F5344CB8AC3E}">
        <p14:creationId xmlns:p14="http://schemas.microsoft.com/office/powerpoint/2010/main" val="1502885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tx1">
                    <a:lumMod val="95000"/>
                    <a:lumOff val="5000"/>
                  </a:schemeClr>
                </a:solidFill>
                <a:latin typeface="Bahnschrift Condensed" panose="020B0502040204020203" pitchFamily="34" charset="0"/>
              </a:rPr>
              <a:t>INTRODUCTION</a:t>
            </a:r>
            <a:endParaRPr lang="en-US" dirty="0">
              <a:solidFill>
                <a:schemeClr val="tx1">
                  <a:lumMod val="95000"/>
                  <a:lumOff val="5000"/>
                </a:schemeClr>
              </a:solidFill>
              <a:latin typeface="Bahnschrift Condensed" panose="020B0502040204020203" pitchFamily="34" charset="0"/>
            </a:endParaRPr>
          </a:p>
        </p:txBody>
      </p:sp>
      <p:sp>
        <p:nvSpPr>
          <p:cNvPr id="3" name="Content Placeholder 2"/>
          <p:cNvSpPr>
            <a:spLocks noGrp="1"/>
          </p:cNvSpPr>
          <p:nvPr>
            <p:ph idx="1"/>
          </p:nvPr>
        </p:nvSpPr>
        <p:spPr>
          <a:xfrm>
            <a:off x="677334" y="1611949"/>
            <a:ext cx="8596668" cy="3880773"/>
          </a:xfrm>
        </p:spPr>
        <p:txBody>
          <a:bodyPr>
            <a:normAutofit fontScale="92500" lnSpcReduction="10000"/>
          </a:bodyPr>
          <a:lstStyle/>
          <a:p>
            <a:pPr algn="just">
              <a:buFont typeface="Wingdings" panose="05000000000000000000" pitchFamily="2" charset="2"/>
              <a:buChar char="v"/>
            </a:pPr>
            <a:r>
              <a:rPr lang="en-US" sz="2200" b="1" dirty="0" smtClean="0">
                <a:solidFill>
                  <a:schemeClr val="tx1">
                    <a:lumMod val="95000"/>
                    <a:lumOff val="5000"/>
                  </a:schemeClr>
                </a:solidFill>
              </a:rPr>
              <a:t>Maize:</a:t>
            </a:r>
            <a:r>
              <a:rPr lang="en-US" sz="2200" dirty="0" smtClean="0">
                <a:solidFill>
                  <a:schemeClr val="tx1">
                    <a:lumMod val="95000"/>
                    <a:lumOff val="5000"/>
                  </a:schemeClr>
                </a:solidFill>
              </a:rPr>
              <a:t> a cereal crop with enormous importance that cannot be over emphasized;</a:t>
            </a:r>
          </a:p>
          <a:p>
            <a:pPr algn="just">
              <a:buFont typeface="Wingdings" panose="05000000000000000000" pitchFamily="2" charset="2"/>
              <a:buChar char="Ø"/>
            </a:pPr>
            <a:r>
              <a:rPr lang="en-US" sz="2200" dirty="0" smtClean="0">
                <a:solidFill>
                  <a:schemeClr val="tx1">
                    <a:lumMod val="95000"/>
                    <a:lumOff val="5000"/>
                  </a:schemeClr>
                </a:solidFill>
              </a:rPr>
              <a:t>Food for humans</a:t>
            </a:r>
          </a:p>
          <a:p>
            <a:pPr algn="just">
              <a:buFont typeface="Wingdings" panose="05000000000000000000" pitchFamily="2" charset="2"/>
              <a:buChar char="Ø"/>
            </a:pPr>
            <a:r>
              <a:rPr lang="en-US" sz="2200" dirty="0" smtClean="0">
                <a:solidFill>
                  <a:schemeClr val="tx1">
                    <a:lumMod val="95000"/>
                    <a:lumOff val="5000"/>
                  </a:schemeClr>
                </a:solidFill>
              </a:rPr>
              <a:t>Feeds for livestock</a:t>
            </a:r>
          </a:p>
          <a:p>
            <a:pPr algn="just">
              <a:buFont typeface="Wingdings" panose="05000000000000000000" pitchFamily="2" charset="2"/>
              <a:buChar char="Ø"/>
            </a:pPr>
            <a:r>
              <a:rPr lang="en-US" sz="2200" dirty="0" smtClean="0">
                <a:solidFill>
                  <a:schemeClr val="tx1">
                    <a:lumMod val="95000"/>
                    <a:lumOff val="5000"/>
                  </a:schemeClr>
                </a:solidFill>
              </a:rPr>
              <a:t>Several industrial processes </a:t>
            </a:r>
          </a:p>
          <a:p>
            <a:pPr algn="just">
              <a:buFont typeface="Wingdings" panose="05000000000000000000" pitchFamily="2" charset="2"/>
              <a:buChar char="v"/>
            </a:pPr>
            <a:r>
              <a:rPr lang="en-US" sz="2200" b="1" dirty="0" smtClean="0">
                <a:solidFill>
                  <a:schemeClr val="tx1">
                    <a:lumMod val="95000"/>
                    <a:lumOff val="5000"/>
                  </a:schemeClr>
                </a:solidFill>
              </a:rPr>
              <a:t>Challenges facing maize production</a:t>
            </a:r>
            <a:r>
              <a:rPr lang="en-US" sz="2200" dirty="0">
                <a:solidFill>
                  <a:schemeClr val="tx1">
                    <a:lumMod val="95000"/>
                    <a:lumOff val="5000"/>
                  </a:schemeClr>
                </a:solidFill>
              </a:rPr>
              <a:t>:</a:t>
            </a:r>
            <a:r>
              <a:rPr lang="en-US" sz="2200" dirty="0" smtClean="0">
                <a:solidFill>
                  <a:schemeClr val="tx1">
                    <a:lumMod val="95000"/>
                    <a:lumOff val="5000"/>
                  </a:schemeClr>
                </a:solidFill>
              </a:rPr>
              <a:t> </a:t>
            </a:r>
          </a:p>
          <a:p>
            <a:pPr algn="just">
              <a:buFont typeface="Wingdings" panose="05000000000000000000" pitchFamily="2" charset="2"/>
              <a:buChar char="Ø"/>
            </a:pPr>
            <a:r>
              <a:rPr lang="en-US" sz="2200" dirty="0" smtClean="0">
                <a:solidFill>
                  <a:schemeClr val="tx1">
                    <a:lumMod val="95000"/>
                    <a:lumOff val="5000"/>
                  </a:schemeClr>
                </a:solidFill>
              </a:rPr>
              <a:t>Biotic factors, e.g., the use of poor quality seeds, and lack of infrastructures, e.t.c.</a:t>
            </a:r>
          </a:p>
          <a:p>
            <a:pPr algn="just">
              <a:buFont typeface="Wingdings" panose="05000000000000000000" pitchFamily="2" charset="2"/>
              <a:buChar char="Ø"/>
            </a:pPr>
            <a:r>
              <a:rPr lang="en-US" sz="2200" dirty="0" smtClean="0">
                <a:solidFill>
                  <a:schemeClr val="tx1">
                    <a:lumMod val="95000"/>
                    <a:lumOff val="5000"/>
                  </a:schemeClr>
                </a:solidFill>
              </a:rPr>
              <a:t>Abiotic factors include; drought, pests, heavy metal toxicity, high salinity, and extremes temperatures e.t. c.</a:t>
            </a:r>
            <a:r>
              <a:rPr lang="en-US" sz="2400" dirty="0" smtClean="0">
                <a:solidFill>
                  <a:schemeClr val="tx1">
                    <a:lumMod val="95000"/>
                    <a:lumOff val="5000"/>
                  </a:schemeClr>
                </a:solidFill>
              </a:rPr>
              <a:t> </a:t>
            </a:r>
          </a:p>
          <a:p>
            <a:pPr algn="just">
              <a:buFont typeface="Wingdings" panose="05000000000000000000" pitchFamily="2" charset="2"/>
              <a:buChar char="Ø"/>
            </a:pPr>
            <a:endParaRPr lang="en-US" sz="2400" dirty="0">
              <a:solidFill>
                <a:schemeClr val="tx1">
                  <a:lumMod val="95000"/>
                  <a:lumOff val="5000"/>
                </a:schemeClr>
              </a:solidFill>
            </a:endParaRPr>
          </a:p>
        </p:txBody>
      </p:sp>
    </p:spTree>
    <p:extLst>
      <p:ext uri="{BB962C8B-B14F-4D97-AF65-F5344CB8AC3E}">
        <p14:creationId xmlns:p14="http://schemas.microsoft.com/office/powerpoint/2010/main" val="2300713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2"/>
                </a:solidFill>
                <a:latin typeface="Bahnschrift Condensed" panose="020B0502040204020203" pitchFamily="34" charset="0"/>
              </a:rPr>
              <a:t>INTRODUCTION CONT’D</a:t>
            </a:r>
            <a:endParaRPr lang="en-US" dirty="0">
              <a:solidFill>
                <a:schemeClr val="tx2"/>
              </a:solidFill>
            </a:endParaRPr>
          </a:p>
        </p:txBody>
      </p:sp>
      <p:sp>
        <p:nvSpPr>
          <p:cNvPr id="3" name="Content Placeholder 2"/>
          <p:cNvSpPr>
            <a:spLocks noGrp="1"/>
          </p:cNvSpPr>
          <p:nvPr>
            <p:ph idx="1"/>
          </p:nvPr>
        </p:nvSpPr>
        <p:spPr>
          <a:xfrm>
            <a:off x="677334" y="1930400"/>
            <a:ext cx="8596668" cy="3880773"/>
          </a:xfrm>
        </p:spPr>
        <p:txBody>
          <a:bodyPr>
            <a:normAutofit/>
          </a:bodyPr>
          <a:lstStyle/>
          <a:p>
            <a:pPr algn="just">
              <a:buFont typeface="Wingdings" panose="05000000000000000000" pitchFamily="2" charset="2"/>
              <a:buChar char="v"/>
            </a:pPr>
            <a:r>
              <a:rPr lang="en-US" sz="2000" b="1" dirty="0" smtClean="0">
                <a:solidFill>
                  <a:schemeClr val="tx2"/>
                </a:solidFill>
              </a:rPr>
              <a:t>Drought</a:t>
            </a:r>
            <a:r>
              <a:rPr lang="en-US" sz="2000" dirty="0" smtClean="0">
                <a:solidFill>
                  <a:schemeClr val="tx2"/>
                </a:solidFill>
              </a:rPr>
              <a:t> is the largest yield reducing abiotic factor </a:t>
            </a:r>
            <a:r>
              <a:rPr lang="en-US" sz="2000" dirty="0">
                <a:solidFill>
                  <a:schemeClr val="tx2"/>
                </a:solidFill>
              </a:rPr>
              <a:t>(Foley and Jonathon, 2019</a:t>
            </a:r>
            <a:r>
              <a:rPr lang="en-US" sz="2000" dirty="0" smtClean="0">
                <a:solidFill>
                  <a:schemeClr val="tx2"/>
                </a:solidFill>
              </a:rPr>
              <a:t>).</a:t>
            </a:r>
          </a:p>
          <a:p>
            <a:pPr algn="just">
              <a:buFont typeface="Wingdings" panose="05000000000000000000" pitchFamily="2" charset="2"/>
              <a:buChar char="v"/>
            </a:pPr>
            <a:r>
              <a:rPr lang="en-US" sz="2000" dirty="0">
                <a:solidFill>
                  <a:schemeClr val="tx2"/>
                </a:solidFill>
              </a:rPr>
              <a:t>Losses of maize yield </a:t>
            </a:r>
            <a:r>
              <a:rPr lang="en-US" sz="2000" dirty="0" smtClean="0">
                <a:solidFill>
                  <a:schemeClr val="tx2"/>
                </a:solidFill>
              </a:rPr>
              <a:t>to </a:t>
            </a:r>
            <a:r>
              <a:rPr lang="en-US" sz="2000" dirty="0">
                <a:solidFill>
                  <a:schemeClr val="tx2"/>
                </a:solidFill>
              </a:rPr>
              <a:t>drought </a:t>
            </a:r>
            <a:r>
              <a:rPr lang="en-US" sz="2000" dirty="0" smtClean="0">
                <a:solidFill>
                  <a:schemeClr val="tx2"/>
                </a:solidFill>
              </a:rPr>
              <a:t>is </a:t>
            </a:r>
            <a:r>
              <a:rPr lang="en-US" sz="2000" dirty="0">
                <a:solidFill>
                  <a:schemeClr val="tx2"/>
                </a:solidFill>
              </a:rPr>
              <a:t>about 120 million tones of grain worth 36 million USD (Foley and Jonathon, 2019</a:t>
            </a:r>
            <a:r>
              <a:rPr lang="en-US" sz="2000" dirty="0" smtClean="0">
                <a:solidFill>
                  <a:schemeClr val="tx2"/>
                </a:solidFill>
              </a:rPr>
              <a:t>).</a:t>
            </a:r>
          </a:p>
          <a:p>
            <a:pPr algn="just">
              <a:buFont typeface="Wingdings" panose="05000000000000000000" pitchFamily="2" charset="2"/>
              <a:buChar char="v"/>
            </a:pPr>
            <a:r>
              <a:rPr lang="en-US" sz="2000" dirty="0">
                <a:solidFill>
                  <a:schemeClr val="tx2"/>
                </a:solidFill>
              </a:rPr>
              <a:t>Drought causes oxidative stress to plants as a results of increase in the formation of  reactive oxygen species (ROS</a:t>
            </a:r>
            <a:r>
              <a:rPr lang="en-US" sz="2000" dirty="0" smtClean="0">
                <a:solidFill>
                  <a:schemeClr val="tx2"/>
                </a:solidFill>
              </a:rPr>
              <a:t>).</a:t>
            </a:r>
          </a:p>
          <a:p>
            <a:pPr algn="just">
              <a:buFont typeface="Wingdings" panose="05000000000000000000" pitchFamily="2" charset="2"/>
              <a:buChar char="v"/>
            </a:pPr>
            <a:r>
              <a:rPr lang="en-US" sz="2000" dirty="0">
                <a:solidFill>
                  <a:schemeClr val="tx2"/>
                </a:solidFill>
              </a:rPr>
              <a:t>Excess </a:t>
            </a:r>
            <a:r>
              <a:rPr lang="en-US" sz="2000" b="1" dirty="0" smtClean="0">
                <a:solidFill>
                  <a:schemeClr val="tx2"/>
                </a:solidFill>
              </a:rPr>
              <a:t>ROS</a:t>
            </a:r>
            <a:r>
              <a:rPr lang="en-US" sz="2000" dirty="0" smtClean="0">
                <a:solidFill>
                  <a:schemeClr val="tx2"/>
                </a:solidFill>
              </a:rPr>
              <a:t> can damage cellular </a:t>
            </a:r>
            <a:r>
              <a:rPr lang="en-US" sz="2000" dirty="0">
                <a:solidFill>
                  <a:schemeClr val="tx2"/>
                </a:solidFill>
              </a:rPr>
              <a:t>components such as proteins, metabolic enzymes, DNA, and lipids, ultimately resulting in cell’s death (Foyer &amp; Noctor, 2012</a:t>
            </a:r>
            <a:r>
              <a:rPr lang="en-US" sz="2000" dirty="0" smtClean="0">
                <a:solidFill>
                  <a:schemeClr val="tx2"/>
                </a:solidFill>
              </a:rPr>
              <a:t>)</a:t>
            </a:r>
            <a:r>
              <a:rPr lang="en-US" sz="2200" dirty="0" smtClean="0">
                <a:solidFill>
                  <a:schemeClr val="tx2"/>
                </a:solidFill>
              </a:rPr>
              <a:t>.</a:t>
            </a:r>
            <a:endParaRPr lang="en-US" sz="2200" dirty="0">
              <a:solidFill>
                <a:schemeClr val="tx2"/>
              </a:solidFill>
            </a:endParaRPr>
          </a:p>
        </p:txBody>
      </p:sp>
    </p:spTree>
    <p:extLst>
      <p:ext uri="{BB962C8B-B14F-4D97-AF65-F5344CB8AC3E}">
        <p14:creationId xmlns:p14="http://schemas.microsoft.com/office/powerpoint/2010/main" val="2087923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2"/>
                </a:solidFill>
                <a:latin typeface="Bahnschrift Condensed" panose="020B0502040204020203" pitchFamily="34" charset="0"/>
              </a:rPr>
              <a:t>INTRODUCTION CONT’D</a:t>
            </a:r>
            <a:endParaRPr lang="en-US" dirty="0">
              <a:solidFill>
                <a:schemeClr val="tx2"/>
              </a:solidFill>
            </a:endParaRPr>
          </a:p>
        </p:txBody>
      </p:sp>
      <p:sp>
        <p:nvSpPr>
          <p:cNvPr id="3" name="Content Placeholder 2"/>
          <p:cNvSpPr>
            <a:spLocks noGrp="1"/>
          </p:cNvSpPr>
          <p:nvPr>
            <p:ph idx="1"/>
          </p:nvPr>
        </p:nvSpPr>
        <p:spPr>
          <a:xfrm>
            <a:off x="677334" y="1572761"/>
            <a:ext cx="8596668" cy="3880773"/>
          </a:xfrm>
        </p:spPr>
        <p:txBody>
          <a:bodyPr/>
          <a:lstStyle/>
          <a:p>
            <a:pPr algn="just">
              <a:buFont typeface="Wingdings" panose="05000000000000000000" pitchFamily="2" charset="2"/>
              <a:buChar char="v"/>
            </a:pPr>
            <a:r>
              <a:rPr lang="en-US" sz="2000" b="1" dirty="0">
                <a:solidFill>
                  <a:schemeClr val="tx2"/>
                </a:solidFill>
              </a:rPr>
              <a:t>Non enzymatic </a:t>
            </a:r>
            <a:r>
              <a:rPr lang="en-US" sz="2000" b="1" dirty="0" smtClean="0">
                <a:solidFill>
                  <a:schemeClr val="tx2"/>
                </a:solidFill>
              </a:rPr>
              <a:t>antioxidants</a:t>
            </a:r>
            <a:r>
              <a:rPr lang="en-US" sz="2000" dirty="0" smtClean="0">
                <a:solidFill>
                  <a:schemeClr val="tx2"/>
                </a:solidFill>
              </a:rPr>
              <a:t>:</a:t>
            </a:r>
          </a:p>
          <a:p>
            <a:pPr algn="just">
              <a:buFont typeface="Wingdings" panose="05000000000000000000" pitchFamily="2" charset="2"/>
              <a:buChar char="Ø"/>
            </a:pPr>
            <a:r>
              <a:rPr lang="en-US" sz="2000" dirty="0" smtClean="0">
                <a:solidFill>
                  <a:schemeClr val="tx2"/>
                </a:solidFill>
              </a:rPr>
              <a:t>Ascorbic acid, α-tocopherol, glutathione, </a:t>
            </a:r>
            <a:r>
              <a:rPr lang="en-US" sz="2000" dirty="0">
                <a:solidFill>
                  <a:schemeClr val="tx2"/>
                </a:solidFill>
              </a:rPr>
              <a:t>carotenoids</a:t>
            </a:r>
            <a:r>
              <a:rPr lang="en-US" sz="2000" dirty="0" smtClean="0">
                <a:solidFill>
                  <a:schemeClr val="tx2"/>
                </a:solidFill>
              </a:rPr>
              <a:t>, and flavonoids </a:t>
            </a:r>
            <a:r>
              <a:rPr lang="en-US" sz="2000" dirty="0">
                <a:solidFill>
                  <a:schemeClr val="tx2"/>
                </a:solidFill>
              </a:rPr>
              <a:t>provides an efficient protection </a:t>
            </a:r>
            <a:r>
              <a:rPr lang="en-US" sz="2000" dirty="0" smtClean="0">
                <a:solidFill>
                  <a:schemeClr val="tx2"/>
                </a:solidFill>
              </a:rPr>
              <a:t>against the </a:t>
            </a:r>
            <a:r>
              <a:rPr lang="en-US" sz="2000" dirty="0">
                <a:solidFill>
                  <a:schemeClr val="tx2"/>
                </a:solidFill>
              </a:rPr>
              <a:t>lethal effects of ROS </a:t>
            </a:r>
            <a:r>
              <a:rPr lang="en-US" sz="2000" dirty="0" smtClean="0">
                <a:solidFill>
                  <a:schemeClr val="tx2"/>
                </a:solidFill>
              </a:rPr>
              <a:t>to plants </a:t>
            </a:r>
            <a:r>
              <a:rPr lang="en-US" sz="2000" dirty="0">
                <a:solidFill>
                  <a:schemeClr val="tx2"/>
                </a:solidFill>
              </a:rPr>
              <a:t>(Shakeel </a:t>
            </a:r>
            <a:r>
              <a:rPr lang="en-US" sz="2000" i="1" dirty="0">
                <a:solidFill>
                  <a:schemeClr val="tx2"/>
                </a:solidFill>
              </a:rPr>
              <a:t>et al</a:t>
            </a:r>
            <a:r>
              <a:rPr lang="en-US" sz="2000" dirty="0">
                <a:solidFill>
                  <a:schemeClr val="tx2"/>
                </a:solidFill>
              </a:rPr>
              <a:t>., 2017</a:t>
            </a:r>
            <a:r>
              <a:rPr lang="en-US" sz="2000" dirty="0" smtClean="0">
                <a:solidFill>
                  <a:schemeClr val="tx2"/>
                </a:solidFill>
              </a:rPr>
              <a:t>).</a:t>
            </a:r>
          </a:p>
          <a:p>
            <a:pPr algn="just">
              <a:buFont typeface="Wingdings" panose="05000000000000000000" pitchFamily="2" charset="2"/>
              <a:buChar char="v"/>
            </a:pPr>
            <a:r>
              <a:rPr lang="en-US" sz="2000" dirty="0">
                <a:solidFill>
                  <a:schemeClr val="tx2"/>
                </a:solidFill>
              </a:rPr>
              <a:t>The ability </a:t>
            </a:r>
            <a:r>
              <a:rPr lang="en-US" sz="2000" dirty="0" smtClean="0">
                <a:solidFill>
                  <a:schemeClr val="tx2"/>
                </a:solidFill>
              </a:rPr>
              <a:t>to </a:t>
            </a:r>
            <a:r>
              <a:rPr lang="en-US" sz="2000" dirty="0">
                <a:solidFill>
                  <a:schemeClr val="tx2"/>
                </a:solidFill>
              </a:rPr>
              <a:t>scavenge </a:t>
            </a:r>
            <a:r>
              <a:rPr lang="en-US" sz="2000" dirty="0" smtClean="0">
                <a:solidFill>
                  <a:schemeClr val="tx2"/>
                </a:solidFill>
              </a:rPr>
              <a:t>free </a:t>
            </a:r>
            <a:r>
              <a:rPr lang="en-US" sz="2000" dirty="0">
                <a:solidFill>
                  <a:schemeClr val="tx2"/>
                </a:solidFill>
              </a:rPr>
              <a:t>radicals and maintain the integrity of the cell membrane under oxidative stress, is correlated to drought tolerance </a:t>
            </a:r>
            <a:r>
              <a:rPr lang="en-US" sz="2000" dirty="0" smtClean="0">
                <a:solidFill>
                  <a:schemeClr val="tx2"/>
                </a:solidFill>
              </a:rPr>
              <a:t>in plants </a:t>
            </a:r>
            <a:r>
              <a:rPr lang="en-US" sz="2000" dirty="0">
                <a:solidFill>
                  <a:schemeClr val="tx2"/>
                </a:solidFill>
              </a:rPr>
              <a:t>(Shakeel </a:t>
            </a:r>
            <a:r>
              <a:rPr lang="en-US" sz="2000" i="1" dirty="0">
                <a:solidFill>
                  <a:schemeClr val="tx2"/>
                </a:solidFill>
              </a:rPr>
              <a:t>et al</a:t>
            </a:r>
            <a:r>
              <a:rPr lang="en-US" sz="2000" dirty="0">
                <a:solidFill>
                  <a:schemeClr val="tx2"/>
                </a:solidFill>
              </a:rPr>
              <a:t>., 2017</a:t>
            </a:r>
            <a:r>
              <a:rPr lang="en-US" sz="2000" dirty="0" smtClean="0">
                <a:solidFill>
                  <a:schemeClr val="tx2"/>
                </a:solidFill>
              </a:rPr>
              <a:t>).</a:t>
            </a:r>
          </a:p>
          <a:p>
            <a:pPr algn="just">
              <a:buFont typeface="Wingdings" panose="05000000000000000000" pitchFamily="2" charset="2"/>
              <a:buChar char="v"/>
            </a:pPr>
            <a:r>
              <a:rPr lang="en-US" sz="2000" dirty="0">
                <a:solidFill>
                  <a:schemeClr val="tx2"/>
                </a:solidFill>
              </a:rPr>
              <a:t>Identification of plants with tolerance to abiotic stresses, is a prerequisite to marker assisted selective breeding (MASB) of stress resistant crop </a:t>
            </a:r>
            <a:r>
              <a:rPr lang="en-US" sz="2000" dirty="0" smtClean="0">
                <a:solidFill>
                  <a:schemeClr val="tx2"/>
                </a:solidFill>
              </a:rPr>
              <a:t>varieties</a:t>
            </a:r>
            <a:r>
              <a:rPr lang="en-US" dirty="0" smtClean="0">
                <a:solidFill>
                  <a:schemeClr val="tx2"/>
                </a:solidFill>
              </a:rPr>
              <a:t>.</a:t>
            </a:r>
            <a:endParaRPr lang="en-US" sz="2200" dirty="0">
              <a:solidFill>
                <a:schemeClr val="tx2"/>
              </a:solidFill>
            </a:endParaRPr>
          </a:p>
        </p:txBody>
      </p:sp>
    </p:spTree>
    <p:extLst>
      <p:ext uri="{BB962C8B-B14F-4D97-AF65-F5344CB8AC3E}">
        <p14:creationId xmlns:p14="http://schemas.microsoft.com/office/powerpoint/2010/main" val="2817660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2"/>
                </a:solidFill>
                <a:latin typeface="Bahnschrift Condensed" panose="020B0502040204020203" pitchFamily="34" charset="0"/>
              </a:rPr>
              <a:t>INTRODUCTION CONT’D</a:t>
            </a:r>
            <a:endParaRPr lang="en-US" dirty="0">
              <a:solidFill>
                <a:schemeClr val="tx2"/>
              </a:solidFill>
            </a:endParaRPr>
          </a:p>
        </p:txBody>
      </p:sp>
      <p:sp>
        <p:nvSpPr>
          <p:cNvPr id="3" name="Content Placeholder 2"/>
          <p:cNvSpPr>
            <a:spLocks noGrp="1"/>
          </p:cNvSpPr>
          <p:nvPr>
            <p:ph idx="1"/>
          </p:nvPr>
        </p:nvSpPr>
        <p:spPr>
          <a:xfrm>
            <a:off x="677334" y="1807892"/>
            <a:ext cx="8596668" cy="3880773"/>
          </a:xfrm>
        </p:spPr>
        <p:txBody>
          <a:bodyPr>
            <a:normAutofit/>
          </a:bodyPr>
          <a:lstStyle/>
          <a:p>
            <a:pPr algn="just">
              <a:buFont typeface="Wingdings" panose="05000000000000000000" pitchFamily="2" charset="2"/>
              <a:buChar char="v"/>
            </a:pPr>
            <a:r>
              <a:rPr lang="en-US" sz="2000" dirty="0" smtClean="0">
                <a:solidFill>
                  <a:schemeClr val="tx2"/>
                </a:solidFill>
              </a:rPr>
              <a:t>This can </a:t>
            </a:r>
            <a:r>
              <a:rPr lang="en-US" sz="2000" dirty="0">
                <a:solidFill>
                  <a:schemeClr val="tx2"/>
                </a:solidFill>
              </a:rPr>
              <a:t>effectively be achieved through exploiting genetic resources with high potentials for stress adaptive traits such as crop </a:t>
            </a:r>
            <a:r>
              <a:rPr lang="en-US" sz="2000" dirty="0" smtClean="0">
                <a:solidFill>
                  <a:schemeClr val="tx2"/>
                </a:solidFill>
              </a:rPr>
              <a:t>landraces.</a:t>
            </a:r>
          </a:p>
          <a:p>
            <a:pPr algn="just">
              <a:buFont typeface="Wingdings" panose="05000000000000000000" pitchFamily="2" charset="2"/>
              <a:buChar char="v"/>
            </a:pPr>
            <a:r>
              <a:rPr lang="en-US" sz="2000" dirty="0" smtClean="0">
                <a:solidFill>
                  <a:schemeClr val="tx2"/>
                </a:solidFill>
              </a:rPr>
              <a:t>Crop landraces  have historical origin, distinct identity, genetically diverse, and locally adapted to a given set of environmental conditions (Camacho </a:t>
            </a:r>
            <a:r>
              <a:rPr lang="en-US" sz="2000" dirty="0">
                <a:solidFill>
                  <a:schemeClr val="tx2"/>
                </a:solidFill>
              </a:rPr>
              <a:t>Villa </a:t>
            </a:r>
            <a:r>
              <a:rPr lang="en-US" sz="2000" i="1" dirty="0">
                <a:solidFill>
                  <a:schemeClr val="tx2"/>
                </a:solidFill>
              </a:rPr>
              <a:t>et al</a:t>
            </a:r>
            <a:r>
              <a:rPr lang="en-US" sz="2000" dirty="0">
                <a:solidFill>
                  <a:schemeClr val="tx2"/>
                </a:solidFill>
              </a:rPr>
              <a:t>., 2005</a:t>
            </a:r>
            <a:r>
              <a:rPr lang="en-US" sz="2000" dirty="0" smtClean="0">
                <a:solidFill>
                  <a:schemeClr val="tx2"/>
                </a:solidFill>
              </a:rPr>
              <a:t>).</a:t>
            </a:r>
          </a:p>
          <a:p>
            <a:pPr algn="just">
              <a:buFont typeface="Wingdings" panose="05000000000000000000" pitchFamily="2" charset="2"/>
              <a:buChar char="v"/>
            </a:pPr>
            <a:r>
              <a:rPr lang="en-US" sz="2000" dirty="0">
                <a:solidFill>
                  <a:schemeClr val="tx2"/>
                </a:solidFill>
              </a:rPr>
              <a:t>Availability of stress tolerant varieties of crops in the face of global warming and climate change, can accelerate meeting up with sustainable development goals of eradicating poverty and ensuring global food security.</a:t>
            </a:r>
          </a:p>
        </p:txBody>
      </p:sp>
    </p:spTree>
    <p:extLst>
      <p:ext uri="{BB962C8B-B14F-4D97-AF65-F5344CB8AC3E}">
        <p14:creationId xmlns:p14="http://schemas.microsoft.com/office/powerpoint/2010/main" val="4292236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2"/>
                </a:solidFill>
                <a:latin typeface="Bahnschrift" panose="020B0502040204020203" pitchFamily="34" charset="0"/>
              </a:rPr>
              <a:t>STATEMENT OF THE RESEARCH PROBLEM</a:t>
            </a:r>
            <a:endParaRPr lang="en-US" dirty="0">
              <a:solidFill>
                <a:schemeClr val="tx2"/>
              </a:solidFill>
              <a:latin typeface="Bahnschrift" panose="020B0502040204020203" pitchFamily="34" charset="0"/>
            </a:endParaRPr>
          </a:p>
        </p:txBody>
      </p:sp>
      <p:sp>
        <p:nvSpPr>
          <p:cNvPr id="3" name="Content Placeholder 2"/>
          <p:cNvSpPr>
            <a:spLocks noGrp="1"/>
          </p:cNvSpPr>
          <p:nvPr>
            <p:ph idx="1"/>
          </p:nvPr>
        </p:nvSpPr>
        <p:spPr>
          <a:xfrm>
            <a:off x="677334" y="1930400"/>
            <a:ext cx="8596668" cy="3880773"/>
          </a:xfrm>
        </p:spPr>
        <p:txBody>
          <a:bodyPr>
            <a:normAutofit/>
          </a:bodyPr>
          <a:lstStyle/>
          <a:p>
            <a:pPr algn="just">
              <a:buFont typeface="Wingdings" panose="05000000000000000000" pitchFamily="2" charset="2"/>
              <a:buChar char="v"/>
            </a:pPr>
            <a:r>
              <a:rPr lang="en-US" sz="2000" dirty="0" smtClean="0">
                <a:solidFill>
                  <a:schemeClr val="tx2"/>
                </a:solidFill>
              </a:rPr>
              <a:t>Drought has been implicated as </a:t>
            </a:r>
            <a:r>
              <a:rPr lang="en-US" sz="2000" dirty="0">
                <a:solidFill>
                  <a:schemeClr val="tx2"/>
                </a:solidFill>
              </a:rPr>
              <a:t>one of the major causes of reduced maize production and food insecurity across the globe, particularly in sub-Saharan Africa</a:t>
            </a:r>
            <a:r>
              <a:rPr lang="en-US" sz="2000" dirty="0" smtClean="0">
                <a:solidFill>
                  <a:schemeClr val="tx2"/>
                </a:solidFill>
              </a:rPr>
              <a:t>, where agricultural activities are majorly rain fed (Daryanto et al., 2016).</a:t>
            </a:r>
          </a:p>
          <a:p>
            <a:pPr algn="just">
              <a:buFont typeface="Wingdings" panose="05000000000000000000" pitchFamily="2" charset="2"/>
              <a:buChar char="v"/>
            </a:pPr>
            <a:r>
              <a:rPr lang="en-US" sz="2000" dirty="0" smtClean="0">
                <a:solidFill>
                  <a:schemeClr val="tx2"/>
                </a:solidFill>
              </a:rPr>
              <a:t>Crop landraces have the potential to play a critical role in climate change adaptations, however, </a:t>
            </a:r>
            <a:r>
              <a:rPr lang="en-US" sz="2000" dirty="0">
                <a:solidFill>
                  <a:schemeClr val="tx2"/>
                </a:solidFill>
              </a:rPr>
              <a:t>breeders interested in stress tolerant traits tend to concentrate on improved germplasms (Daryanto </a:t>
            </a:r>
            <a:r>
              <a:rPr lang="en-US" sz="2000" i="1" dirty="0">
                <a:solidFill>
                  <a:schemeClr val="tx2"/>
                </a:solidFill>
              </a:rPr>
              <a:t>et al</a:t>
            </a:r>
            <a:r>
              <a:rPr lang="en-US" sz="2000" dirty="0">
                <a:solidFill>
                  <a:schemeClr val="tx2"/>
                </a:solidFill>
              </a:rPr>
              <a:t>., 2016). </a:t>
            </a:r>
            <a:endParaRPr lang="en-US" sz="2000" dirty="0" smtClean="0">
              <a:solidFill>
                <a:schemeClr val="tx2"/>
              </a:solidFill>
            </a:endParaRPr>
          </a:p>
          <a:p>
            <a:pPr algn="just">
              <a:buFont typeface="Wingdings" panose="05000000000000000000" pitchFamily="2" charset="2"/>
              <a:buChar char="v"/>
            </a:pPr>
            <a:r>
              <a:rPr lang="en-US" sz="2000" dirty="0" smtClean="0">
                <a:solidFill>
                  <a:schemeClr val="tx2"/>
                </a:solidFill>
              </a:rPr>
              <a:t>The consequence is loss of </a:t>
            </a:r>
            <a:r>
              <a:rPr lang="en-US" sz="2000" dirty="0">
                <a:solidFill>
                  <a:schemeClr val="tx2"/>
                </a:solidFill>
              </a:rPr>
              <a:t>genetic variability, with only about 5 % of maize germplasm in commercial use (Daryanto </a:t>
            </a:r>
            <a:r>
              <a:rPr lang="en-US" sz="2000" i="1" dirty="0">
                <a:solidFill>
                  <a:schemeClr val="tx2"/>
                </a:solidFill>
              </a:rPr>
              <a:t>et al</a:t>
            </a:r>
            <a:r>
              <a:rPr lang="en-US" sz="2000" dirty="0">
                <a:solidFill>
                  <a:schemeClr val="tx2"/>
                </a:solidFill>
              </a:rPr>
              <a:t>., 2016)</a:t>
            </a:r>
          </a:p>
        </p:txBody>
      </p:sp>
    </p:spTree>
    <p:extLst>
      <p:ext uri="{BB962C8B-B14F-4D97-AF65-F5344CB8AC3E}">
        <p14:creationId xmlns:p14="http://schemas.microsoft.com/office/powerpoint/2010/main" val="2065795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2"/>
                </a:solidFill>
                <a:latin typeface="Bahnschrift" panose="020B0502040204020203" pitchFamily="34" charset="0"/>
              </a:rPr>
              <a:t>JUSTIFICATION FOR THE STUDY</a:t>
            </a:r>
            <a:endParaRPr lang="en-US" dirty="0">
              <a:solidFill>
                <a:schemeClr val="tx2"/>
              </a:solidFill>
              <a:latin typeface="Bahnschrift" panose="020B0502040204020203" pitchFamily="34" charset="0"/>
            </a:endParaRPr>
          </a:p>
        </p:txBody>
      </p:sp>
      <p:sp>
        <p:nvSpPr>
          <p:cNvPr id="3" name="Content Placeholder 2"/>
          <p:cNvSpPr>
            <a:spLocks noGrp="1"/>
          </p:cNvSpPr>
          <p:nvPr>
            <p:ph idx="1"/>
          </p:nvPr>
        </p:nvSpPr>
        <p:spPr>
          <a:xfrm>
            <a:off x="768774" y="1930400"/>
            <a:ext cx="8596668" cy="3880773"/>
          </a:xfrm>
        </p:spPr>
        <p:txBody>
          <a:bodyPr>
            <a:normAutofit fontScale="92500"/>
          </a:bodyPr>
          <a:lstStyle/>
          <a:p>
            <a:pPr algn="just">
              <a:buFont typeface="Wingdings" panose="05000000000000000000" pitchFamily="2" charset="2"/>
              <a:buChar char="v"/>
            </a:pPr>
            <a:r>
              <a:rPr lang="en-US" sz="2200" dirty="0">
                <a:solidFill>
                  <a:schemeClr val="tx2"/>
                </a:solidFill>
              </a:rPr>
              <a:t>Unlike high yielding improved varieties, crop landraces are endowed with tremendous genetic variability, and therefore serves as important genetic resources for breeding useful agronomic traits (Daryanto </a:t>
            </a:r>
            <a:r>
              <a:rPr lang="en-US" sz="2200" i="1" dirty="0">
                <a:solidFill>
                  <a:schemeClr val="tx2"/>
                </a:solidFill>
              </a:rPr>
              <a:t>et al</a:t>
            </a:r>
            <a:r>
              <a:rPr lang="en-US" sz="2200" dirty="0">
                <a:solidFill>
                  <a:schemeClr val="tx2"/>
                </a:solidFill>
              </a:rPr>
              <a:t>., 2016</a:t>
            </a:r>
            <a:r>
              <a:rPr lang="en-US" sz="2200" dirty="0" smtClean="0">
                <a:solidFill>
                  <a:schemeClr val="tx2"/>
                </a:solidFill>
              </a:rPr>
              <a:t>).</a:t>
            </a:r>
          </a:p>
          <a:p>
            <a:pPr algn="just">
              <a:buFont typeface="Wingdings" panose="05000000000000000000" pitchFamily="2" charset="2"/>
              <a:buChar char="v"/>
            </a:pPr>
            <a:r>
              <a:rPr lang="en-US" sz="2200" dirty="0">
                <a:solidFill>
                  <a:schemeClr val="tx2"/>
                </a:solidFill>
              </a:rPr>
              <a:t>The recent concern on the biosafety of genetically modified organisms (GMOs) has necessitated the use of safer and effective alternative methods of crop genetic </a:t>
            </a:r>
            <a:r>
              <a:rPr lang="en-US" sz="2200" dirty="0" smtClean="0">
                <a:solidFill>
                  <a:schemeClr val="tx2"/>
                </a:solidFill>
              </a:rPr>
              <a:t>improvement </a:t>
            </a:r>
            <a:r>
              <a:rPr lang="en-US" sz="2200" dirty="0">
                <a:solidFill>
                  <a:schemeClr val="tx2"/>
                </a:solidFill>
              </a:rPr>
              <a:t>(Charles </a:t>
            </a:r>
            <a:r>
              <a:rPr lang="en-US" sz="2200" i="1" dirty="0">
                <a:solidFill>
                  <a:schemeClr val="tx2"/>
                </a:solidFill>
              </a:rPr>
              <a:t>et al</a:t>
            </a:r>
            <a:r>
              <a:rPr lang="en-US" sz="2200" dirty="0">
                <a:solidFill>
                  <a:schemeClr val="tx2"/>
                </a:solidFill>
              </a:rPr>
              <a:t>., 2019</a:t>
            </a:r>
            <a:r>
              <a:rPr lang="en-US" sz="2200" dirty="0" smtClean="0">
                <a:solidFill>
                  <a:schemeClr val="tx2"/>
                </a:solidFill>
              </a:rPr>
              <a:t>).</a:t>
            </a:r>
          </a:p>
          <a:p>
            <a:pPr algn="just">
              <a:buFont typeface="Wingdings" panose="05000000000000000000" pitchFamily="2" charset="2"/>
              <a:buChar char="v"/>
            </a:pPr>
            <a:r>
              <a:rPr lang="en-US" sz="2200" dirty="0" smtClean="0">
                <a:solidFill>
                  <a:schemeClr val="tx2"/>
                </a:solidFill>
              </a:rPr>
              <a:t>Therefore, biochemical </a:t>
            </a:r>
            <a:r>
              <a:rPr lang="en-US" sz="2200" dirty="0">
                <a:solidFill>
                  <a:schemeClr val="tx2"/>
                </a:solidFill>
              </a:rPr>
              <a:t>parameters </a:t>
            </a:r>
            <a:r>
              <a:rPr lang="en-US" sz="2200" dirty="0" smtClean="0">
                <a:solidFill>
                  <a:schemeClr val="tx2"/>
                </a:solidFill>
              </a:rPr>
              <a:t>obtained in </a:t>
            </a:r>
            <a:r>
              <a:rPr lang="en-US" sz="2200" dirty="0">
                <a:solidFill>
                  <a:schemeClr val="tx2"/>
                </a:solidFill>
              </a:rPr>
              <a:t>response </a:t>
            </a:r>
            <a:r>
              <a:rPr lang="en-US" sz="2200" dirty="0" smtClean="0">
                <a:solidFill>
                  <a:schemeClr val="tx2"/>
                </a:solidFill>
              </a:rPr>
              <a:t>to </a:t>
            </a:r>
            <a:r>
              <a:rPr lang="en-US" sz="2200" dirty="0">
                <a:solidFill>
                  <a:schemeClr val="tx2"/>
                </a:solidFill>
              </a:rPr>
              <a:t>water </a:t>
            </a:r>
            <a:r>
              <a:rPr lang="en-US" sz="2200" dirty="0" smtClean="0">
                <a:solidFill>
                  <a:schemeClr val="tx2"/>
                </a:solidFill>
              </a:rPr>
              <a:t>deficit by maize, when tightly </a:t>
            </a:r>
            <a:r>
              <a:rPr lang="en-US" sz="2200" dirty="0">
                <a:solidFill>
                  <a:schemeClr val="tx2"/>
                </a:solidFill>
              </a:rPr>
              <a:t>linked to gene of interest, can </a:t>
            </a:r>
            <a:r>
              <a:rPr lang="en-US" sz="2200" dirty="0" smtClean="0">
                <a:solidFill>
                  <a:schemeClr val="tx2"/>
                </a:solidFill>
              </a:rPr>
              <a:t>assist </a:t>
            </a:r>
            <a:r>
              <a:rPr lang="en-US" sz="2200" dirty="0">
                <a:solidFill>
                  <a:schemeClr val="tx2"/>
                </a:solidFill>
              </a:rPr>
              <a:t>breeders in the selection of maize cultivars with high yield and stability under drought conditions (Charles </a:t>
            </a:r>
            <a:r>
              <a:rPr lang="en-US" sz="2200" i="1" dirty="0">
                <a:solidFill>
                  <a:schemeClr val="tx2"/>
                </a:solidFill>
              </a:rPr>
              <a:t>et al</a:t>
            </a:r>
            <a:r>
              <a:rPr lang="en-US" sz="2200" dirty="0">
                <a:solidFill>
                  <a:schemeClr val="tx2"/>
                </a:solidFill>
              </a:rPr>
              <a:t>., 2019)</a:t>
            </a:r>
            <a:r>
              <a:rPr lang="en-US" dirty="0">
                <a:solidFill>
                  <a:schemeClr val="tx2"/>
                </a:solidFill>
              </a:rPr>
              <a:t>.</a:t>
            </a:r>
            <a:endParaRPr lang="en-US" sz="2200" dirty="0">
              <a:solidFill>
                <a:schemeClr val="tx2"/>
              </a:solidFill>
            </a:endParaRPr>
          </a:p>
        </p:txBody>
      </p:sp>
    </p:spTree>
    <p:extLst>
      <p:ext uri="{BB962C8B-B14F-4D97-AF65-F5344CB8AC3E}">
        <p14:creationId xmlns:p14="http://schemas.microsoft.com/office/powerpoint/2010/main" val="620989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2"/>
                </a:solidFill>
                <a:latin typeface="Bahnschrift" panose="020B0502040204020203" pitchFamily="34" charset="0"/>
              </a:rPr>
              <a:t>AIM AND OBJECTIVES</a:t>
            </a:r>
            <a:endParaRPr lang="en-US" dirty="0">
              <a:solidFill>
                <a:schemeClr val="tx2"/>
              </a:solidFill>
              <a:latin typeface="Bahnschrift" panose="020B0502040204020203" pitchFamily="34" charset="0"/>
            </a:endParaRPr>
          </a:p>
        </p:txBody>
      </p:sp>
      <p:sp>
        <p:nvSpPr>
          <p:cNvPr id="3" name="Content Placeholder 2"/>
          <p:cNvSpPr>
            <a:spLocks noGrp="1"/>
          </p:cNvSpPr>
          <p:nvPr>
            <p:ph idx="1"/>
          </p:nvPr>
        </p:nvSpPr>
        <p:spPr>
          <a:xfrm>
            <a:off x="677334" y="2082212"/>
            <a:ext cx="8596668" cy="3880773"/>
          </a:xfrm>
        </p:spPr>
        <p:txBody>
          <a:bodyPr>
            <a:normAutofit lnSpcReduction="10000"/>
          </a:bodyPr>
          <a:lstStyle/>
          <a:p>
            <a:pPr algn="just">
              <a:buFont typeface="Wingdings" panose="05000000000000000000" pitchFamily="2" charset="2"/>
              <a:buChar char="v"/>
            </a:pPr>
            <a:r>
              <a:rPr lang="en-US" sz="2000" dirty="0" smtClean="0">
                <a:solidFill>
                  <a:schemeClr val="tx2"/>
                </a:solidFill>
              </a:rPr>
              <a:t>The aim of the study is;</a:t>
            </a:r>
          </a:p>
          <a:p>
            <a:pPr algn="just">
              <a:buFont typeface="Wingdings" panose="05000000000000000000" pitchFamily="2" charset="2"/>
              <a:buChar char="Ø"/>
            </a:pPr>
            <a:r>
              <a:rPr lang="en-US" sz="2000" dirty="0" smtClean="0">
                <a:solidFill>
                  <a:schemeClr val="tx2"/>
                </a:solidFill>
              </a:rPr>
              <a:t>To </a:t>
            </a:r>
            <a:r>
              <a:rPr lang="en-US" sz="2000" dirty="0">
                <a:solidFill>
                  <a:schemeClr val="tx2"/>
                </a:solidFill>
              </a:rPr>
              <a:t>determine the non-enzymatic antioxidant responses of </a:t>
            </a:r>
            <a:r>
              <a:rPr lang="en-US" sz="2000" dirty="0" smtClean="0">
                <a:solidFill>
                  <a:schemeClr val="tx2"/>
                </a:solidFill>
              </a:rPr>
              <a:t>landraces </a:t>
            </a:r>
            <a:r>
              <a:rPr lang="en-US" sz="2000" dirty="0">
                <a:solidFill>
                  <a:schemeClr val="tx2"/>
                </a:solidFill>
              </a:rPr>
              <a:t>and improved drought tolerant </a:t>
            </a:r>
            <a:r>
              <a:rPr lang="en-US" sz="2000" dirty="0" smtClean="0">
                <a:solidFill>
                  <a:schemeClr val="tx2"/>
                </a:solidFill>
              </a:rPr>
              <a:t>variety </a:t>
            </a:r>
            <a:r>
              <a:rPr lang="en-US" sz="2000" dirty="0">
                <a:solidFill>
                  <a:schemeClr val="tx2"/>
                </a:solidFill>
              </a:rPr>
              <a:t>of maize to different levels of water stress</a:t>
            </a:r>
            <a:r>
              <a:rPr lang="en-US" sz="2000" dirty="0" smtClean="0">
                <a:solidFill>
                  <a:schemeClr val="tx2"/>
                </a:solidFill>
              </a:rPr>
              <a:t>.</a:t>
            </a:r>
          </a:p>
          <a:p>
            <a:pPr algn="just">
              <a:buFont typeface="Wingdings" panose="05000000000000000000" pitchFamily="2" charset="2"/>
              <a:buChar char="v"/>
            </a:pPr>
            <a:r>
              <a:rPr lang="en-US" sz="2000" dirty="0">
                <a:solidFill>
                  <a:schemeClr val="tx2"/>
                </a:solidFill>
              </a:rPr>
              <a:t>The objectives of this study were</a:t>
            </a:r>
            <a:r>
              <a:rPr lang="en-US" dirty="0">
                <a:solidFill>
                  <a:schemeClr val="tx2"/>
                </a:solidFill>
              </a:rPr>
              <a:t>:</a:t>
            </a:r>
          </a:p>
          <a:p>
            <a:pPr lvl="0" algn="just">
              <a:buFont typeface="Wingdings" panose="05000000000000000000" pitchFamily="2" charset="2"/>
              <a:buChar char="Ø"/>
            </a:pPr>
            <a:r>
              <a:rPr lang="en-US" sz="2000" dirty="0">
                <a:solidFill>
                  <a:schemeClr val="tx2"/>
                </a:solidFill>
              </a:rPr>
              <a:t>T</a:t>
            </a:r>
            <a:r>
              <a:rPr lang="en-US" sz="2000" dirty="0" smtClean="0">
                <a:solidFill>
                  <a:schemeClr val="tx2"/>
                </a:solidFill>
              </a:rPr>
              <a:t>o </a:t>
            </a:r>
            <a:r>
              <a:rPr lang="en-US" sz="2000" dirty="0">
                <a:solidFill>
                  <a:schemeClr val="tx2"/>
                </a:solidFill>
              </a:rPr>
              <a:t>determine the ascorbic acid contents of both varieties in response to water </a:t>
            </a:r>
            <a:r>
              <a:rPr lang="en-US" sz="2000" dirty="0" smtClean="0">
                <a:solidFill>
                  <a:schemeClr val="tx2"/>
                </a:solidFill>
              </a:rPr>
              <a:t>stress</a:t>
            </a:r>
          </a:p>
          <a:p>
            <a:pPr lvl="0" algn="just">
              <a:buFont typeface="Wingdings" panose="05000000000000000000" pitchFamily="2" charset="2"/>
              <a:buChar char="Ø"/>
            </a:pPr>
            <a:r>
              <a:rPr lang="en-US" dirty="0">
                <a:solidFill>
                  <a:schemeClr val="tx2"/>
                </a:solidFill>
              </a:rPr>
              <a:t>T</a:t>
            </a:r>
            <a:r>
              <a:rPr lang="en-US" dirty="0" smtClean="0">
                <a:solidFill>
                  <a:schemeClr val="tx2"/>
                </a:solidFill>
              </a:rPr>
              <a:t>o </a:t>
            </a:r>
            <a:r>
              <a:rPr lang="en-US" dirty="0">
                <a:solidFill>
                  <a:schemeClr val="tx2"/>
                </a:solidFill>
              </a:rPr>
              <a:t>determine the </a:t>
            </a:r>
            <a:r>
              <a:rPr lang="el-GR" dirty="0">
                <a:solidFill>
                  <a:schemeClr val="tx2"/>
                </a:solidFill>
              </a:rPr>
              <a:t>β</a:t>
            </a:r>
            <a:r>
              <a:rPr lang="en-US" dirty="0">
                <a:solidFill>
                  <a:schemeClr val="tx2"/>
                </a:solidFill>
              </a:rPr>
              <a:t>- carotene contents of both varieties in response to water </a:t>
            </a:r>
            <a:r>
              <a:rPr lang="en-US" dirty="0" smtClean="0">
                <a:solidFill>
                  <a:schemeClr val="tx2"/>
                </a:solidFill>
              </a:rPr>
              <a:t>stress</a:t>
            </a:r>
          </a:p>
          <a:p>
            <a:pPr lvl="0" algn="just">
              <a:buFont typeface="Wingdings" panose="05000000000000000000" pitchFamily="2" charset="2"/>
              <a:buChar char="Ø"/>
            </a:pPr>
            <a:r>
              <a:rPr lang="en-US" sz="2000" dirty="0">
                <a:solidFill>
                  <a:schemeClr val="tx2"/>
                </a:solidFill>
              </a:rPr>
              <a:t>T</a:t>
            </a:r>
            <a:r>
              <a:rPr lang="en-US" sz="2000" dirty="0" smtClean="0">
                <a:solidFill>
                  <a:schemeClr val="tx2"/>
                </a:solidFill>
              </a:rPr>
              <a:t>o </a:t>
            </a:r>
            <a:r>
              <a:rPr lang="en-US" sz="2000" dirty="0">
                <a:solidFill>
                  <a:schemeClr val="tx2"/>
                </a:solidFill>
              </a:rPr>
              <a:t>determine the flavonoids contents of both varieties subjected to water </a:t>
            </a:r>
            <a:r>
              <a:rPr lang="en-US" sz="2000" dirty="0" smtClean="0">
                <a:solidFill>
                  <a:schemeClr val="tx2"/>
                </a:solidFill>
              </a:rPr>
              <a:t>stress</a:t>
            </a:r>
            <a:endParaRPr lang="en-US" sz="2000" dirty="0">
              <a:solidFill>
                <a:schemeClr val="tx2"/>
              </a:solidFill>
            </a:endParaRPr>
          </a:p>
          <a:p>
            <a:pPr algn="just">
              <a:buFont typeface="Wingdings" panose="05000000000000000000" pitchFamily="2" charset="2"/>
              <a:buChar char="Ø"/>
            </a:pPr>
            <a:endParaRPr lang="en-US" sz="2000" dirty="0">
              <a:solidFill>
                <a:schemeClr val="tx2"/>
              </a:solidFill>
            </a:endParaRPr>
          </a:p>
        </p:txBody>
      </p:sp>
    </p:spTree>
    <p:extLst>
      <p:ext uri="{BB962C8B-B14F-4D97-AF65-F5344CB8AC3E}">
        <p14:creationId xmlns:p14="http://schemas.microsoft.com/office/powerpoint/2010/main" val="3458961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2"/>
                </a:solidFill>
                <a:latin typeface="Bahnschrift" panose="020B0502040204020203" pitchFamily="34" charset="0"/>
              </a:rPr>
              <a:t>AIM AND </a:t>
            </a:r>
            <a:r>
              <a:rPr lang="en-US" dirty="0" smtClean="0">
                <a:solidFill>
                  <a:schemeClr val="tx2"/>
                </a:solidFill>
                <a:latin typeface="Bahnschrift" panose="020B0502040204020203" pitchFamily="34" charset="0"/>
              </a:rPr>
              <a:t>OBJECTIVES CONT’D</a:t>
            </a:r>
            <a:endParaRPr lang="en-US" b="1" dirty="0">
              <a:solidFill>
                <a:schemeClr val="tx2"/>
              </a:solidFill>
            </a:endParaRPr>
          </a:p>
        </p:txBody>
      </p:sp>
      <p:sp>
        <p:nvSpPr>
          <p:cNvPr id="3" name="Content Placeholder 2"/>
          <p:cNvSpPr>
            <a:spLocks noGrp="1"/>
          </p:cNvSpPr>
          <p:nvPr>
            <p:ph idx="1"/>
          </p:nvPr>
        </p:nvSpPr>
        <p:spPr/>
        <p:txBody>
          <a:bodyPr/>
          <a:lstStyle/>
          <a:p>
            <a:pPr algn="just"/>
            <a:r>
              <a:rPr lang="en-US" sz="2000" dirty="0">
                <a:solidFill>
                  <a:schemeClr val="tx2"/>
                </a:solidFill>
              </a:rPr>
              <a:t>T</a:t>
            </a:r>
            <a:r>
              <a:rPr lang="en-US" sz="2000" dirty="0" smtClean="0">
                <a:solidFill>
                  <a:schemeClr val="tx2"/>
                </a:solidFill>
              </a:rPr>
              <a:t>o </a:t>
            </a:r>
            <a:r>
              <a:rPr lang="en-US" sz="2000" dirty="0">
                <a:solidFill>
                  <a:schemeClr val="tx2"/>
                </a:solidFill>
              </a:rPr>
              <a:t>determine the lipid Peroxidation values of both varieties in response to water stress in order to ascertain the extent of oxidative damage to cell membranes.</a:t>
            </a:r>
          </a:p>
        </p:txBody>
      </p:sp>
    </p:spTree>
    <p:extLst>
      <p:ext uri="{BB962C8B-B14F-4D97-AF65-F5344CB8AC3E}">
        <p14:creationId xmlns:p14="http://schemas.microsoft.com/office/powerpoint/2010/main" val="296642814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1914</TotalTime>
  <Words>1850</Words>
  <Application>Microsoft Office PowerPoint</Application>
  <PresentationFormat>Widescreen</PresentationFormat>
  <Paragraphs>350</Paragraphs>
  <Slides>19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SimSun</vt:lpstr>
      <vt:lpstr>Arial</vt:lpstr>
      <vt:lpstr>Bahnschrift</vt:lpstr>
      <vt:lpstr>Bahnschrift Condensed</vt:lpstr>
      <vt:lpstr>Calibri</vt:lpstr>
      <vt:lpstr>Times New Roman</vt:lpstr>
      <vt:lpstr>Trebuchet MS</vt:lpstr>
      <vt:lpstr>Wingdings</vt:lpstr>
      <vt:lpstr>Wingdings 3</vt:lpstr>
      <vt:lpstr>Facet</vt:lpstr>
      <vt:lpstr>AN ORAL PRESENTATION  ON NON-ENZYMATIC ANTIOXIDANT RESPONSES OF LANDRACES AND IMPROVED DROUGHT TOLERANT MAIZE (Zea mays L.) VARIETIES TO WATER STRESS AT THE 38TH ANNUAL CONFERENCE OF BIOCHEMISTRY AND MOLECULAR BIOLOGY (NSBMB SOKOTO 2021)</vt:lpstr>
      <vt:lpstr>INTRODUCTION</vt:lpstr>
      <vt:lpstr>INTRODUCTION CONT’D</vt:lpstr>
      <vt:lpstr>INTRODUCTION CONT’D</vt:lpstr>
      <vt:lpstr>INTRODUCTION CONT’D</vt:lpstr>
      <vt:lpstr>STATEMENT OF THE RESEARCH PROBLEM</vt:lpstr>
      <vt:lpstr>JUSTIFICATION FOR THE STUDY</vt:lpstr>
      <vt:lpstr>AIM AND OBJECTIVES</vt:lpstr>
      <vt:lpstr>AIM AND OBJECTIVES CONT’D</vt:lpstr>
      <vt:lpstr>MATERIALS AND METHODS</vt:lpstr>
      <vt:lpstr>MATERIALS AND METHODS CONT’D</vt:lpstr>
      <vt:lpstr>MATERIALS AND METHODS CONT’D</vt:lpstr>
      <vt:lpstr>MATERIALS AND METHODS CONT’D</vt:lpstr>
      <vt:lpstr>STATISTICAL ANALYSIS</vt:lpstr>
      <vt:lpstr>RESULTS</vt:lpstr>
      <vt:lpstr>RESULTS CONT’D</vt:lpstr>
      <vt:lpstr>     RESULTS CONT’D</vt:lpstr>
      <vt:lpstr>RESULTS CONT’D</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NON-ENZYMATIC ANTIOXIDANT RESPONSES OF LANDRACES AND IMPROVED DROUGHT TOLERANT VARIETIES OF MAIZE (Zea mays L.) TO WATER STRESS</dc:title>
  <dc:creator>ABUBAKAR YAHAYA</dc:creator>
  <cp:lastModifiedBy>ABUBAKAR YAHAYA</cp:lastModifiedBy>
  <cp:revision>138</cp:revision>
  <dcterms:created xsi:type="dcterms:W3CDTF">2021-06-07T20:32:09Z</dcterms:created>
  <dcterms:modified xsi:type="dcterms:W3CDTF">2021-07-11T09:21:55Z</dcterms:modified>
</cp:coreProperties>
</file>