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3" r:id="rId6"/>
    <p:sldId id="264" r:id="rId7"/>
    <p:sldId id="259"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54" d="100"/>
          <a:sy n="54" d="100"/>
        </p:scale>
        <p:origin x="674"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E929F68-B5C6-4A73-883F-DC6EF446EE7A}"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31061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929F68-B5C6-4A73-883F-DC6EF446EE7A}"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2676587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929F68-B5C6-4A73-883F-DC6EF446EE7A}"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222652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929F68-B5C6-4A73-883F-DC6EF446EE7A}"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336190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929F68-B5C6-4A73-883F-DC6EF446EE7A}"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3981464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E929F68-B5C6-4A73-883F-DC6EF446EE7A}" type="datetimeFigureOut">
              <a:rPr lang="en-GB" smtClean="0"/>
              <a:t>12/07/2021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3564902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E929F68-B5C6-4A73-883F-DC6EF446EE7A}" type="datetimeFigureOut">
              <a:rPr lang="en-GB" smtClean="0"/>
              <a:t>12/07/2021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646451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E929F68-B5C6-4A73-883F-DC6EF446EE7A}" type="datetimeFigureOut">
              <a:rPr lang="en-GB" smtClean="0"/>
              <a:t>12/07/2021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3297203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29F68-B5C6-4A73-883F-DC6EF446EE7A}" type="datetimeFigureOut">
              <a:rPr lang="en-GB" smtClean="0"/>
              <a:t>12/07/2021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3713197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929F68-B5C6-4A73-883F-DC6EF446EE7A}" type="datetimeFigureOut">
              <a:rPr lang="en-GB" smtClean="0"/>
              <a:t>12/07/2021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3120519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929F68-B5C6-4A73-883F-DC6EF446EE7A}" type="datetimeFigureOut">
              <a:rPr lang="en-GB" smtClean="0"/>
              <a:t>12/07/2021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2EC759-8AB6-485A-8CC4-8C0575E5CFE8}" type="slidenum">
              <a:rPr lang="en-GB" smtClean="0"/>
              <a:t>‹#›</a:t>
            </a:fld>
            <a:endParaRPr lang="en-GB"/>
          </a:p>
        </p:txBody>
      </p:sp>
    </p:spTree>
    <p:extLst>
      <p:ext uri="{BB962C8B-B14F-4D97-AF65-F5344CB8AC3E}">
        <p14:creationId xmlns:p14="http://schemas.microsoft.com/office/powerpoint/2010/main" val="3017814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29F68-B5C6-4A73-883F-DC6EF446EE7A}" type="datetimeFigureOut">
              <a:rPr lang="en-GB" smtClean="0"/>
              <a:t>12/07/2021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2EC759-8AB6-485A-8CC4-8C0575E5CFE8}" type="slidenum">
              <a:rPr lang="en-GB" smtClean="0"/>
              <a:t>‹#›</a:t>
            </a:fld>
            <a:endParaRPr lang="en-GB"/>
          </a:p>
        </p:txBody>
      </p:sp>
    </p:spTree>
    <p:extLst>
      <p:ext uri="{BB962C8B-B14F-4D97-AF65-F5344CB8AC3E}">
        <p14:creationId xmlns:p14="http://schemas.microsoft.com/office/powerpoint/2010/main" val="3242910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8034" y="978795"/>
            <a:ext cx="11032902" cy="2846232"/>
          </a:xfrm>
        </p:spPr>
        <p:txBody>
          <a:bodyPr>
            <a:noAutofit/>
          </a:bodyPr>
          <a:lstStyle/>
          <a:p>
            <a:r>
              <a:rPr lang="en-GB" sz="3600" b="1" dirty="0">
                <a:solidFill>
                  <a:schemeClr val="accent1">
                    <a:lumMod val="75000"/>
                  </a:schemeClr>
                </a:solidFill>
                <a:latin typeface="Castellar" panose="020A0402060406010301" pitchFamily="18" charset="0"/>
              </a:rPr>
              <a:t>Climate change, urban management and livelihood challenges in low-income neighbourhoods of developing countries</a:t>
            </a:r>
            <a:endParaRPr lang="en-GB" sz="3600" dirty="0">
              <a:solidFill>
                <a:schemeClr val="accent1">
                  <a:lumMod val="75000"/>
                </a:schemeClr>
              </a:solidFill>
              <a:latin typeface="Castellar" panose="020A0402060406010301" pitchFamily="18" charset="0"/>
            </a:endParaRPr>
          </a:p>
        </p:txBody>
      </p:sp>
      <p:sp>
        <p:nvSpPr>
          <p:cNvPr id="3" name="Subtitle 2"/>
          <p:cNvSpPr>
            <a:spLocks noGrp="1"/>
          </p:cNvSpPr>
          <p:nvPr>
            <p:ph type="subTitle" idx="1"/>
          </p:nvPr>
        </p:nvSpPr>
        <p:spPr>
          <a:xfrm>
            <a:off x="1627031" y="4468968"/>
            <a:ext cx="9144000" cy="1867438"/>
          </a:xfrm>
        </p:spPr>
        <p:txBody>
          <a:bodyPr anchor="ctr">
            <a:normAutofit fontScale="85000" lnSpcReduction="10000"/>
          </a:bodyPr>
          <a:lstStyle/>
          <a:p>
            <a:pPr>
              <a:lnSpc>
                <a:spcPct val="110000"/>
              </a:lnSpc>
            </a:pPr>
            <a:r>
              <a:rPr lang="en-GB" sz="3300" b="1" dirty="0"/>
              <a:t>Aliyu Kawu</a:t>
            </a:r>
            <a:br>
              <a:rPr lang="en-GB" dirty="0"/>
            </a:br>
            <a:r>
              <a:rPr lang="en-GB" sz="2200" dirty="0">
                <a:solidFill>
                  <a:srgbClr val="00B050"/>
                </a:solidFill>
                <a:latin typeface="Castellar" panose="020A0402060406010301" pitchFamily="18" charset="0"/>
              </a:rPr>
              <a:t>Department of Urban and Regional Planning</a:t>
            </a:r>
          </a:p>
          <a:p>
            <a:pPr>
              <a:lnSpc>
                <a:spcPct val="110000"/>
              </a:lnSpc>
            </a:pPr>
            <a:r>
              <a:rPr lang="en-GB" sz="2200" dirty="0">
                <a:solidFill>
                  <a:srgbClr val="00B050"/>
                </a:solidFill>
                <a:latin typeface="Castellar" panose="020A0402060406010301" pitchFamily="18" charset="0"/>
              </a:rPr>
              <a:t>Federal University of Technology, Minna 920003, </a:t>
            </a:r>
            <a:r>
              <a:rPr lang="en-US" sz="2200" dirty="0">
                <a:solidFill>
                  <a:srgbClr val="00B050"/>
                </a:solidFill>
                <a:latin typeface="Castellar" panose="020A0402060406010301" pitchFamily="18" charset="0"/>
              </a:rPr>
              <a:t>Nigeria</a:t>
            </a:r>
          </a:p>
          <a:p>
            <a:pPr>
              <a:lnSpc>
                <a:spcPct val="110000"/>
              </a:lnSpc>
            </a:pPr>
            <a:r>
              <a:rPr lang="en-US" sz="2600" dirty="0">
                <a:solidFill>
                  <a:srgbClr val="FF0000"/>
                </a:solidFill>
              </a:rPr>
              <a:t>www.futminna.edu.ng</a:t>
            </a:r>
            <a:endParaRPr lang="en-GB" sz="2000" dirty="0">
              <a:solidFill>
                <a:srgbClr val="FF0000"/>
              </a:solidFill>
            </a:endParaRPr>
          </a:p>
        </p:txBody>
      </p:sp>
    </p:spTree>
    <p:extLst>
      <p:ext uri="{BB962C8B-B14F-4D97-AF65-F5344CB8AC3E}">
        <p14:creationId xmlns:p14="http://schemas.microsoft.com/office/powerpoint/2010/main" val="257564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80374"/>
          </a:xfrm>
        </p:spPr>
        <p:txBody>
          <a:bodyPr>
            <a:normAutofit/>
          </a:bodyPr>
          <a:lstStyle/>
          <a:p>
            <a:pPr algn="ctr"/>
            <a: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t>THANK YOU </a:t>
            </a:r>
            <a:b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br>
            <a:b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br>
            <a: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t>FOR</a:t>
            </a:r>
            <a:b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br>
            <a:b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br>
            <a:r>
              <a:rPr lang="en-GB" b="1" dirty="0">
                <a:solidFill>
                  <a:srgbClr val="00B050"/>
                </a:solidFill>
                <a:effectLst>
                  <a:outerShdw blurRad="38100" dist="38100" dir="2700000" algn="tl">
                    <a:srgbClr val="000000">
                      <a:alpha val="43137"/>
                    </a:srgbClr>
                  </a:outerShdw>
                </a:effectLst>
                <a:latin typeface="CentSchbkCyrill BT" panose="02040603050705020303" pitchFamily="18" charset="-52"/>
                <a:cs typeface="Aharoni" panose="02010803020104030203" pitchFamily="2" charset="-79"/>
              </a:rPr>
              <a:t>LISTENING</a:t>
            </a:r>
          </a:p>
        </p:txBody>
      </p:sp>
    </p:spTree>
    <p:extLst>
      <p:ext uri="{BB962C8B-B14F-4D97-AF65-F5344CB8AC3E}">
        <p14:creationId xmlns:p14="http://schemas.microsoft.com/office/powerpoint/2010/main" val="217931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5625" y="-1"/>
            <a:ext cx="10515600" cy="6478073"/>
          </a:xfrm>
        </p:spPr>
        <p:txBody>
          <a:bodyPr>
            <a:normAutofit fontScale="77500" lnSpcReduction="20000"/>
          </a:bodyPr>
          <a:lstStyle/>
          <a:p>
            <a:pPr marL="0" indent="0" algn="just">
              <a:lnSpc>
                <a:spcPct val="120000"/>
              </a:lnSpc>
              <a:buNone/>
            </a:pPr>
            <a:r>
              <a:rPr lang="en-GB" b="1" i="1" dirty="0">
                <a:solidFill>
                  <a:srgbClr val="0070C0"/>
                </a:solidFill>
                <a:effectLst>
                  <a:outerShdw blurRad="38100" dist="38100" dir="2700000" algn="tl">
                    <a:srgbClr val="000000">
                      <a:alpha val="43137"/>
                    </a:srgbClr>
                  </a:outerShdw>
                </a:effectLst>
              </a:rPr>
              <a:t>ABSTRACT</a:t>
            </a:r>
          </a:p>
          <a:p>
            <a:pPr marL="0" indent="0" algn="just">
              <a:buNone/>
            </a:pPr>
            <a:r>
              <a:rPr lang="en-GB" i="1" dirty="0"/>
              <a:t>Increasing rate of urbanization in developing countries has long attracted the attention of urban managers and environmentalists across the globe. Shortages arising from limited finance for urban facilities have necessitated in the need to complement public effort by resident groups like Community Based Organizations (CBOs). Although, high demographic change and the accompanying negative consequences have mainly characterized ill-served enclaves of burgeoning cities, emphases of intervening organizations have largely de-emphasized peculiar self-help efforts in the increasingly diverse segments of low-income cities. This article explores the extent to which urban facility provision and management by ill-served urban residents has been able to tackle lingering challenges of life and livelihood in cities of global south. This study used physical, demographic and social data acquired mainly through the use of social survey methods like Focused Group Discussions (FGDs) and GIS-Based FGDs known for innovative assessment of social groups, intervention strategies and activities of self-help organizations, to explore emerging trends in infrastructure finance and urban management in the era of climate change particularly witnessed in human environments that are already battling fiscal constraints. Results show that while authorities recognize collective effort in addressing urban challenges, there is a serious negation of indigenous coping mechanisms and socio-economic peculiarities of target populations during interventions; and CBOs constantly operate under serious constraints, but, insufficient finance is only one and not the main hindrance to their success. In spite of the administrative, communal and in-appropriate intervention procedures, often overlooked by many assessors, CBOs and the beneficiaries of self-help efforts in ill-served urban residential enclaves of Minna – central Nigeria, has evolved unique membership procedures, organizational structure, decision making mechanisms, fund raising and accounting procedures, whose negation were found to have severely limited the successes of past endeavours by both local and international assistance.</a:t>
            </a:r>
            <a:endParaRPr lang="en-GB" dirty="0"/>
          </a:p>
          <a:p>
            <a:endParaRPr lang="en-GB" dirty="0"/>
          </a:p>
        </p:txBody>
      </p:sp>
    </p:spTree>
    <p:extLst>
      <p:ext uri="{BB962C8B-B14F-4D97-AF65-F5344CB8AC3E}">
        <p14:creationId xmlns:p14="http://schemas.microsoft.com/office/powerpoint/2010/main" val="378719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5185"/>
          </a:xfrm>
        </p:spPr>
        <p:txBody>
          <a:bodyPr>
            <a:normAutofit/>
          </a:bodyPr>
          <a:lstStyle/>
          <a:p>
            <a:pPr lvl="0"/>
            <a:r>
              <a:rPr lang="en-GB" sz="3600" b="1" dirty="0">
                <a:solidFill>
                  <a:srgbClr val="0070C0"/>
                </a:solidFill>
                <a:effectLst>
                  <a:outerShdw blurRad="38100" dist="38100" dir="2700000" algn="tl">
                    <a:srgbClr val="000000">
                      <a:alpha val="43137"/>
                    </a:srgbClr>
                  </a:outerShdw>
                </a:effectLst>
              </a:rPr>
              <a:t>LESSONS OF THE RESEARCH</a:t>
            </a:r>
            <a:endParaRPr lang="en-GB" sz="3600"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030310"/>
            <a:ext cx="10515600" cy="5344732"/>
          </a:xfrm>
        </p:spPr>
        <p:txBody>
          <a:bodyPr>
            <a:normAutofit/>
          </a:bodyPr>
          <a:lstStyle/>
          <a:p>
            <a:pPr marL="0" lvl="0" indent="0">
              <a:buNone/>
            </a:pPr>
            <a:r>
              <a:rPr lang="en-GB" dirty="0">
                <a:solidFill>
                  <a:srgbClr val="FF0000"/>
                </a:solidFill>
              </a:rPr>
              <a:t>Urban citizens’ organizations</a:t>
            </a:r>
          </a:p>
          <a:p>
            <a:pPr lvl="0"/>
            <a:r>
              <a:rPr lang="en-GB" dirty="0"/>
              <a:t>Urban development activities are taken place in poor urban areas.</a:t>
            </a:r>
          </a:p>
          <a:p>
            <a:pPr lvl="0"/>
            <a:r>
              <a:rPr lang="en-GB" dirty="0"/>
              <a:t>Local governments are faced with shrinking resource and heightened responsibility.</a:t>
            </a:r>
          </a:p>
          <a:p>
            <a:pPr lvl="0"/>
            <a:r>
              <a:rPr lang="en-GB" dirty="0"/>
              <a:t>This has far reaching consequences on the environment, urban planning and livelihood. </a:t>
            </a:r>
          </a:p>
          <a:p>
            <a:pPr lvl="0"/>
            <a:r>
              <a:rPr lang="en-GB" dirty="0"/>
              <a:t>The poor have formed associations to address shortages in sanitation, environmental management, and adequate provision of facilities. </a:t>
            </a:r>
          </a:p>
          <a:p>
            <a:pPr lvl="0"/>
            <a:r>
              <a:rPr lang="en-GB" dirty="0"/>
              <a:t>Interventions mainly carried out by the low income earners to address environment, sanitation and disaster.</a:t>
            </a:r>
          </a:p>
        </p:txBody>
      </p:sp>
    </p:spTree>
    <p:extLst>
      <p:ext uri="{BB962C8B-B14F-4D97-AF65-F5344CB8AC3E}">
        <p14:creationId xmlns:p14="http://schemas.microsoft.com/office/powerpoint/2010/main" val="2636121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5185"/>
          </a:xfrm>
        </p:spPr>
        <p:txBody>
          <a:bodyPr>
            <a:normAutofit/>
          </a:bodyPr>
          <a:lstStyle/>
          <a:p>
            <a:pPr lvl="0"/>
            <a:r>
              <a:rPr lang="en-GB" sz="3600" b="1" dirty="0">
                <a:solidFill>
                  <a:srgbClr val="0070C0"/>
                </a:solidFill>
                <a:effectLst>
                  <a:outerShdw blurRad="38100" dist="38100" dir="2700000" algn="tl">
                    <a:srgbClr val="000000">
                      <a:alpha val="43137"/>
                    </a:srgbClr>
                  </a:outerShdw>
                </a:effectLst>
              </a:rPr>
              <a:t>LESSONS OF THE RESEARCH</a:t>
            </a:r>
            <a:endParaRPr lang="en-GB" sz="3600"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030310"/>
            <a:ext cx="10515600" cy="5344732"/>
          </a:xfrm>
        </p:spPr>
        <p:txBody>
          <a:bodyPr>
            <a:normAutofit/>
          </a:bodyPr>
          <a:lstStyle/>
          <a:p>
            <a:pPr marL="0" lvl="0" indent="0">
              <a:buNone/>
            </a:pPr>
            <a:r>
              <a:rPr lang="en-GB" dirty="0">
                <a:solidFill>
                  <a:srgbClr val="FF0000"/>
                </a:solidFill>
              </a:rPr>
              <a:t>CBOs and Funding</a:t>
            </a:r>
          </a:p>
          <a:p>
            <a:pPr lvl="0"/>
            <a:r>
              <a:rPr lang="en-GB" dirty="0"/>
              <a:t> CBOs have evolved avenues for funding community help projects   through diverse modes of self-finance, with:</a:t>
            </a:r>
          </a:p>
          <a:p>
            <a:pPr marL="914400" lvl="1" indent="-457200">
              <a:buFont typeface="+mj-lt"/>
              <a:buAutoNum type="arabicParenR"/>
            </a:pPr>
            <a:r>
              <a:rPr lang="en-GB" dirty="0"/>
              <a:t>No inputs or assistance from the government;</a:t>
            </a:r>
          </a:p>
          <a:p>
            <a:pPr marL="914400" lvl="1" indent="-457200">
              <a:buFont typeface="+mj-lt"/>
              <a:buAutoNum type="arabicParenR"/>
            </a:pPr>
            <a:r>
              <a:rPr lang="en-GB" dirty="0"/>
              <a:t>hardly any urban development project executed by government in full collaboration with CBOs</a:t>
            </a:r>
          </a:p>
          <a:p>
            <a:pPr marL="914400" lvl="1" indent="-457200">
              <a:buFont typeface="+mj-lt"/>
              <a:buAutoNum type="arabicParenR"/>
            </a:pPr>
            <a:r>
              <a:rPr lang="en-GB" dirty="0"/>
              <a:t>The CBOs have established specific areas for collaborations with all external bodies.</a:t>
            </a:r>
          </a:p>
          <a:p>
            <a:pPr marL="914400" lvl="1" indent="-457200">
              <a:buFont typeface="+mj-lt"/>
              <a:buAutoNum type="arabicParenR"/>
            </a:pPr>
            <a:r>
              <a:rPr lang="en-GB" dirty="0"/>
              <a:t>Challenges of bureaucracy place heavy hurdles on the poor and discourage seeking of assistance.</a:t>
            </a:r>
          </a:p>
          <a:p>
            <a:pPr marL="457200" lvl="1" indent="0">
              <a:buNone/>
            </a:pPr>
            <a:endParaRPr lang="en-GB" dirty="0"/>
          </a:p>
        </p:txBody>
      </p:sp>
    </p:spTree>
    <p:extLst>
      <p:ext uri="{BB962C8B-B14F-4D97-AF65-F5344CB8AC3E}">
        <p14:creationId xmlns:p14="http://schemas.microsoft.com/office/powerpoint/2010/main" val="2636121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5185"/>
          </a:xfrm>
        </p:spPr>
        <p:txBody>
          <a:bodyPr>
            <a:normAutofit/>
          </a:bodyPr>
          <a:lstStyle/>
          <a:p>
            <a:pPr lvl="0"/>
            <a:r>
              <a:rPr lang="en-GB" sz="3600" b="1" dirty="0">
                <a:solidFill>
                  <a:srgbClr val="0070C0"/>
                </a:solidFill>
                <a:effectLst>
                  <a:outerShdw blurRad="38100" dist="38100" dir="2700000" algn="tl">
                    <a:srgbClr val="000000">
                      <a:alpha val="43137"/>
                    </a:srgbClr>
                  </a:outerShdw>
                </a:effectLst>
              </a:rPr>
              <a:t>LESSONS OF THE RESEARCH (cont’d)</a:t>
            </a:r>
            <a:endParaRPr lang="en-GB" sz="3600"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030310"/>
            <a:ext cx="10515600" cy="5344732"/>
          </a:xfrm>
        </p:spPr>
        <p:txBody>
          <a:bodyPr>
            <a:normAutofit/>
          </a:bodyPr>
          <a:lstStyle/>
          <a:p>
            <a:pPr marL="457200" lvl="1" indent="0">
              <a:buNone/>
            </a:pPr>
            <a:endParaRPr lang="en-GB" dirty="0">
              <a:solidFill>
                <a:srgbClr val="FF0000"/>
              </a:solidFill>
            </a:endParaRPr>
          </a:p>
          <a:p>
            <a:pPr marL="0" lvl="0" indent="0">
              <a:buNone/>
            </a:pPr>
            <a:r>
              <a:rPr lang="en-GB" dirty="0">
                <a:solidFill>
                  <a:srgbClr val="FF0000"/>
                </a:solidFill>
              </a:rPr>
              <a:t>In extending assistance;</a:t>
            </a:r>
          </a:p>
          <a:p>
            <a:pPr lvl="0"/>
            <a:r>
              <a:rPr lang="en-GB" dirty="0"/>
              <a:t>Governments agencies mainly needed for legitimacy of projects.</a:t>
            </a:r>
          </a:p>
          <a:p>
            <a:pPr lvl="0"/>
            <a:r>
              <a:rPr lang="en-GB" dirty="0"/>
              <a:t>Collaboration between CBOs and others are rarely explored.</a:t>
            </a:r>
          </a:p>
          <a:p>
            <a:pPr lvl="0"/>
            <a:r>
              <a:rPr lang="en-GB" dirty="0"/>
              <a:t>Most uncompleted projects results from lack of assistance particularly from the government.</a:t>
            </a:r>
          </a:p>
          <a:p>
            <a:r>
              <a:rPr lang="en-GB" dirty="0"/>
              <a:t>Individuals and CBOs, not governments, are needed to finance projects.</a:t>
            </a:r>
          </a:p>
          <a:p>
            <a:pPr lvl="0"/>
            <a:r>
              <a:rPr lang="en-GB" dirty="0"/>
              <a:t>External assistance only for high skill maintenance.</a:t>
            </a:r>
          </a:p>
        </p:txBody>
      </p:sp>
    </p:spTree>
    <p:extLst>
      <p:ext uri="{BB962C8B-B14F-4D97-AF65-F5344CB8AC3E}">
        <p14:creationId xmlns:p14="http://schemas.microsoft.com/office/powerpoint/2010/main" val="2636121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5185"/>
          </a:xfrm>
        </p:spPr>
        <p:txBody>
          <a:bodyPr>
            <a:normAutofit/>
          </a:bodyPr>
          <a:lstStyle/>
          <a:p>
            <a:pPr lvl="0"/>
            <a:r>
              <a:rPr lang="en-GB" sz="3600" b="1" dirty="0">
                <a:solidFill>
                  <a:srgbClr val="0070C0"/>
                </a:solidFill>
                <a:effectLst>
                  <a:outerShdw blurRad="38100" dist="38100" dir="2700000" algn="tl">
                    <a:srgbClr val="000000">
                      <a:alpha val="43137"/>
                    </a:srgbClr>
                  </a:outerShdw>
                </a:effectLst>
              </a:rPr>
              <a:t>LESSONS OF THE RESEARCH (cont’d)</a:t>
            </a:r>
            <a:endParaRPr lang="en-GB" sz="3600"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030310"/>
            <a:ext cx="10515600" cy="5344732"/>
          </a:xfrm>
        </p:spPr>
        <p:txBody>
          <a:bodyPr>
            <a:normAutofit/>
          </a:bodyPr>
          <a:lstStyle/>
          <a:p>
            <a:pPr marL="0" lvl="0" indent="0">
              <a:buNone/>
            </a:pPr>
            <a:r>
              <a:rPr lang="en-GB" dirty="0">
                <a:solidFill>
                  <a:srgbClr val="FF0000"/>
                </a:solidFill>
              </a:rPr>
              <a:t>Community leadership</a:t>
            </a:r>
            <a:r>
              <a:rPr lang="en-GB" dirty="0"/>
              <a:t> </a:t>
            </a:r>
          </a:p>
          <a:p>
            <a:pPr lvl="0"/>
            <a:r>
              <a:rPr lang="en-GB" dirty="0"/>
              <a:t>Most elected leaders are known to be in office for unspecified period without any strong opposition.</a:t>
            </a:r>
          </a:p>
          <a:p>
            <a:pPr lvl="0"/>
            <a:r>
              <a:rPr lang="en-GB" dirty="0"/>
              <a:t>The selection of sensitive projects of intervention is often the reserve of the leaders. </a:t>
            </a:r>
          </a:p>
          <a:p>
            <a:pPr lvl="0"/>
            <a:r>
              <a:rPr lang="en-GB" dirty="0"/>
              <a:t>There is hardly any regular update on accounts or activities of the associations.</a:t>
            </a:r>
          </a:p>
          <a:p>
            <a:pPr marL="457200" lvl="1" indent="0">
              <a:buNone/>
            </a:pPr>
            <a:endParaRPr lang="en-GB" dirty="0"/>
          </a:p>
        </p:txBody>
      </p:sp>
    </p:spTree>
    <p:extLst>
      <p:ext uri="{BB962C8B-B14F-4D97-AF65-F5344CB8AC3E}">
        <p14:creationId xmlns:p14="http://schemas.microsoft.com/office/powerpoint/2010/main" val="2636121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2246"/>
            <a:ext cx="10515600" cy="394729"/>
          </a:xfrm>
        </p:spPr>
        <p:txBody>
          <a:bodyPr>
            <a:noAutofit/>
          </a:bodyPr>
          <a:lstStyle/>
          <a:p>
            <a:pPr lvl="0"/>
            <a:r>
              <a:rPr lang="en-GB" sz="3600" b="1" dirty="0">
                <a:solidFill>
                  <a:srgbClr val="0070C0"/>
                </a:solidFill>
                <a:effectLst>
                  <a:outerShdw blurRad="38100" dist="38100" dir="2700000" algn="tl">
                    <a:srgbClr val="000000">
                      <a:alpha val="43137"/>
                    </a:srgbClr>
                  </a:outerShdw>
                </a:effectLst>
              </a:rPr>
              <a:t>ADDITIONS TO BROADER KNOWLEDGE BASE</a:t>
            </a:r>
            <a:endParaRPr lang="en-GB" sz="3600"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875764"/>
            <a:ext cx="10515600" cy="5301200"/>
          </a:xfrm>
        </p:spPr>
        <p:txBody>
          <a:bodyPr>
            <a:normAutofit/>
          </a:bodyPr>
          <a:lstStyle/>
          <a:p>
            <a:pPr lvl="0"/>
            <a:r>
              <a:rPr lang="en-GB" dirty="0"/>
              <a:t>CBOs have devised unique channels of financing urban infrastructure </a:t>
            </a:r>
          </a:p>
          <a:p>
            <a:r>
              <a:rPr lang="en-GB" dirty="0"/>
              <a:t>Poor areas require unique approaches on sustainable basis.</a:t>
            </a:r>
          </a:p>
          <a:p>
            <a:pPr lvl="0"/>
            <a:r>
              <a:rPr lang="en-GB" dirty="0"/>
              <a:t>Social aspects of accountable and transparent leadership are important. </a:t>
            </a:r>
          </a:p>
          <a:p>
            <a:pPr lvl="0"/>
            <a:r>
              <a:rPr lang="en-GB" dirty="0"/>
              <a:t>Negative correlations between the number of elected leaders and the success of CBO projects.</a:t>
            </a:r>
          </a:p>
          <a:p>
            <a:r>
              <a:rPr lang="en-GB" dirty="0"/>
              <a:t>Self-devised user-fee collection and accounting systems are more effective than external assistance.</a:t>
            </a:r>
          </a:p>
          <a:p>
            <a:pPr lvl="0"/>
            <a:r>
              <a:rPr lang="en-GB" dirty="0"/>
              <a:t>No strict rules for contribution towards a planned or on-going project.</a:t>
            </a:r>
          </a:p>
          <a:p>
            <a:pPr lvl="0"/>
            <a:r>
              <a:rPr lang="en-GB" dirty="0"/>
              <a:t>On-site contributions from beneficiaries are always encouraged.</a:t>
            </a:r>
          </a:p>
          <a:p>
            <a:endParaRPr lang="en-GB" dirty="0"/>
          </a:p>
        </p:txBody>
      </p:sp>
    </p:spTree>
    <p:extLst>
      <p:ext uri="{BB962C8B-B14F-4D97-AF65-F5344CB8AC3E}">
        <p14:creationId xmlns:p14="http://schemas.microsoft.com/office/powerpoint/2010/main" val="977197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60"/>
          </a:xfrm>
        </p:spPr>
        <p:txBody>
          <a:bodyPr>
            <a:noAutofit/>
          </a:bodyPr>
          <a:lstStyle/>
          <a:p>
            <a:pPr lvl="0"/>
            <a:r>
              <a:rPr lang="en-GB" sz="3600" b="1" dirty="0">
                <a:solidFill>
                  <a:srgbClr val="0070C0"/>
                </a:solidFill>
                <a:effectLst>
                  <a:outerShdw blurRad="38100" dist="38100" dir="2700000" algn="tl">
                    <a:srgbClr val="000000">
                      <a:alpha val="43137"/>
                    </a:srgbClr>
                  </a:outerShdw>
                </a:effectLst>
              </a:rPr>
              <a:t>IMPLICATIONS FOR POLICY AND PRACTICE</a:t>
            </a:r>
            <a:endParaRPr lang="en-GB" sz="3600"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862886"/>
            <a:ext cx="10515600" cy="5628066"/>
          </a:xfrm>
        </p:spPr>
        <p:txBody>
          <a:bodyPr>
            <a:normAutofit lnSpcReduction="10000"/>
          </a:bodyPr>
          <a:lstStyle/>
          <a:p>
            <a:pPr lvl="1" algn="just"/>
            <a:r>
              <a:rPr lang="en-GB" sz="2800" dirty="0"/>
              <a:t>CBOs are more effective in dealing with certain local issues than governments and external organizations. </a:t>
            </a:r>
          </a:p>
          <a:p>
            <a:pPr lvl="1" algn="just"/>
            <a:r>
              <a:rPr lang="en-GB" sz="2800" dirty="0"/>
              <a:t>The poor and CBOs are more in constant contact with climate change as regular witnesses to the demerits of global threats and local policy fall out. </a:t>
            </a:r>
          </a:p>
          <a:p>
            <a:pPr lvl="1" algn="just"/>
            <a:r>
              <a:rPr lang="en-GB" sz="2800" dirty="0"/>
              <a:t>Addressing climate change and related issues is more effective through CBOs.</a:t>
            </a:r>
            <a:endParaRPr lang="en-GB" sz="3600" dirty="0"/>
          </a:p>
          <a:p>
            <a:pPr lvl="1" algn="just"/>
            <a:r>
              <a:rPr lang="en-GB" sz="2800" dirty="0"/>
              <a:t>Policy implementation suffers due to less regards to the potentials of CBOs.</a:t>
            </a:r>
            <a:endParaRPr lang="en-GB" sz="3600" dirty="0"/>
          </a:p>
          <a:p>
            <a:pPr lvl="1" algn="just"/>
            <a:r>
              <a:rPr lang="en-GB" sz="2800" dirty="0"/>
              <a:t>There is a strong need to have institutional reforms to accommodate community organizations and their peculiar modes of operation.</a:t>
            </a:r>
            <a:endParaRPr lang="en-GB" sz="3600" dirty="0"/>
          </a:p>
          <a:p>
            <a:pPr lvl="1" algn="just"/>
            <a:r>
              <a:rPr lang="en-GB" sz="2800" dirty="0"/>
              <a:t>CBOs need to be on the board of government ministries and local agencies</a:t>
            </a:r>
            <a:r>
              <a:rPr lang="en-GB" dirty="0"/>
              <a:t>.</a:t>
            </a:r>
            <a:endParaRPr lang="en-GB" sz="3200" dirty="0"/>
          </a:p>
        </p:txBody>
      </p:sp>
    </p:spTree>
    <p:extLst>
      <p:ext uri="{BB962C8B-B14F-4D97-AF65-F5344CB8AC3E}">
        <p14:creationId xmlns:p14="http://schemas.microsoft.com/office/powerpoint/2010/main" val="2350173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8064"/>
          </a:xfrm>
        </p:spPr>
        <p:txBody>
          <a:bodyPr>
            <a:normAutofit/>
          </a:bodyPr>
          <a:lstStyle/>
          <a:p>
            <a:pPr lvl="0"/>
            <a:r>
              <a:rPr lang="en-GB" sz="3600" b="1" dirty="0">
                <a:solidFill>
                  <a:srgbClr val="0070C0"/>
                </a:solidFill>
                <a:effectLst>
                  <a:outerShdw blurRad="38100" dist="38100" dir="2700000" algn="tl">
                    <a:srgbClr val="000000">
                      <a:alpha val="43137"/>
                    </a:srgbClr>
                  </a:outerShdw>
                </a:effectLst>
              </a:rPr>
              <a:t>KNOWLEDGE GAPS AND NEEDS</a:t>
            </a:r>
            <a:endParaRPr lang="en-GB"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043189"/>
            <a:ext cx="10515600" cy="5396248"/>
          </a:xfrm>
        </p:spPr>
        <p:txBody>
          <a:bodyPr>
            <a:normAutofit/>
          </a:bodyPr>
          <a:lstStyle/>
          <a:p>
            <a:pPr lvl="1"/>
            <a:r>
              <a:rPr lang="en-GB" sz="2800" dirty="0"/>
              <a:t>Need additional data on constraints that limits CBOs engagements.</a:t>
            </a:r>
            <a:endParaRPr lang="en-GB" sz="3600" dirty="0"/>
          </a:p>
          <a:p>
            <a:pPr lvl="1"/>
            <a:r>
              <a:rPr lang="en-GB" sz="2800" dirty="0"/>
              <a:t>Accurate spatial and demographic data is still complex and challenging to CBOs and donor agencies. E.g. </a:t>
            </a:r>
            <a:r>
              <a:rPr lang="en-GB" sz="2800" dirty="0" err="1"/>
              <a:t>LGA</a:t>
            </a:r>
            <a:r>
              <a:rPr lang="en-GB" sz="2800" dirty="0"/>
              <a:t> and Ward populations and boundaries.</a:t>
            </a:r>
          </a:p>
          <a:p>
            <a:pPr lvl="1"/>
            <a:r>
              <a:rPr lang="en-GB" sz="2800" dirty="0"/>
              <a:t>A study to highlight sustainable processes of integrating CBOs in formal urban management.</a:t>
            </a:r>
            <a:endParaRPr lang="en-GB" sz="3600" dirty="0"/>
          </a:p>
          <a:p>
            <a:pPr lvl="1"/>
            <a:r>
              <a:rPr lang="en-GB" sz="2800" dirty="0"/>
              <a:t>Need to establish powers and limits of community organizations as partners in urban development and management</a:t>
            </a:r>
            <a:r>
              <a:rPr lang="en-GB" dirty="0"/>
              <a:t>.</a:t>
            </a:r>
            <a:endParaRPr lang="en-GB" sz="3200" dirty="0"/>
          </a:p>
        </p:txBody>
      </p:sp>
    </p:spTree>
    <p:extLst>
      <p:ext uri="{BB962C8B-B14F-4D97-AF65-F5344CB8AC3E}">
        <p14:creationId xmlns:p14="http://schemas.microsoft.com/office/powerpoint/2010/main" val="112220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902</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Castellar</vt:lpstr>
      <vt:lpstr>CentSchbkCyrill BT</vt:lpstr>
      <vt:lpstr>Office Theme</vt:lpstr>
      <vt:lpstr>Climate change, urban management and livelihood challenges in low-income neighbourhoods of developing countries</vt:lpstr>
      <vt:lpstr>PowerPoint Presentation</vt:lpstr>
      <vt:lpstr>LESSONS OF THE RESEARCH</vt:lpstr>
      <vt:lpstr>LESSONS OF THE RESEARCH</vt:lpstr>
      <vt:lpstr>LESSONS OF THE RESEARCH (cont’d)</vt:lpstr>
      <vt:lpstr>LESSONS OF THE RESEARCH (cont’d)</vt:lpstr>
      <vt:lpstr>ADDITIONS TO BROADER KNOWLEDGE BASE</vt:lpstr>
      <vt:lpstr>IMPLICATIONS FOR POLICY AND PRACTICE</vt:lpstr>
      <vt:lpstr>KNOWLEDGE GAPS AND NEEDS</vt:lpstr>
      <vt:lpstr>THANK YOU   FOR  LISTENING</vt:lpstr>
    </vt:vector>
  </TitlesOfParts>
  <Company>FUT Minna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urban management and livelihood challenges in low-income neighbourhoods of developing countries</dc:title>
  <dc:creator>Aliyu Kawu</dc:creator>
  <cp:lastModifiedBy>Dr Aliyu Kawu</cp:lastModifiedBy>
  <cp:revision>17</cp:revision>
  <dcterms:created xsi:type="dcterms:W3CDTF">2014-11-04T19:56:59Z</dcterms:created>
  <dcterms:modified xsi:type="dcterms:W3CDTF">2021-07-12T18:35:47Z</dcterms:modified>
</cp:coreProperties>
</file>