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9975" cy="42808525"/>
  <p:notesSz cx="9942513" cy="14370050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434"/>
    <a:srgbClr val="2A450F"/>
    <a:srgbClr val="435A69"/>
    <a:srgbClr val="D3EFB7"/>
    <a:srgbClr val="DDDDDD"/>
    <a:srgbClr val="B9E68C"/>
    <a:srgbClr val="ECCBCA"/>
    <a:srgbClr val="694343"/>
    <a:srgbClr val="D4CAE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89" autoAdjust="0"/>
    <p:restoredTop sz="93257" autoAdjust="0"/>
  </p:normalViewPr>
  <p:slideViewPr>
    <p:cSldViewPr snapToGrid="0" snapToObjects="1">
      <p:cViewPr>
        <p:scale>
          <a:sx n="50" d="100"/>
          <a:sy n="50" d="100"/>
        </p:scale>
        <p:origin x="82" y="-547"/>
      </p:cViewPr>
      <p:guideLst>
        <p:guide orient="horz" pos="13483"/>
        <p:guide pos="9537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ATA%20Work\PhD%20Work\REAL%20WORK\8.0%20MCT-DEM%20study\DEM%20-%20MCT%20Based%20Hydrodynamic%20Behaviour%20of%20Open%20Cell%20Metal%20Foam%20from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%20Work\PhD%20Work\REAL%20WORK\8.0%20MCT-DEM%20study\DEM%20-%20MCT%20Based%20Hydrodynamic%20Behaviour%20of%20Open%20Cell%20Metal%20Foam%20from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88673769679857"/>
          <c:y val="4.2826206209754331E-2"/>
          <c:w val="0.84308555570279209"/>
          <c:h val="0.86141495163891035"/>
        </c:manualLayout>
      </c:layout>
      <c:scatterChart>
        <c:scatterStyle val="smoothMarker"/>
        <c:varyColors val="0"/>
        <c:ser>
          <c:idx val="0"/>
          <c:order val="0"/>
          <c:tx>
            <c:v>DU1 (L-L) - rc=5um</c:v>
          </c:tx>
          <c:spPr>
            <a:ln w="19050">
              <a:noFill/>
            </a:ln>
          </c:spPr>
          <c:marker>
            <c:symbol val="circle"/>
            <c:size val="12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Water!$AH$51:$AH$63</c:f>
              <c:numCache>
                <c:formatCode>General</c:formatCode>
                <c:ptCount val="1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0.42799999999999999</c:v>
                </c:pt>
                <c:pt idx="4">
                  <c:v>0.5</c:v>
                </c:pt>
                <c:pt idx="5">
                  <c:v>0.9</c:v>
                </c:pt>
                <c:pt idx="6">
                  <c:v>1.5</c:v>
                </c:pt>
                <c:pt idx="7">
                  <c:v>4.28</c:v>
                </c:pt>
                <c:pt idx="8">
                  <c:v>8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38.1</c:v>
                </c:pt>
              </c:numCache>
            </c:numRef>
          </c:xVal>
          <c:yVal>
            <c:numRef>
              <c:f>Water!$W$51:$W$63</c:f>
              <c:numCache>
                <c:formatCode>General</c:formatCode>
                <c:ptCount val="13"/>
                <c:pt idx="0">
                  <c:v>0.99289906103286374</c:v>
                </c:pt>
                <c:pt idx="1">
                  <c:v>1.0118838028169013</c:v>
                </c:pt>
                <c:pt idx="2">
                  <c:v>1.0379499217527386</c:v>
                </c:pt>
                <c:pt idx="3">
                  <c:v>1.0778651660743275</c:v>
                </c:pt>
                <c:pt idx="4">
                  <c:v>1.1028462441314555</c:v>
                </c:pt>
                <c:pt idx="5">
                  <c:v>1.2679805685967658</c:v>
                </c:pt>
                <c:pt idx="6">
                  <c:v>1.566607981220657</c:v>
                </c:pt>
                <c:pt idx="7">
                  <c:v>3.0951088148830683</c:v>
                </c:pt>
                <c:pt idx="8">
                  <c:v>5.0918794014084501</c:v>
                </c:pt>
                <c:pt idx="9">
                  <c:v>6.130575117370892</c:v>
                </c:pt>
                <c:pt idx="10">
                  <c:v>11.217723004694834</c:v>
                </c:pt>
                <c:pt idx="11">
                  <c:v>15.669014084507042</c:v>
                </c:pt>
                <c:pt idx="12">
                  <c:v>19.209471615343855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AF-45A4-9C05-CC6C51FA055D}"/>
            </c:ext>
          </c:extLst>
        </c:ser>
        <c:ser>
          <c:idx val="1"/>
          <c:order val="1"/>
          <c:tx>
            <c:v>DU2* (L-L) rc=10um</c:v>
          </c:tx>
          <c:spPr>
            <a:ln w="57150">
              <a:prstDash val="sysDash"/>
            </a:ln>
          </c:spPr>
          <c:marker>
            <c:symbol val="square"/>
            <c:size val="12"/>
          </c:marker>
          <c:xVal>
            <c:numRef>
              <c:f>Water!$AH$51:$AH$63</c:f>
              <c:numCache>
                <c:formatCode>General</c:formatCode>
                <c:ptCount val="1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0.42799999999999999</c:v>
                </c:pt>
                <c:pt idx="4">
                  <c:v>0.5</c:v>
                </c:pt>
                <c:pt idx="5">
                  <c:v>0.9</c:v>
                </c:pt>
                <c:pt idx="6">
                  <c:v>1.5</c:v>
                </c:pt>
                <c:pt idx="7">
                  <c:v>4.28</c:v>
                </c:pt>
                <c:pt idx="8">
                  <c:v>8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38.1</c:v>
                </c:pt>
              </c:numCache>
            </c:numRef>
          </c:xVal>
          <c:yVal>
            <c:numRef>
              <c:f>Water!$H$51:$H$63</c:f>
              <c:numCache>
                <c:formatCode>General</c:formatCode>
                <c:ptCount val="13"/>
                <c:pt idx="0">
                  <c:v>0.89850268934438138</c:v>
                </c:pt>
                <c:pt idx="1">
                  <c:v>0.91088821049571156</c:v>
                </c:pt>
                <c:pt idx="2">
                  <c:v>0.93002858942675781</c:v>
                </c:pt>
                <c:pt idx="3">
                  <c:v>0.96192122034690453</c:v>
                </c:pt>
                <c:pt idx="4">
                  <c:v>0.98278819595871503</c:v>
                </c:pt>
                <c:pt idx="5">
                  <c:v>1.1266495453150491</c:v>
                </c:pt>
                <c:pt idx="6">
                  <c:v>1.3952609390899839</c:v>
                </c:pt>
                <c:pt idx="7">
                  <c:v>2.808765129684955</c:v>
                </c:pt>
                <c:pt idx="8">
                  <c:v>4.6852740223869747</c:v>
                </c:pt>
                <c:pt idx="9">
                  <c:v>5.6640500072684974</c:v>
                </c:pt>
                <c:pt idx="10">
                  <c:v>10.315452827445849</c:v>
                </c:pt>
                <c:pt idx="11">
                  <c:v>14.70465668459563</c:v>
                </c:pt>
                <c:pt idx="12">
                  <c:v>18.081581930475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4AF-45A4-9C05-CC6C51FA055D}"/>
            </c:ext>
          </c:extLst>
        </c:ser>
        <c:ser>
          <c:idx val="2"/>
          <c:order val="2"/>
          <c:tx>
            <c:v>DU2A (L-L) - rc=20um</c:v>
          </c:tx>
          <c:spPr>
            <a:ln w="57150">
              <a:prstDash val="lgDash"/>
            </a:ln>
          </c:spPr>
          <c:marker>
            <c:symbol val="triangle"/>
            <c:size val="12"/>
            <c:spPr>
              <a:solidFill>
                <a:schemeClr val="accent1"/>
              </a:solidFill>
            </c:spPr>
          </c:marker>
          <c:xVal>
            <c:numRef>
              <c:f>Water!$AH$51:$AH$63</c:f>
              <c:numCache>
                <c:formatCode>General</c:formatCode>
                <c:ptCount val="1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0.42799999999999999</c:v>
                </c:pt>
                <c:pt idx="4">
                  <c:v>0.5</c:v>
                </c:pt>
                <c:pt idx="5">
                  <c:v>0.9</c:v>
                </c:pt>
                <c:pt idx="6">
                  <c:v>1.5</c:v>
                </c:pt>
                <c:pt idx="7">
                  <c:v>4.28</c:v>
                </c:pt>
                <c:pt idx="8">
                  <c:v>8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38.1</c:v>
                </c:pt>
              </c:numCache>
            </c:numRef>
          </c:xVal>
          <c:yVal>
            <c:numRef>
              <c:f>Water!$AG$51:$AG$63</c:f>
              <c:numCache>
                <c:formatCode>General</c:formatCode>
                <c:ptCount val="13"/>
                <c:pt idx="0">
                  <c:v>0.71653450807635832</c:v>
                </c:pt>
                <c:pt idx="1">
                  <c:v>0.72080029368575627</c:v>
                </c:pt>
                <c:pt idx="2">
                  <c:v>0.72736172295643664</c:v>
                </c:pt>
                <c:pt idx="3">
                  <c:v>0.73908628048362091</c:v>
                </c:pt>
                <c:pt idx="4">
                  <c:v>0.74722466960352418</c:v>
                </c:pt>
                <c:pt idx="5">
                  <c:v>0.80988742046010775</c:v>
                </c:pt>
                <c:pt idx="6">
                  <c:v>0.94241801272638281</c:v>
                </c:pt>
                <c:pt idx="7">
                  <c:v>1.7456461772818974</c:v>
                </c:pt>
                <c:pt idx="8">
                  <c:v>2.9109765051395011</c:v>
                </c:pt>
                <c:pt idx="9">
                  <c:v>3.5405286343612339</c:v>
                </c:pt>
                <c:pt idx="10">
                  <c:v>6.6412628487518361</c:v>
                </c:pt>
                <c:pt idx="11">
                  <c:v>9.6240822320117481</c:v>
                </c:pt>
                <c:pt idx="12">
                  <c:v>11.981762191620321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4AF-45A4-9C05-CC6C51FA055D}"/>
            </c:ext>
          </c:extLst>
        </c:ser>
        <c:ser>
          <c:idx val="3"/>
          <c:order val="3"/>
          <c:tx>
            <c:v>DU3 (L-L) - rc=45um</c:v>
          </c:tx>
          <c:spPr>
            <a:ln w="57150"/>
          </c:spPr>
          <c:marker>
            <c:symbol val="square"/>
            <c:size val="12"/>
            <c:spPr>
              <a:ln w="9525">
                <a:noFill/>
              </a:ln>
            </c:spPr>
          </c:marker>
          <c:xVal>
            <c:numRef>
              <c:f>Water!$AH$51:$AH$63</c:f>
              <c:numCache>
                <c:formatCode>General</c:formatCode>
                <c:ptCount val="1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0.42799999999999999</c:v>
                </c:pt>
                <c:pt idx="4">
                  <c:v>0.5</c:v>
                </c:pt>
                <c:pt idx="5">
                  <c:v>0.9</c:v>
                </c:pt>
                <c:pt idx="6">
                  <c:v>1.5</c:v>
                </c:pt>
                <c:pt idx="7">
                  <c:v>4.28</c:v>
                </c:pt>
                <c:pt idx="8">
                  <c:v>8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38.1</c:v>
                </c:pt>
              </c:numCache>
            </c:numRef>
          </c:xVal>
          <c:yVal>
            <c:numRef>
              <c:f>Water!$M$51:$M$63</c:f>
              <c:numCache>
                <c:formatCode>General</c:formatCode>
                <c:ptCount val="13"/>
                <c:pt idx="0">
                  <c:v>0.27091146969036195</c:v>
                </c:pt>
                <c:pt idx="1">
                  <c:v>0.27168193051315598</c:v>
                </c:pt>
                <c:pt idx="2">
                  <c:v>0.27362988806512578</c:v>
                </c:pt>
                <c:pt idx="3">
                  <c:v>0.27756832728078007</c:v>
                </c:pt>
                <c:pt idx="4">
                  <c:v>0.28033144352376793</c:v>
                </c:pt>
                <c:pt idx="5">
                  <c:v>0.29997900211594064</c:v>
                </c:pt>
                <c:pt idx="6">
                  <c:v>0.33721955710616858</c:v>
                </c:pt>
                <c:pt idx="7">
                  <c:v>0.56341051527539454</c:v>
                </c:pt>
                <c:pt idx="8">
                  <c:v>0.91226922517807829</c:v>
                </c:pt>
                <c:pt idx="9">
                  <c:v>1.1071231283616805</c:v>
                </c:pt>
                <c:pt idx="10">
                  <c:v>2.1457333914813197</c:v>
                </c:pt>
                <c:pt idx="11">
                  <c:v>3.1577264137229246</c:v>
                </c:pt>
                <c:pt idx="12">
                  <c:v>3.9696302680874007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4AF-45A4-9C05-CC6C51FA055D}"/>
            </c:ext>
          </c:extLst>
        </c:ser>
        <c:ser>
          <c:idx val="4"/>
          <c:order val="4"/>
          <c:tx>
            <c:v>DU4 (L-L) - rc=80um</c:v>
          </c:tx>
          <c:spPr>
            <a:ln w="57150"/>
          </c:spPr>
          <c:marker>
            <c:symbol val="circle"/>
            <c:size val="12"/>
            <c:spPr>
              <a:ln>
                <a:noFill/>
              </a:ln>
            </c:spPr>
          </c:marker>
          <c:xVal>
            <c:numRef>
              <c:f>Water!$AH$51:$AH$63</c:f>
              <c:numCache>
                <c:formatCode>General</c:formatCode>
                <c:ptCount val="1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0.42799999999999999</c:v>
                </c:pt>
                <c:pt idx="4">
                  <c:v>0.5</c:v>
                </c:pt>
                <c:pt idx="5">
                  <c:v>0.9</c:v>
                </c:pt>
                <c:pt idx="6">
                  <c:v>1.5</c:v>
                </c:pt>
                <c:pt idx="7">
                  <c:v>4.28</c:v>
                </c:pt>
                <c:pt idx="8">
                  <c:v>8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38.1</c:v>
                </c:pt>
              </c:numCache>
            </c:numRef>
          </c:xVal>
          <c:yVal>
            <c:numRef>
              <c:f>Water!$R$51:$R$63</c:f>
              <c:numCache>
                <c:formatCode>General</c:formatCode>
                <c:ptCount val="13"/>
                <c:pt idx="0">
                  <c:v>0.15769733972961186</c:v>
                </c:pt>
                <c:pt idx="1">
                  <c:v>0.15796627416775691</c:v>
                </c:pt>
                <c:pt idx="2">
                  <c:v>0.15837088724136261</c:v>
                </c:pt>
                <c:pt idx="3">
                  <c:v>0.15906123607946709</c:v>
                </c:pt>
                <c:pt idx="4">
                  <c:v>0.15953772350632361</c:v>
                </c:pt>
                <c:pt idx="5">
                  <c:v>0.16323432023388412</c:v>
                </c:pt>
                <c:pt idx="6">
                  <c:v>0.17154625187769543</c:v>
                </c:pt>
                <c:pt idx="7">
                  <c:v>0.25850380339459245</c:v>
                </c:pt>
                <c:pt idx="8">
                  <c:v>0.36853103648786162</c:v>
                </c:pt>
                <c:pt idx="9">
                  <c:v>0.43083296990841685</c:v>
                </c:pt>
                <c:pt idx="10">
                  <c:v>0.75483355138828312</c:v>
                </c:pt>
                <c:pt idx="11">
                  <c:v>1.088384939671464</c:v>
                </c:pt>
                <c:pt idx="12">
                  <c:v>1.3599150520489343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4AF-45A4-9C05-CC6C51FA055D}"/>
            </c:ext>
          </c:extLst>
        </c:ser>
        <c:ser>
          <c:idx val="5"/>
          <c:order val="5"/>
          <c:spPr>
            <a:ln w="15875"/>
          </c:spPr>
          <c:marker>
            <c:symbol val="none"/>
          </c:marker>
          <c:dPt>
            <c:idx val="1"/>
            <c:bubble3D val="0"/>
            <c:spPr>
              <a:ln w="15875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6-94AF-45A4-9C05-CC6C51FA055D}"/>
              </c:ext>
            </c:extLst>
          </c:dPt>
          <c:xVal>
            <c:numRef>
              <c:f>Water!$AK$64:$AK$65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xVal>
          <c:yVal>
            <c:numRef>
              <c:f>Water!$AL$64:$AL$65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94AF-45A4-9C05-CC6C51FA055D}"/>
            </c:ext>
          </c:extLst>
        </c:ser>
        <c:ser>
          <c:idx val="6"/>
          <c:order val="6"/>
          <c:tx>
            <c:v>DU2B (L-L) - rc=30um</c:v>
          </c:tx>
          <c:spPr>
            <a:ln w="57150">
              <a:solidFill>
                <a:schemeClr val="tx1"/>
              </a:solidFill>
            </a:ln>
          </c:spPr>
          <c:marker>
            <c:symbol val="x"/>
            <c:size val="12"/>
            <c:spPr>
              <a:ln w="57150"/>
            </c:spPr>
          </c:marker>
          <c:xVal>
            <c:numRef>
              <c:f>Water!$AH$51:$AH$63</c:f>
              <c:numCache>
                <c:formatCode>General</c:formatCode>
                <c:ptCount val="1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0.42799999999999999</c:v>
                </c:pt>
                <c:pt idx="4">
                  <c:v>0.5</c:v>
                </c:pt>
                <c:pt idx="5">
                  <c:v>0.9</c:v>
                </c:pt>
                <c:pt idx="6">
                  <c:v>1.5</c:v>
                </c:pt>
                <c:pt idx="7">
                  <c:v>4.28</c:v>
                </c:pt>
                <c:pt idx="8">
                  <c:v>8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38.1</c:v>
                </c:pt>
              </c:numCache>
            </c:numRef>
          </c:xVal>
          <c:yVal>
            <c:numRef>
              <c:f>Water!$AL$51:$AL$63</c:f>
              <c:numCache>
                <c:formatCode>General</c:formatCode>
                <c:ptCount val="13"/>
                <c:pt idx="0">
                  <c:v>0.50070422535211256</c:v>
                </c:pt>
                <c:pt idx="1">
                  <c:v>0.50322036384976521</c:v>
                </c:pt>
                <c:pt idx="2">
                  <c:v>0.50709115805946792</c:v>
                </c:pt>
                <c:pt idx="3">
                  <c:v>0.51397755693036717</c:v>
                </c:pt>
                <c:pt idx="4">
                  <c:v>0.51877934272300463</c:v>
                </c:pt>
                <c:pt idx="5">
                  <c:v>0.55571857068335939</c:v>
                </c:pt>
                <c:pt idx="6">
                  <c:v>0.63477112676056335</c:v>
                </c:pt>
                <c:pt idx="7">
                  <c:v>1.1284265170462024</c:v>
                </c:pt>
                <c:pt idx="8">
                  <c:v>1.8683978873239435</c:v>
                </c:pt>
                <c:pt idx="9">
                  <c:v>2.2745011737089196</c:v>
                </c:pt>
                <c:pt idx="10">
                  <c:v>4.24485416105846</c:v>
                </c:pt>
                <c:pt idx="11">
                  <c:v>6.219469550654547</c:v>
                </c:pt>
                <c:pt idx="12">
                  <c:v>7.8189080162273799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94AF-45A4-9C05-CC6C51FA055D}"/>
            </c:ext>
          </c:extLst>
        </c:ser>
        <c:ser>
          <c:idx val="7"/>
          <c:order val="7"/>
          <c:tx>
            <c:v>MTU (L-L)</c:v>
          </c:tx>
          <c:spPr>
            <a:ln w="57150">
              <a:solidFill>
                <a:schemeClr val="tx1"/>
              </a:solidFill>
              <a:prstDash val="lgDash"/>
            </a:ln>
          </c:spPr>
          <c:marker>
            <c:symbol val="circle"/>
            <c:size val="12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Water!$AH$51:$AH$63</c:f>
              <c:numCache>
                <c:formatCode>General</c:formatCode>
                <c:ptCount val="1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0.42799999999999999</c:v>
                </c:pt>
                <c:pt idx="4">
                  <c:v>0.5</c:v>
                </c:pt>
                <c:pt idx="5">
                  <c:v>0.9</c:v>
                </c:pt>
                <c:pt idx="6">
                  <c:v>1.5</c:v>
                </c:pt>
                <c:pt idx="7">
                  <c:v>4.28</c:v>
                </c:pt>
                <c:pt idx="8">
                  <c:v>8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38.1</c:v>
                </c:pt>
              </c:numCache>
            </c:numRef>
          </c:xVal>
          <c:yVal>
            <c:numRef>
              <c:f>Water!$AB$51:$AB$63</c:f>
              <c:numCache>
                <c:formatCode>General</c:formatCode>
                <c:ptCount val="13"/>
                <c:pt idx="0">
                  <c:v>0.85957415565345074</c:v>
                </c:pt>
                <c:pt idx="1">
                  <c:v>0.86336270190895748</c:v>
                </c:pt>
                <c:pt idx="2">
                  <c:v>0.86877141458639262</c:v>
                </c:pt>
                <c:pt idx="3">
                  <c:v>0.87807237844291663</c:v>
                </c:pt>
                <c:pt idx="4">
                  <c:v>0.8843759177679883</c:v>
                </c:pt>
                <c:pt idx="5">
                  <c:v>0.93165279817262203</c:v>
                </c:pt>
                <c:pt idx="6">
                  <c:v>1.0301517376407243</c:v>
                </c:pt>
                <c:pt idx="7">
                  <c:v>1.6300588743875832</c:v>
                </c:pt>
                <c:pt idx="8">
                  <c:v>2.5110132158590308</c:v>
                </c:pt>
                <c:pt idx="9">
                  <c:v>2.9897209985315714</c:v>
                </c:pt>
                <c:pt idx="10">
                  <c:v>5.3328928046989725</c:v>
                </c:pt>
                <c:pt idx="11">
                  <c:v>7.5335291238374937</c:v>
                </c:pt>
                <c:pt idx="12">
                  <c:v>9.2221952432157437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94AF-45A4-9C05-CC6C51FA0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443072"/>
        <c:axId val="527443648"/>
      </c:scatterChart>
      <c:valAx>
        <c:axId val="527443072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/>
                  <a:t>Superficial velocity (mm/s)</a:t>
                </a:r>
              </a:p>
            </c:rich>
          </c:tx>
          <c:layout>
            <c:manualLayout>
              <c:xMode val="edge"/>
              <c:yMode val="edge"/>
              <c:x val="0.31247335792795577"/>
              <c:y val="0.9513400168044349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27443648"/>
        <c:crosses val="autoZero"/>
        <c:crossBetween val="midCat"/>
        <c:majorUnit val="5"/>
      </c:valAx>
      <c:valAx>
        <c:axId val="527443648"/>
        <c:scaling>
          <c:orientation val="minMax"/>
          <c:max val="20"/>
        </c:scaling>
        <c:delete val="0"/>
        <c:axPos val="l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GB" sz="2000" b="0" dirty="0"/>
                  <a:t>Reduced pressure drop (P/LU) - 10</a:t>
                </a:r>
                <a:r>
                  <a:rPr lang="en-GB" sz="2000" b="0" baseline="30000" dirty="0"/>
                  <a:t>6</a:t>
                </a:r>
                <a:r>
                  <a:rPr lang="en-GB" sz="2000" b="0" dirty="0"/>
                  <a:t>*Pa.s/m</a:t>
                </a:r>
                <a:r>
                  <a:rPr lang="en-GB" sz="2000" b="0" baseline="30000" dirty="0"/>
                  <a:t>2</a:t>
                </a:r>
              </a:p>
            </c:rich>
          </c:tx>
          <c:layout>
            <c:manualLayout>
              <c:xMode val="edge"/>
              <c:yMode val="edge"/>
              <c:x val="9.1926453193142531E-3"/>
              <c:y val="0.1081490198891040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27443072"/>
        <c:crosses val="autoZero"/>
        <c:crossBetween val="midCat"/>
        <c:majorUnit val="2"/>
      </c:valAx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18491826856901911"/>
          <c:y val="3.1447583697307317E-2"/>
          <c:w val="0.4984528837321055"/>
          <c:h val="0.225201922497287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78025403419444"/>
          <c:y val="3.4967487657107943E-2"/>
          <c:w val="0.79990575256663199"/>
          <c:h val="0.84440240023000657"/>
        </c:manualLayout>
      </c:layout>
      <c:scatterChart>
        <c:scatterStyle val="smoothMarker"/>
        <c:varyColors val="0"/>
        <c:ser>
          <c:idx val="1"/>
          <c:order val="0"/>
          <c:tx>
            <c:v>MCT - G</c:v>
          </c:tx>
          <c:yVal>
            <c:numLit>
              <c:formatCode>General</c:formatCode>
              <c:ptCount val="1"/>
              <c:pt idx="0">
                <c:v>1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0-E4C8-4C5E-8A42-99BC05135158}"/>
            </c:ext>
          </c:extLst>
        </c:ser>
        <c:ser>
          <c:idx val="3"/>
          <c:order val="1"/>
          <c:tx>
            <c:v>EXPT - C</c:v>
          </c:tx>
          <c:spPr>
            <a:ln w="28575">
              <a:noFill/>
            </a:ln>
          </c:spPr>
          <c:marker>
            <c:symbol val="triangle"/>
            <c:size val="12"/>
            <c:spPr>
              <a:solidFill>
                <a:schemeClr val="tx1"/>
              </a:solidFill>
              <a:ln>
                <a:noFill/>
              </a:ln>
            </c:spPr>
          </c:marker>
          <c:trendline>
            <c:spPr>
              <a:ln>
                <a:noFill/>
              </a:ln>
            </c:spPr>
            <c:trendlineType val="poly"/>
            <c:order val="2"/>
            <c:intercept val="0"/>
            <c:dispRSqr val="0"/>
            <c:dispEq val="0"/>
          </c:trendline>
          <c:xVal>
            <c:numRef>
              <c:f>EXP!$M$83:$M$90</c:f>
              <c:numCache>
                <c:formatCode>General</c:formatCode>
                <c:ptCount val="8"/>
                <c:pt idx="0">
                  <c:v>1.5325757382370178</c:v>
                </c:pt>
                <c:pt idx="1">
                  <c:v>2.678867017861017</c:v>
                </c:pt>
                <c:pt idx="2">
                  <c:v>4.1392107028614546</c:v>
                </c:pt>
                <c:pt idx="3">
                  <c:v>8.5359443781315889</c:v>
                </c:pt>
                <c:pt idx="4">
                  <c:v>14.144920338154771</c:v>
                </c:pt>
                <c:pt idx="5">
                  <c:v>17.084450852478234</c:v>
                </c:pt>
                <c:pt idx="6">
                  <c:v>19.794723110876895</c:v>
                </c:pt>
                <c:pt idx="7">
                  <c:v>22.272596589296988</c:v>
                </c:pt>
              </c:numCache>
            </c:numRef>
          </c:xVal>
          <c:yVal>
            <c:numRef>
              <c:f>EXP!$K$83:$K$90</c:f>
              <c:numCache>
                <c:formatCode>0.000</c:formatCode>
                <c:ptCount val="8"/>
                <c:pt idx="0">
                  <c:v>947.97616666666659</c:v>
                </c:pt>
                <c:pt idx="1">
                  <c:v>2108.4297500000002</c:v>
                </c:pt>
                <c:pt idx="2">
                  <c:v>3089.0947499999997</c:v>
                </c:pt>
                <c:pt idx="3">
                  <c:v>5197.5245000000004</c:v>
                </c:pt>
                <c:pt idx="4">
                  <c:v>12519.823166666665</c:v>
                </c:pt>
                <c:pt idx="5">
                  <c:v>17717.347666666668</c:v>
                </c:pt>
                <c:pt idx="6">
                  <c:v>22882.183333333331</c:v>
                </c:pt>
                <c:pt idx="7">
                  <c:v>31021.702833333333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4C8-4C5E-8A42-99BC05135158}"/>
            </c:ext>
          </c:extLst>
        </c:ser>
        <c:ser>
          <c:idx val="4"/>
          <c:order val="2"/>
          <c:tx>
            <c:v>DEM/CFD - C1 (1.0% shrink &amp; rc = 10um)</c:v>
          </c:tx>
          <c:spPr>
            <a:ln w="57150">
              <a:solidFill>
                <a:schemeClr val="accent1">
                  <a:lumMod val="75000"/>
                </a:schemeClr>
              </a:solidFill>
              <a:prstDash val="lgDash"/>
            </a:ln>
          </c:spPr>
          <c:marker>
            <c:symbol val="circle"/>
            <c:size val="12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trendline>
            <c:spPr>
              <a:ln>
                <a:noFill/>
              </a:ln>
            </c:spPr>
            <c:trendlineType val="poly"/>
            <c:order val="2"/>
            <c:intercept val="0"/>
            <c:dispRSqr val="0"/>
            <c:dispEq val="0"/>
          </c:trendline>
          <c:xVal>
            <c:numRef>
              <c:f>EXP!$CI$22:$CI$29</c:f>
              <c:numCache>
                <c:formatCode>General</c:formatCode>
                <c:ptCount val="8"/>
                <c:pt idx="0">
                  <c:v>1.5325757382370178</c:v>
                </c:pt>
                <c:pt idx="1">
                  <c:v>2.678867017861017</c:v>
                </c:pt>
                <c:pt idx="2">
                  <c:v>4.1392107028614546</c:v>
                </c:pt>
                <c:pt idx="3">
                  <c:v>8.5359443781315889</c:v>
                </c:pt>
                <c:pt idx="4">
                  <c:v>14.144920338154771</c:v>
                </c:pt>
                <c:pt idx="5">
                  <c:v>17.084450852478234</c:v>
                </c:pt>
                <c:pt idx="6">
                  <c:v>20.020840842747933</c:v>
                </c:pt>
                <c:pt idx="7">
                  <c:v>22.272596589296988</c:v>
                </c:pt>
              </c:numCache>
            </c:numRef>
          </c:xVal>
          <c:yVal>
            <c:numRef>
              <c:f>EXP!$CM$22:$CM$29</c:f>
              <c:numCache>
                <c:formatCode>General</c:formatCode>
                <c:ptCount val="8"/>
                <c:pt idx="0">
                  <c:v>538.46321589265335</c:v>
                </c:pt>
                <c:pt idx="1">
                  <c:v>1098.2387532437324</c:v>
                </c:pt>
                <c:pt idx="2">
                  <c:v>2057.3804452908635</c:v>
                </c:pt>
                <c:pt idx="3">
                  <c:v>6683.2881452029105</c:v>
                </c:pt>
                <c:pt idx="4">
                  <c:v>16309.886387590588</c:v>
                </c:pt>
                <c:pt idx="5">
                  <c:v>22969.623399940396</c:v>
                </c:pt>
                <c:pt idx="6">
                  <c:v>30705.152900641842</c:v>
                </c:pt>
                <c:pt idx="7">
                  <c:v>37357.621044827116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4C8-4C5E-8A42-99BC05135158}"/>
            </c:ext>
          </c:extLst>
        </c:ser>
        <c:ser>
          <c:idx val="5"/>
          <c:order val="3"/>
          <c:tx>
            <c:v>DEM/CFD - C2 (1.5% shrink &amp; rc = 10um)</c:v>
          </c:tx>
          <c:spPr>
            <a:ln w="57150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circle"/>
            <c:size val="12"/>
          </c:marker>
          <c:trendline>
            <c:spPr>
              <a:ln>
                <a:noFill/>
              </a:ln>
            </c:spPr>
            <c:trendlineType val="poly"/>
            <c:order val="2"/>
            <c:intercept val="0"/>
            <c:dispRSqr val="0"/>
            <c:dispEq val="0"/>
          </c:trendline>
          <c:xVal>
            <c:numRef>
              <c:f>EXP!$CI$34:$CI$41</c:f>
              <c:numCache>
                <c:formatCode>General</c:formatCode>
                <c:ptCount val="8"/>
                <c:pt idx="0">
                  <c:v>1.5325757382370178</c:v>
                </c:pt>
                <c:pt idx="1">
                  <c:v>2.678867017861017</c:v>
                </c:pt>
                <c:pt idx="2">
                  <c:v>4.1392107028614546</c:v>
                </c:pt>
                <c:pt idx="3">
                  <c:v>8.5359443781315889</c:v>
                </c:pt>
                <c:pt idx="4">
                  <c:v>14.144920338154771</c:v>
                </c:pt>
                <c:pt idx="5">
                  <c:v>17.084450852478234</c:v>
                </c:pt>
                <c:pt idx="6">
                  <c:v>20.020840842747933</c:v>
                </c:pt>
                <c:pt idx="7">
                  <c:v>22.272596589296988</c:v>
                </c:pt>
              </c:numCache>
            </c:numRef>
          </c:xVal>
          <c:yVal>
            <c:numRef>
              <c:f>EXP!$CM$34:$CM$41</c:f>
              <c:numCache>
                <c:formatCode>General</c:formatCode>
                <c:ptCount val="8"/>
                <c:pt idx="0">
                  <c:v>345.17062582901241</c:v>
                </c:pt>
                <c:pt idx="1">
                  <c:v>680.00120583624744</c:v>
                </c:pt>
                <c:pt idx="2">
                  <c:v>1235.6505486554927</c:v>
                </c:pt>
                <c:pt idx="3">
                  <c:v>3848.7278427589531</c:v>
                </c:pt>
                <c:pt idx="4">
                  <c:v>9238.8158688050153</c:v>
                </c:pt>
                <c:pt idx="5">
                  <c:v>12959.423610273723</c:v>
                </c:pt>
                <c:pt idx="6">
                  <c:v>17278.126130471479</c:v>
                </c:pt>
                <c:pt idx="7">
                  <c:v>20995.116363197874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4C8-4C5E-8A42-99BC05135158}"/>
            </c:ext>
          </c:extLst>
        </c:ser>
        <c:ser>
          <c:idx val="2"/>
          <c:order val="4"/>
          <c:tx>
            <c:v>DEM/CFD - C (1.0% shrink &amp; rc = 12.5um)</c:v>
          </c:tx>
          <c:spPr>
            <a:ln w="28575">
              <a:noFill/>
              <a:prstDash val="sysDot"/>
            </a:ln>
          </c:spPr>
          <c:marker>
            <c:symbol val="circle"/>
            <c:size val="13"/>
            <c:spPr>
              <a:solidFill>
                <a:srgbClr val="00B0F0"/>
              </a:solidFill>
              <a:ln>
                <a:noFill/>
              </a:ln>
            </c:spPr>
          </c:marker>
          <c:trendline>
            <c:spPr>
              <a:ln>
                <a:noFill/>
              </a:ln>
            </c:spPr>
            <c:trendlineType val="poly"/>
            <c:order val="2"/>
            <c:intercept val="0"/>
            <c:dispRSqr val="0"/>
            <c:dispEq val="0"/>
          </c:trendline>
          <c:xVal>
            <c:numRef>
              <c:f>EXP!$CI$34:$CI$41</c:f>
              <c:numCache>
                <c:formatCode>General</c:formatCode>
                <c:ptCount val="8"/>
                <c:pt idx="0">
                  <c:v>1.5325757382370178</c:v>
                </c:pt>
                <c:pt idx="1">
                  <c:v>2.678867017861017</c:v>
                </c:pt>
                <c:pt idx="2">
                  <c:v>4.1392107028614546</c:v>
                </c:pt>
                <c:pt idx="3">
                  <c:v>8.5359443781315889</c:v>
                </c:pt>
                <c:pt idx="4">
                  <c:v>14.144920338154771</c:v>
                </c:pt>
                <c:pt idx="5">
                  <c:v>17.084450852478234</c:v>
                </c:pt>
                <c:pt idx="6">
                  <c:v>20.020840842747933</c:v>
                </c:pt>
                <c:pt idx="7">
                  <c:v>22.272596589296988</c:v>
                </c:pt>
              </c:numCache>
            </c:numRef>
          </c:xVal>
          <c:yVal>
            <c:numRef>
              <c:f>EXP!$CQ$34:$CQ$41</c:f>
              <c:numCache>
                <c:formatCode>General</c:formatCode>
                <c:ptCount val="8"/>
                <c:pt idx="0">
                  <c:v>368.09452734768155</c:v>
                </c:pt>
                <c:pt idx="1">
                  <c:v>759.85574517065356</c:v>
                </c:pt>
                <c:pt idx="2">
                  <c:v>1478.0177159443499</c:v>
                </c:pt>
                <c:pt idx="3">
                  <c:v>5424.5696126513867</c:v>
                </c:pt>
                <c:pt idx="4">
                  <c:v>13713.592233009709</c:v>
                </c:pt>
                <c:pt idx="5">
                  <c:v>19298.618756881195</c:v>
                </c:pt>
                <c:pt idx="6">
                  <c:v>25529.226303673309</c:v>
                </c:pt>
                <c:pt idx="7">
                  <c:v>30996.646982284055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E4C8-4C5E-8A42-99BC05135158}"/>
            </c:ext>
          </c:extLst>
        </c:ser>
        <c:ser>
          <c:idx val="6"/>
          <c:order val="5"/>
          <c:tx>
            <c:v>EXPT - G</c:v>
          </c:tx>
          <c:spPr>
            <a:ln>
              <a:noFill/>
            </a:ln>
          </c:spPr>
          <c:marker>
            <c:symbol val="triangle"/>
            <c:size val="12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EXP!$Y$237:$Y$245</c:f>
              <c:numCache>
                <c:formatCode>General</c:formatCode>
                <c:ptCount val="6"/>
                <c:pt idx="0">
                  <c:v>0</c:v>
                </c:pt>
                <c:pt idx="1">
                  <c:v>0.59355904616146804</c:v>
                </c:pt>
                <c:pt idx="2">
                  <c:v>0.95157878829060749</c:v>
                </c:pt>
                <c:pt idx="3">
                  <c:v>1.2467880493444594</c:v>
                </c:pt>
                <c:pt idx="4">
                  <c:v>4.4344199639153059</c:v>
                </c:pt>
                <c:pt idx="5">
                  <c:v>6.8023751004536503</c:v>
                </c:pt>
              </c:numCache>
            </c:numRef>
          </c:xVal>
          <c:yVal>
            <c:numRef>
              <c:f>EXP!$X$237:$X$245</c:f>
              <c:numCache>
                <c:formatCode>General</c:formatCode>
                <c:ptCount val="6"/>
                <c:pt idx="0">
                  <c:v>0</c:v>
                </c:pt>
                <c:pt idx="1">
                  <c:v>947.97616666666659</c:v>
                </c:pt>
                <c:pt idx="2">
                  <c:v>2108.4297500000002</c:v>
                </c:pt>
                <c:pt idx="3">
                  <c:v>3089.0947499999997</c:v>
                </c:pt>
                <c:pt idx="4">
                  <c:v>12519.823166666665</c:v>
                </c:pt>
                <c:pt idx="5">
                  <c:v>31021.702833333333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E4C8-4C5E-8A42-99BC05135158}"/>
            </c:ext>
          </c:extLst>
        </c:ser>
        <c:ser>
          <c:idx val="7"/>
          <c:order val="6"/>
          <c:tx>
            <c:v>DEM/CFD - G (0% shrink &amp; rc = 20um)</c:v>
          </c:tx>
          <c:spPr>
            <a:ln w="57150">
              <a:solidFill>
                <a:schemeClr val="tx1"/>
              </a:solidFill>
              <a:prstDash val="sysDash"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EXP!$M$250:$M$258</c:f>
              <c:numCache>
                <c:formatCode>0.0000</c:formatCode>
                <c:ptCount val="9"/>
                <c:pt idx="0" formatCode="General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xVal>
          <c:yVal>
            <c:numRef>
              <c:f>EXP!$Q$250:$Q$258</c:f>
              <c:numCache>
                <c:formatCode>General</c:formatCode>
                <c:ptCount val="9"/>
                <c:pt idx="0">
                  <c:v>0</c:v>
                </c:pt>
                <c:pt idx="1">
                  <c:v>657.04610174709467</c:v>
                </c:pt>
                <c:pt idx="2">
                  <c:v>1421.6693604248442</c:v>
                </c:pt>
                <c:pt idx="3">
                  <c:v>3506.8883244824133</c:v>
                </c:pt>
                <c:pt idx="4">
                  <c:v>6463.2879242669133</c:v>
                </c:pt>
                <c:pt idx="5">
                  <c:v>10338.643885168936</c:v>
                </c:pt>
                <c:pt idx="6">
                  <c:v>15146.424998075887</c:v>
                </c:pt>
                <c:pt idx="7">
                  <c:v>20886.24644039098</c:v>
                </c:pt>
                <c:pt idx="8">
                  <c:v>27551.373816670515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E4C8-4C5E-8A42-99BC05135158}"/>
            </c:ext>
          </c:extLst>
        </c:ser>
        <c:ser>
          <c:idx val="0"/>
          <c:order val="7"/>
          <c:tx>
            <c:v>MCT/CFD - C (Res=15um)</c:v>
          </c:tx>
          <c:spPr>
            <a:ln>
              <a:noFill/>
            </a:ln>
          </c:spPr>
          <c:marker>
            <c:symbol val="square"/>
            <c:size val="12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EXP!$BM$40:$BM$47</c:f>
              <c:numCache>
                <c:formatCode>General</c:formatCode>
                <c:ptCount val="8"/>
                <c:pt idx="0">
                  <c:v>1.5325757382370178</c:v>
                </c:pt>
                <c:pt idx="1">
                  <c:v>2.678867017861017</c:v>
                </c:pt>
                <c:pt idx="2">
                  <c:v>4.1392107028614546</c:v>
                </c:pt>
                <c:pt idx="3">
                  <c:v>8.5359443781315889</c:v>
                </c:pt>
                <c:pt idx="4">
                  <c:v>14.144920338154771</c:v>
                </c:pt>
                <c:pt idx="5">
                  <c:v>17.084450852478234</c:v>
                </c:pt>
                <c:pt idx="6">
                  <c:v>20.020840842747933</c:v>
                </c:pt>
                <c:pt idx="7">
                  <c:v>22.272596589296988</c:v>
                </c:pt>
              </c:numCache>
            </c:numRef>
          </c:xVal>
          <c:yVal>
            <c:numRef>
              <c:f>EXP!$BQ$40:$BQ$47</c:f>
              <c:numCache>
                <c:formatCode>General</c:formatCode>
                <c:ptCount val="8"/>
                <c:pt idx="0">
                  <c:v>494.29060580834658</c:v>
                </c:pt>
                <c:pt idx="1">
                  <c:v>989.93198988486984</c:v>
                </c:pt>
                <c:pt idx="2">
                  <c:v>1675.907455981906</c:v>
                </c:pt>
                <c:pt idx="3">
                  <c:v>5118.3501657059396</c:v>
                </c:pt>
                <c:pt idx="4">
                  <c:v>12209.464871911665</c:v>
                </c:pt>
                <c:pt idx="5">
                  <c:v>16967.973989664977</c:v>
                </c:pt>
                <c:pt idx="6">
                  <c:v>22490.458165140499</c:v>
                </c:pt>
                <c:pt idx="7">
                  <c:v>27939.120737587764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E4C8-4C5E-8A42-99BC05135158}"/>
            </c:ext>
          </c:extLst>
        </c:ser>
        <c:ser>
          <c:idx val="8"/>
          <c:order val="8"/>
          <c:tx>
            <c:v>MCT/CFD - C1 (Res=30um)</c:v>
          </c:tx>
          <c:spPr>
            <a:ln w="63500">
              <a:solidFill>
                <a:srgbClr val="FF0000"/>
              </a:solidFill>
              <a:prstDash val="sysDot"/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EXP!$BM$40:$BM$47</c:f>
              <c:numCache>
                <c:formatCode>General</c:formatCode>
                <c:ptCount val="8"/>
                <c:pt idx="0">
                  <c:v>1.5325757382370178</c:v>
                </c:pt>
                <c:pt idx="1">
                  <c:v>2.678867017861017</c:v>
                </c:pt>
                <c:pt idx="2">
                  <c:v>4.1392107028614546</c:v>
                </c:pt>
                <c:pt idx="3">
                  <c:v>8.5359443781315889</c:v>
                </c:pt>
                <c:pt idx="4">
                  <c:v>14.144920338154771</c:v>
                </c:pt>
                <c:pt idx="5">
                  <c:v>17.084450852478234</c:v>
                </c:pt>
                <c:pt idx="6">
                  <c:v>20.020840842747933</c:v>
                </c:pt>
                <c:pt idx="7">
                  <c:v>22.272596589296988</c:v>
                </c:pt>
              </c:numCache>
            </c:numRef>
          </c:xVal>
          <c:yVal>
            <c:numRef>
              <c:f>EXP!$BU$40:$BU$47</c:f>
              <c:numCache>
                <c:formatCode>General</c:formatCode>
                <c:ptCount val="8"/>
                <c:pt idx="0">
                  <c:v>547.78350621211621</c:v>
                </c:pt>
                <c:pt idx="1">
                  <c:v>1107.1501275878556</c:v>
                </c:pt>
                <c:pt idx="2">
                  <c:v>1852.667193745749</c:v>
                </c:pt>
                <c:pt idx="3">
                  <c:v>5887.6627198858723</c:v>
                </c:pt>
                <c:pt idx="4">
                  <c:v>13818.940444797934</c:v>
                </c:pt>
                <c:pt idx="5">
                  <c:v>19386.726128761948</c:v>
                </c:pt>
                <c:pt idx="6">
                  <c:v>26174.052875184836</c:v>
                </c:pt>
                <c:pt idx="7">
                  <c:v>31744.679105101779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E4C8-4C5E-8A42-99BC05135158}"/>
            </c:ext>
          </c:extLst>
        </c:ser>
        <c:ser>
          <c:idx val="9"/>
          <c:order val="9"/>
          <c:tx>
            <c:v>MCT/CFD - C2 (Res=60um)</c:v>
          </c:tx>
          <c:spPr>
            <a:ln w="57150">
              <a:solidFill>
                <a:schemeClr val="accent1">
                  <a:lumMod val="75000"/>
                </a:schemeClr>
              </a:solidFill>
              <a:prstDash val="lgDash"/>
            </a:ln>
          </c:spPr>
          <c:marker>
            <c:symbol val="diamond"/>
            <c:size val="12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EXP!$BM$40:$BM$47</c:f>
              <c:numCache>
                <c:formatCode>General</c:formatCode>
                <c:ptCount val="8"/>
                <c:pt idx="0">
                  <c:v>1.5325757382370178</c:v>
                </c:pt>
                <c:pt idx="1">
                  <c:v>2.678867017861017</c:v>
                </c:pt>
                <c:pt idx="2">
                  <c:v>4.1392107028614546</c:v>
                </c:pt>
                <c:pt idx="3">
                  <c:v>8.5359443781315889</c:v>
                </c:pt>
                <c:pt idx="4">
                  <c:v>14.144920338154771</c:v>
                </c:pt>
                <c:pt idx="5">
                  <c:v>17.084450852478234</c:v>
                </c:pt>
                <c:pt idx="6">
                  <c:v>20.020840842747933</c:v>
                </c:pt>
                <c:pt idx="7">
                  <c:v>22.272596589296988</c:v>
                </c:pt>
              </c:numCache>
            </c:numRef>
          </c:xVal>
          <c:yVal>
            <c:numRef>
              <c:f>EXP!$BY$40:$BY$47</c:f>
              <c:numCache>
                <c:formatCode>General</c:formatCode>
                <c:ptCount val="8"/>
                <c:pt idx="0">
                  <c:v>648.39581776731995</c:v>
                </c:pt>
                <c:pt idx="1">
                  <c:v>1213.5516319023486</c:v>
                </c:pt>
                <c:pt idx="2">
                  <c:v>2228.6017431810906</c:v>
                </c:pt>
                <c:pt idx="3">
                  <c:v>7223.7985161772367</c:v>
                </c:pt>
                <c:pt idx="4">
                  <c:v>17656.439430749891</c:v>
                </c:pt>
                <c:pt idx="5">
                  <c:v>24788.793426190408</c:v>
                </c:pt>
                <c:pt idx="6">
                  <c:v>32921.620575335786</c:v>
                </c:pt>
                <c:pt idx="7">
                  <c:v>39993.436386316454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E4C8-4C5E-8A42-99BC05135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444800"/>
        <c:axId val="527445376"/>
      </c:scatterChart>
      <c:valAx>
        <c:axId val="527444800"/>
        <c:scaling>
          <c:orientation val="minMax"/>
          <c:max val="24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Superficial velocity (mm/s)</a:t>
                </a:r>
              </a:p>
            </c:rich>
          </c:tx>
          <c:layout>
            <c:manualLayout>
              <c:xMode val="edge"/>
              <c:yMode val="edge"/>
              <c:x val="0.39395997375328085"/>
              <c:y val="0.943552320087005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27445376"/>
        <c:crosses val="autoZero"/>
        <c:crossBetween val="midCat"/>
        <c:majorUnit val="4"/>
      </c:valAx>
      <c:valAx>
        <c:axId val="52744537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Pressure drop per unit length (Pa/m)</a:t>
                </a:r>
              </a:p>
            </c:rich>
          </c:tx>
          <c:layout>
            <c:manualLayout>
              <c:xMode val="edge"/>
              <c:yMode val="edge"/>
              <c:x val="3.6406525133725375E-3"/>
              <c:y val="9.902451239531454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27444800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15461147914455059"/>
          <c:y val="6.7530998869894598E-4"/>
          <c:w val="0.68493100555393704"/>
          <c:h val="0.29260036747155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0.14932</cdr:x>
      <cdr:y>0.59674</cdr:y>
    </cdr:from>
    <cdr:to>
      <cdr:x>0.24724</cdr:x>
      <cdr:y>0.68677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4014" y="4642669"/>
          <a:ext cx="763333" cy="700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Re&lt;1.0</a:t>
          </a:r>
        </a:p>
      </cdr:txBody>
    </cdr:sp>
  </cdr:relSizeAnchor>
  <cdr:relSizeAnchor xmlns:cdr="http://schemas.openxmlformats.org/drawingml/2006/chartDrawing">
    <cdr:from>
      <cdr:x>0.7875</cdr:x>
      <cdr:y>0.35048</cdr:y>
    </cdr:from>
    <cdr:to>
      <cdr:x>0.92292</cdr:x>
      <cdr:y>0.44373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50" y="1038225"/>
          <a:ext cx="6191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1&lt;Re&lt;150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71850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3" cy="71850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AF59DA8A-5E0A-40CA-B56F-37FC40CB3C3D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5463" y="1077913"/>
            <a:ext cx="3811587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698" tIns="66349" rIns="132698" bIns="6634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6825775"/>
            <a:ext cx="7954010" cy="6466523"/>
          </a:xfrm>
          <a:prstGeom prst="rect">
            <a:avLst/>
          </a:prstGeom>
        </p:spPr>
        <p:txBody>
          <a:bodyPr vert="horz" lIns="132698" tIns="66349" rIns="132698" bIns="663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49054"/>
            <a:ext cx="4308423" cy="71850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0" y="13649054"/>
            <a:ext cx="4308423" cy="71850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8861869E-5671-4F81-A2E2-1DAA5E9614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69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869E-5671-4F81-A2E2-1DAA5E96141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20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71E8-F968-434F-9663-C83602EC9A52}" type="datetimeFigureOut">
              <a:rPr lang="en-US" smtClean="0"/>
              <a:pPr/>
              <a:t>5/21/2019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5D9CF-459C-4433-BB5F-C50C8A7192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chart" Target="../charts/chart1.xml"/><Relationship Id="rId18" Type="http://schemas.openxmlformats.org/officeDocument/2006/relationships/image" Target="../media/image12.tif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17" Type="http://schemas.openxmlformats.org/officeDocument/2006/relationships/image" Target="../media/image11.tif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chart" Target="../charts/chart2.xml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/>
          <p:cNvSpPr txBox="1">
            <a:spLocks/>
          </p:cNvSpPr>
          <p:nvPr/>
        </p:nvSpPr>
        <p:spPr>
          <a:xfrm>
            <a:off x="-15075" y="40911682"/>
            <a:ext cx="30318838" cy="1896843"/>
          </a:xfrm>
          <a:prstGeom prst="rect">
            <a:avLst/>
          </a:prstGeom>
          <a:solidFill>
            <a:srgbClr val="435A69"/>
          </a:solidFill>
        </p:spPr>
        <p:txBody>
          <a:bodyPr vert="horz" lIns="417643" tIns="2160000" rIns="417643" bIns="208822" rtlCol="0" anchor="t" anchorCtr="0">
            <a:normAutofit fontScale="25000" lnSpcReduction="20000"/>
          </a:bodyPr>
          <a:lstStyle/>
          <a:p>
            <a:pPr marL="0" marR="0" lvl="0" indent="0" algn="ctr" defTabSz="41764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undryFormSerif-Demi" pitchFamily="2" charset="0"/>
              <a:ea typeface="+mj-ea"/>
              <a:cs typeface="+mj-cs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-14258" y="1"/>
            <a:ext cx="30294233" cy="8008718"/>
          </a:xfrm>
          <a:prstGeom prst="rect">
            <a:avLst/>
          </a:prstGeom>
          <a:solidFill>
            <a:srgbClr val="435A69"/>
          </a:solidFill>
        </p:spPr>
        <p:txBody>
          <a:bodyPr vert="horz" lIns="417643" tIns="2160000" rIns="417643" bIns="208822" rtlCol="0" anchor="t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uni logo white on 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65070" y="496632"/>
            <a:ext cx="7649259" cy="32106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5075" y="2537683"/>
            <a:ext cx="223606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Discrete Element Modelling and Micro-Computed Pore-Scale Hydrodynamic Behaviour of Open-Cell Foams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70991" y="40911682"/>
            <a:ext cx="9939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Research Group: Gas Turbine &amp; Transmission</a:t>
            </a:r>
          </a:p>
          <a:p>
            <a:pPr algn="just"/>
            <a:r>
              <a:rPr lang="en-GB" sz="2800" b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Research Division: Energy and Sustainability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163734" y="8072942"/>
            <a:ext cx="14733285" cy="774326"/>
          </a:xfrm>
          <a:prstGeom prst="flowChartProcess">
            <a:avLst/>
          </a:prstGeom>
          <a:solidFill>
            <a:srgbClr val="4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 Introduction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72270" y="18620958"/>
            <a:ext cx="14656973" cy="774326"/>
          </a:xfrm>
          <a:prstGeom prst="flowChartProcess">
            <a:avLst/>
          </a:prstGeom>
          <a:solidFill>
            <a:srgbClr val="4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Research Approach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025533" y="25510842"/>
            <a:ext cx="5301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4: 2D horizontal slice after </a:t>
            </a:r>
          </a:p>
          <a:p>
            <a:pPr algn="just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processing in Matlab</a:t>
            </a:r>
            <a:r>
              <a:rPr lang="en-GB" sz="2200" baseline="30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</a:t>
            </a:r>
          </a:p>
        </p:txBody>
      </p:sp>
      <p:cxnSp>
        <p:nvCxnSpPr>
          <p:cNvPr id="178" name="Straight Connector 177"/>
          <p:cNvCxnSpPr/>
          <p:nvPr/>
        </p:nvCxnSpPr>
        <p:spPr>
          <a:xfrm>
            <a:off x="15339602" y="8847268"/>
            <a:ext cx="14690443" cy="0"/>
          </a:xfrm>
          <a:prstGeom prst="line">
            <a:avLst/>
          </a:prstGeom>
          <a:ln w="19050">
            <a:solidFill>
              <a:srgbClr val="435A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34" y="8877893"/>
                <a:ext cx="8763104" cy="9694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GB" sz="2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Flow of fluids through open – cell metal foam is of great interest in many engineering application. These include sound absorption, car muffler design, aerospace, heat exchange equipment etc.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en-GB" sz="2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GB" sz="2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Pore – scale computational modelling is today the standard paradigm for availing ourselves the high fidelity porous materials models by linking its microstructural arrangement and macroscopic behaviour.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en-GB" sz="2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GB" sz="2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non – destructive X – ray computerised micro – tomography (MCT) used at present provides an excellent two - dimensional high resolution images of the foam structure used for pore-scale computational modelling.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                </m:t>
                      </m:r>
                    </m:oMath>
                  </m:oMathPara>
                </a14:m>
                <a:endParaRPr lang="en-GB" sz="2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GB" sz="2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Total control of foam microstructural properties and reduced cost implication offer a high resolution two – dimensional slices obtained from discrete element simulation packing of spherical beads (DEM) a greater degree of choice in terms of replacing the MCT.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34" y="8877893"/>
                <a:ext cx="8763104" cy="9694962"/>
              </a:xfrm>
              <a:prstGeom prst="rect">
                <a:avLst/>
              </a:prstGeom>
              <a:blipFill rotWithShape="1">
                <a:blip r:embed="rId5"/>
                <a:stretch>
                  <a:fillRect l="-1113" t="-566" r="-1253" b="-5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23878253" y="9117691"/>
            <a:ext cx="6235179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7 plots micro - CT computed, MTU (L-L) and DEM/CFD reduced pressure drop data against superficial velocity for varying degree of capillary radius (5.0 – 80um).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the range of pre-defined superficial velocity, The MTU (L-L) CFD computations  agree reasonably well with DEM/CFD modelled data for a capillary radius of 20 – 30um with an approximate value of 7% (permeability) tolerance for a 1 bar infiltrated pressured foam (MTU) and DEM/DU2A (L-L) rc = 20um.</a:t>
            </a:r>
          </a:p>
          <a:p>
            <a:pPr algn="just"/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4537786" y="37517432"/>
            <a:ext cx="153499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 data and X – ray micro – CT scanner have been used to provide a two – dimensional images of randomly-packed beds of monosized spherical beads and foam structures respectively for pore – scale laminar flow of fluid.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High-resolution MCT pore-scale computation provides a more literal description of the foam microstructural arrangement with a deviation of 2.3% (permeability) and 9.6% (Forchheimer coefficient) from reality whilst the easily and more flexible DEM structure yielded a deviation of 8.8 and 1.2% of both terms from reality.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230142" y="8148933"/>
            <a:ext cx="14652344" cy="0"/>
          </a:xfrm>
          <a:prstGeom prst="line">
            <a:avLst/>
          </a:prstGeom>
          <a:ln w="9525">
            <a:solidFill>
              <a:srgbClr val="435A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240786" y="3707234"/>
            <a:ext cx="476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www.nottingham.ac.uk</a:t>
            </a:r>
          </a:p>
        </p:txBody>
      </p:sp>
      <p:sp>
        <p:nvSpPr>
          <p:cNvPr id="74" name="TextBox 73"/>
          <p:cNvSpPr txBox="1"/>
          <p:nvPr/>
        </p:nvSpPr>
        <p:spPr>
          <a:xfrm flipH="1">
            <a:off x="163724" y="19504695"/>
            <a:ext cx="14565518" cy="1329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 was used to create randomly-packed beds of spheres (1.4 – 2.0mm and 2.0 – 2.5mm) using variable inter-particle friction to control the packing density, sizes and connectivity. Particle position and size data were then processed using Matlab</a:t>
            </a:r>
            <a:r>
              <a:rPr lang="en-GB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to create 2D slices (as shown in Figures 3 and 4).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X-ray computerised micro – tomography scanner was used to provide a high resolution two – dimensional images of foam structures produced by infiltrating liquid aluminium (molten) into packed spherically shaped salt beads (NU spherical foam - G; 1.4 – 2.0mm) and pseudo-spherical hydro-soft packed salt (hydrosoft - foam - C; 2.0 – 2.5mm) beads at an infiltration pressure of ½ and 1 bar respectively.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Simpleware</a:t>
            </a:r>
            <a:r>
              <a:rPr lang="en-GB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used to import 2D slices and mesh the inter-particle spaces for simulation of the flow. The low velocity (Laminar flow) Navier-Stokes equation with velocity inlet, zero pressure outlet, symmetrical sides and internal wall boundary condition were solved in +FLOW module of Simpleware</a:t>
            </a:r>
            <a:r>
              <a:rPr lang="en-GB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COMSOL Multiphysics</a:t>
            </a:r>
            <a:r>
              <a:rPr lang="en-GB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constant head permeameter was built to measure a discharge velocity (</a:t>
            </a:r>
            <a:r>
              <a:rPr lang="en-GB" sz="2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of water against a constant head (</a:t>
            </a:r>
            <a:r>
              <a:rPr lang="el-GR" sz="2600" dirty="0">
                <a:latin typeface="Verdana"/>
                <a:ea typeface="Verdana"/>
                <a:cs typeface="Verdana"/>
              </a:rPr>
              <a:t>Δ</a:t>
            </a:r>
            <a:r>
              <a:rPr lang="en-GB" sz="2600" dirty="0">
                <a:latin typeface="Verdana"/>
                <a:ea typeface="Verdana"/>
                <a:cs typeface="Verdana"/>
              </a:rPr>
              <a:t>H) for the laminar flow of fluid through the cross – section of a fitted foam matrix in a pipework as shown in Figure 5.</a:t>
            </a:r>
          </a:p>
        </p:txBody>
      </p:sp>
      <p:sp>
        <p:nvSpPr>
          <p:cNvPr id="111" name="Flowchart: Process 110"/>
          <p:cNvSpPr/>
          <p:nvPr/>
        </p:nvSpPr>
        <p:spPr>
          <a:xfrm>
            <a:off x="15344756" y="8072942"/>
            <a:ext cx="14733285" cy="774326"/>
          </a:xfrm>
          <a:prstGeom prst="flowChartProcess">
            <a:avLst/>
          </a:prstGeom>
          <a:solidFill>
            <a:srgbClr val="4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3. MCT and DEM comparison</a:t>
            </a:r>
            <a:endParaRPr lang="en-GB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>
          <a:xfrm>
            <a:off x="15344755" y="36370112"/>
            <a:ext cx="14350213" cy="774326"/>
          </a:xfrm>
          <a:prstGeom prst="flowChartProcess">
            <a:avLst/>
          </a:prstGeom>
          <a:solidFill>
            <a:srgbClr val="4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5. Conclusions</a:t>
            </a:r>
          </a:p>
        </p:txBody>
      </p:sp>
      <p:sp>
        <p:nvSpPr>
          <p:cNvPr id="78" name="TextBox 77"/>
          <p:cNvSpPr txBox="1"/>
          <p:nvPr/>
        </p:nvSpPr>
        <p:spPr>
          <a:xfrm flipH="1">
            <a:off x="15362977" y="35939225"/>
            <a:ext cx="12845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9: Two – dimensional velocity profile plots of DEM and MCT computation.</a:t>
            </a:r>
          </a:p>
        </p:txBody>
      </p:sp>
      <p:sp>
        <p:nvSpPr>
          <p:cNvPr id="79" name="TextBox 78"/>
          <p:cNvSpPr txBox="1"/>
          <p:nvPr/>
        </p:nvSpPr>
        <p:spPr>
          <a:xfrm flipH="1">
            <a:off x="15322455" y="17462102"/>
            <a:ext cx="12765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7: Reduced pressure drop (10</a:t>
            </a:r>
            <a:r>
              <a:rPr lang="en-GB" sz="2200" baseline="30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*Pa.s/m</a:t>
            </a:r>
            <a:r>
              <a:rPr lang="en-GB" sz="2200" baseline="30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)against superficial velocity (mm/s) for </a:t>
            </a:r>
          </a:p>
          <a:p>
            <a:pPr algn="just" defTabSz="914400">
              <a:defRPr/>
            </a:pPr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DEM mono-sized (L-L) at rc = 5-80um</a:t>
            </a:r>
          </a:p>
        </p:txBody>
      </p:sp>
      <p:pic>
        <p:nvPicPr>
          <p:cNvPr id="44" name="Picture 43" descr="C:\Documents and Settings\emzark\My Documents\modelling\Romanus\0.3 animation\zPicAK3D-100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6218" r="27812" b="9702"/>
          <a:stretch/>
        </p:blipFill>
        <p:spPr bwMode="auto">
          <a:xfrm>
            <a:off x="391337" y="21616780"/>
            <a:ext cx="2553246" cy="3972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C:\Documents and Settings\emzark\My Documents\modelling\Romanus\0.3 animation\zPicAK3D-1003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3" t="6634" r="28026" b="9782"/>
          <a:stretch/>
        </p:blipFill>
        <p:spPr bwMode="auto">
          <a:xfrm>
            <a:off x="3073399" y="21633289"/>
            <a:ext cx="2749288" cy="3955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C:\Documents and Settings\emzark\My Documents\modelling\Romanus\0.3 animation\zPicAK3D-1005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t="6009" r="28375" b="9904"/>
          <a:stretch/>
        </p:blipFill>
        <p:spPr bwMode="auto">
          <a:xfrm>
            <a:off x="5890321" y="21616779"/>
            <a:ext cx="2640338" cy="3972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899771" y="25510842"/>
            <a:ext cx="7526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3: DEM simulation of the filling of a 35mm        </a:t>
            </a:r>
          </a:p>
          <a:p>
            <a:pPr algn="just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diameter vessel with monosized beads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4688801" y="19253896"/>
            <a:ext cx="5236540" cy="929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8 shows measured and CFD modelled pressure drop per unit length (Pa/m) against superficial velocity (mm/s) for the two foam structures.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low inflow velocity of fluid against a fixated head loss recorded for NU spherical foam – G is an indication of low contacts (coordination number) between connecting pores compared to the hydro-soft foam – 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Tolerable agreement between values obtained from the  two pore-scale techniques and experimental data.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92" y="3884512"/>
            <a:ext cx="303132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GB" sz="5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5200" i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Otaru, A.J</a:t>
            </a:r>
            <a:r>
              <a:rPr lang="en-GB" sz="5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Kennedy, A.R. &amp; Morvan, H.P</a:t>
            </a:r>
            <a:r>
              <a:rPr lang="en-GB" sz="6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Mechanical, Materials and Manufacturing Engineering, University of Nottingham, Nottingham, </a:t>
            </a:r>
          </a:p>
          <a:p>
            <a:pPr algn="ctr">
              <a:spcAft>
                <a:spcPts val="1200"/>
              </a:spcAft>
            </a:pPr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NG7 2RD, United Kingdom.</a:t>
            </a:r>
          </a:p>
          <a:p>
            <a:pPr algn="r">
              <a:spcAft>
                <a:spcPts val="1200"/>
              </a:spcAft>
            </a:pPr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Email:eaxao@nottingham.ac.uk</a:t>
            </a:r>
          </a:p>
        </p:txBody>
      </p:sp>
      <p:sp>
        <p:nvSpPr>
          <p:cNvPr id="53" name="TextBox 52"/>
          <p:cNvSpPr txBox="1"/>
          <p:nvPr/>
        </p:nvSpPr>
        <p:spPr>
          <a:xfrm flipH="1">
            <a:off x="542947" y="40410531"/>
            <a:ext cx="6427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5: A constant head permeameter</a:t>
            </a:r>
          </a:p>
        </p:txBody>
      </p:sp>
      <p:pic>
        <p:nvPicPr>
          <p:cNvPr id="43" name="Picture 4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97" y="8924604"/>
            <a:ext cx="5706755" cy="4047262"/>
          </a:xfrm>
          <a:prstGeom prst="rect">
            <a:avLst/>
          </a:prstGeom>
          <a:noFill/>
          <a:extLst/>
        </p:spPr>
      </p:pic>
      <p:pic>
        <p:nvPicPr>
          <p:cNvPr id="51" name="Picture 5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288" y="14099459"/>
            <a:ext cx="5831731" cy="3922720"/>
          </a:xfrm>
          <a:prstGeom prst="rect">
            <a:avLst/>
          </a:prstGeom>
          <a:noFill/>
          <a:extLst/>
        </p:spPr>
      </p:pic>
      <p:sp>
        <p:nvSpPr>
          <p:cNvPr id="52" name="TextBox 51"/>
          <p:cNvSpPr txBox="1"/>
          <p:nvPr/>
        </p:nvSpPr>
        <p:spPr>
          <a:xfrm flipH="1">
            <a:off x="8779653" y="18132109"/>
            <a:ext cx="6022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2: Metal sponge (DEM)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8530659" y="13036838"/>
            <a:ext cx="6770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1: Metal sponge (MCT)</a:t>
            </a:r>
          </a:p>
        </p:txBody>
      </p:sp>
      <p:pic>
        <p:nvPicPr>
          <p:cNvPr id="60" name="Picture 59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680" y="28848105"/>
            <a:ext cx="7578540" cy="68994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088122" y="28848105"/>
            <a:ext cx="112375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DEM </a:t>
            </a:r>
          </a:p>
        </p:txBody>
      </p:sp>
      <p:pic>
        <p:nvPicPr>
          <p:cNvPr id="66" name="Picture 6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60" y="21502019"/>
            <a:ext cx="4814552" cy="40815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" name="Chart 66"/>
          <p:cNvGraphicFramePr/>
          <p:nvPr>
            <p:extLst>
              <p:ext uri="{D42A27DB-BD31-4B8C-83A1-F6EECF244321}">
                <p14:modId xmlns:p14="http://schemas.microsoft.com/office/powerpoint/2010/main" val="4015592037"/>
              </p:ext>
            </p:extLst>
          </p:nvPr>
        </p:nvGraphicFramePr>
        <p:xfrm>
          <a:off x="15344755" y="8877892"/>
          <a:ext cx="8741101" cy="858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9" name="Flowchart: Process 48"/>
          <p:cNvSpPr/>
          <p:nvPr/>
        </p:nvSpPr>
        <p:spPr>
          <a:xfrm>
            <a:off x="15275448" y="18554962"/>
            <a:ext cx="14733285" cy="774326"/>
          </a:xfrm>
          <a:prstGeom prst="flowChartProcess">
            <a:avLst/>
          </a:prstGeom>
          <a:solidFill>
            <a:srgbClr val="4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4. Experimental validation</a:t>
            </a:r>
            <a:endParaRPr lang="en-GB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0" y="32800643"/>
            <a:ext cx="6675470" cy="760988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/>
          <p:cNvSpPr txBox="1"/>
          <p:nvPr/>
        </p:nvSpPr>
        <p:spPr>
          <a:xfrm flipH="1">
            <a:off x="8494383" y="40480795"/>
            <a:ext cx="5771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6: SEM images of the foams</a:t>
            </a:r>
          </a:p>
        </p:txBody>
      </p:sp>
      <p:graphicFrame>
        <p:nvGraphicFramePr>
          <p:cNvPr id="64" name="Chart 63"/>
          <p:cNvGraphicFramePr/>
          <p:nvPr>
            <p:extLst>
              <p:ext uri="{D42A27DB-BD31-4B8C-83A1-F6EECF244321}">
                <p14:modId xmlns:p14="http://schemas.microsoft.com/office/powerpoint/2010/main" val="891717496"/>
              </p:ext>
            </p:extLst>
          </p:nvPr>
        </p:nvGraphicFramePr>
        <p:xfrm>
          <a:off x="15362978" y="19504694"/>
          <a:ext cx="9480484" cy="852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5" name="TextBox 64"/>
          <p:cNvSpPr txBox="1"/>
          <p:nvPr/>
        </p:nvSpPr>
        <p:spPr>
          <a:xfrm flipH="1">
            <a:off x="15649996" y="27885310"/>
            <a:ext cx="8879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8: Measured and CFD pressure drop per unit length  </a:t>
            </a:r>
          </a:p>
          <a:p>
            <a:pPr algn="just"/>
            <a:r>
              <a:rPr lang="en-GB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(Pa/m) against superficial velocity (mm/s).</a:t>
            </a:r>
          </a:p>
        </p:txBody>
      </p:sp>
      <p:pic>
        <p:nvPicPr>
          <p:cNvPr id="69" name="Picture 6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945" y="28848105"/>
            <a:ext cx="7009784" cy="689946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69"/>
          <p:cNvSpPr txBox="1"/>
          <p:nvPr/>
        </p:nvSpPr>
        <p:spPr>
          <a:xfrm>
            <a:off x="22877945" y="28895803"/>
            <a:ext cx="96255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MCT</a:t>
            </a:r>
          </a:p>
        </p:txBody>
      </p:sp>
      <p:pic>
        <p:nvPicPr>
          <p:cNvPr id="61" name="Picture 60" descr="D:\DATA Work\PhD Work\REAL WORK\8.0 MCT-DEM study\6.0 MCT DEM and EXPT for foam A - G\SEM NMRC Martin Roe\Foam G1 by SEC 15mag.tif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01" y="32800643"/>
            <a:ext cx="5384111" cy="395663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 Box 40"/>
          <p:cNvSpPr txBox="1"/>
          <p:nvPr/>
        </p:nvSpPr>
        <p:spPr>
          <a:xfrm>
            <a:off x="9396087" y="36154668"/>
            <a:ext cx="4561214" cy="430887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NU spherical =1.390*10</a:t>
            </a:r>
            <a:r>
              <a:rPr lang="en-GB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-09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 descr="D:\DATA Work\PhD Work\REAL WORK\8.0 MCT-DEM study\6.0 MCT DEM and EXPT for foam A - G\SEM NMRC Martin Roe\Foam C3 by SEC 23 mag.tif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59" y="36757275"/>
            <a:ext cx="5373153" cy="37235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Text Box 40"/>
          <p:cNvSpPr txBox="1"/>
          <p:nvPr/>
        </p:nvSpPr>
        <p:spPr>
          <a:xfrm>
            <a:off x="9656767" y="39870233"/>
            <a:ext cx="4561214" cy="576475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Hydrosoft =4.87*10</a:t>
            </a:r>
            <a:r>
              <a:rPr lang="en-GB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-09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60" y="41252218"/>
            <a:ext cx="19654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would like to acknowledge the University of Nottingham for its 2014 Dean of Engineering Scholarship for International Excellence.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35780</TotalTime>
  <Words>969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FoundryFormSerif-Demi</vt:lpstr>
      <vt:lpstr>Times New Roman</vt:lpstr>
      <vt:lpstr>Verdana</vt:lpstr>
      <vt:lpstr>Office Theme</vt:lpstr>
      <vt:lpstr>PowerPoint Presentation</vt:lpstr>
    </vt:vector>
  </TitlesOfParts>
  <Company>The 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SMSS Dermatology</dc:creator>
  <cp:lastModifiedBy>Abdulrazak Otaru</cp:lastModifiedBy>
  <cp:revision>364</cp:revision>
  <cp:lastPrinted>2015-08-03T10:10:28Z</cp:lastPrinted>
  <dcterms:created xsi:type="dcterms:W3CDTF">2009-07-31T08:42:26Z</dcterms:created>
  <dcterms:modified xsi:type="dcterms:W3CDTF">2019-05-21T13:45:29Z</dcterms:modified>
</cp:coreProperties>
</file>