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9144000" cy="6858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010430-3B7D-4151-ABA1-0B628D04BD66}" v="4" dt="2023-07-21T12:03:00.4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 d="100"/>
          <a:sy n="14" d="100"/>
        </p:scale>
        <p:origin x="1554" y="78"/>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EA90EB-3B2A-4A90-A2B4-B349FA1CB3D3}"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A90EB-3B2A-4A90-A2B4-B349FA1CB3D3}"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A90EB-3B2A-4A90-A2B4-B349FA1CB3D3}"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A90EB-3B2A-4A90-A2B4-B349FA1CB3D3}"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EA90EB-3B2A-4A90-A2B4-B349FA1CB3D3}"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EA90EB-3B2A-4A90-A2B4-B349FA1CB3D3}" type="datetimeFigureOut">
              <a:rPr lang="en-US" smtClean="0"/>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EA90EB-3B2A-4A90-A2B4-B349FA1CB3D3}" type="datetimeFigureOut">
              <a:rPr lang="en-US" smtClean="0"/>
              <a:t>7/21/2023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EA90EB-3B2A-4A90-A2B4-B349FA1CB3D3}" type="datetimeFigureOut">
              <a:rPr lang="en-US" smtClean="0"/>
              <a:t>7/21/2023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A90EB-3B2A-4A90-A2B4-B349FA1CB3D3}" type="datetimeFigureOut">
              <a:rPr lang="en-US" smtClean="0"/>
              <a:t>7/21/2023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E8EA90EB-3B2A-4A90-A2B4-B349FA1CB3D3}" type="datetimeFigureOut">
              <a:rPr lang="en-US" smtClean="0"/>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E8EA90EB-3B2A-4A90-A2B4-B349FA1CB3D3}" type="datetimeFigureOut">
              <a:rPr lang="en-US" smtClean="0"/>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6A49-1A26-4E74-AF44-A10870F9192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E8EA90EB-3B2A-4A90-A2B4-B349FA1CB3D3}" type="datetimeFigureOut">
              <a:rPr lang="en-US" smtClean="0"/>
              <a:t>7/21/2023</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00FC6A49-1A26-4E74-AF44-A10870F9192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05800" y="762000"/>
            <a:ext cx="34671000" cy="6019800"/>
          </a:xfrm>
        </p:spPr>
        <p:txBody>
          <a:bodyPr>
            <a:normAutofit fontScale="90000"/>
          </a:bodyPr>
          <a:lstStyle/>
          <a:p>
            <a:pPr lvl="0">
              <a:spcBef>
                <a:spcPts val="0"/>
              </a:spcBef>
            </a:pPr>
            <a:r>
              <a:rPr lang="en-US" sz="8000" b="1" dirty="0">
                <a:latin typeface="Times New Roman" panose="02020603050405020304" pitchFamily="18" charset="0"/>
                <a:ea typeface="Oswald"/>
                <a:cs typeface="Times New Roman" panose="02020603050405020304" pitchFamily="18" charset="0"/>
                <a:sym typeface="Oswald"/>
              </a:rPr>
              <a:t>A Description of the Chemical and Physical Growth of New Zealand White Rabbits</a:t>
            </a:r>
            <a:br>
              <a:rPr lang="en-US" sz="8000" b="1" dirty="0">
                <a:latin typeface="Times New Roman" panose="02020603050405020304" pitchFamily="18" charset="0"/>
                <a:ea typeface="Oswald"/>
                <a:cs typeface="Times New Roman" panose="02020603050405020304" pitchFamily="18" charset="0"/>
                <a:sym typeface="Oswald"/>
              </a:rPr>
            </a:br>
            <a:r>
              <a:rPr lang="en-US" sz="7300" dirty="0">
                <a:latin typeface="Oswald"/>
                <a:ea typeface="Oswald"/>
                <a:cs typeface="Oswald"/>
                <a:sym typeface="Oswald"/>
              </a:rPr>
              <a:t>        </a:t>
            </a:r>
            <a:r>
              <a:rPr lang="en-US" sz="7300" b="1" i="1" dirty="0" err="1">
                <a:latin typeface="Times New Roman" panose="02020603050405020304" pitchFamily="18" charset="0"/>
                <a:ea typeface="Oswald"/>
                <a:cs typeface="Times New Roman" panose="02020603050405020304" pitchFamily="18" charset="0"/>
                <a:sym typeface="Oswald"/>
              </a:rPr>
              <a:t>Eniwaiye</a:t>
            </a:r>
            <a:r>
              <a:rPr lang="en-US" sz="7300" b="1" i="1" dirty="0">
                <a:latin typeface="Times New Roman" panose="02020603050405020304" pitchFamily="18" charset="0"/>
                <a:ea typeface="Oswald"/>
                <a:cs typeface="Times New Roman" panose="02020603050405020304" pitchFamily="18" charset="0"/>
                <a:sym typeface="Oswald"/>
              </a:rPr>
              <a:t>, A. A., </a:t>
            </a:r>
            <a:r>
              <a:rPr lang="en-US" sz="7300" b="1" i="1" dirty="0" err="1">
                <a:latin typeface="Times New Roman" panose="02020603050405020304" pitchFamily="18" charset="0"/>
                <a:ea typeface="Oswald"/>
                <a:cs typeface="Times New Roman" panose="02020603050405020304" pitchFamily="18" charset="0"/>
                <a:sym typeface="Oswald"/>
              </a:rPr>
              <a:t>Rani</a:t>
            </a:r>
            <a:r>
              <a:rPr lang="en-US" sz="7300" b="1" i="1" dirty="0">
                <a:latin typeface="Times New Roman" panose="02020603050405020304" pitchFamily="18" charset="0"/>
                <a:ea typeface="Oswald"/>
                <a:cs typeface="Times New Roman" panose="02020603050405020304" pitchFamily="18" charset="0"/>
                <a:sym typeface="Oswald"/>
              </a:rPr>
              <a:t>, Z. T., and </a:t>
            </a:r>
            <a:r>
              <a:rPr lang="en-US" sz="7300" b="1" i="1" dirty="0" err="1">
                <a:latin typeface="Times New Roman" panose="02020603050405020304" pitchFamily="18" charset="0"/>
                <a:ea typeface="Oswald"/>
                <a:cs typeface="Times New Roman" panose="02020603050405020304" pitchFamily="18" charset="0"/>
                <a:sym typeface="Oswald"/>
              </a:rPr>
              <a:t>Gous</a:t>
            </a:r>
            <a:r>
              <a:rPr lang="en-US" sz="7300" b="1" i="1" dirty="0">
                <a:latin typeface="Times New Roman" panose="02020603050405020304" pitchFamily="18" charset="0"/>
                <a:ea typeface="Oswald"/>
                <a:cs typeface="Times New Roman" panose="02020603050405020304" pitchFamily="18" charset="0"/>
                <a:sym typeface="Oswald"/>
              </a:rPr>
              <a:t>, R. M.</a:t>
            </a:r>
            <a:br>
              <a:rPr lang="en-US" sz="7300" b="1" i="1" dirty="0">
                <a:latin typeface="Times New Roman" panose="02020603050405020304" pitchFamily="18" charset="0"/>
                <a:ea typeface="Oswald"/>
                <a:cs typeface="Times New Roman" panose="02020603050405020304" pitchFamily="18" charset="0"/>
                <a:sym typeface="Oswald"/>
              </a:rPr>
            </a:br>
            <a:r>
              <a:rPr lang="en-US" sz="7300" b="1" dirty="0">
                <a:latin typeface="Times New Roman" panose="02020603050405020304" pitchFamily="18" charset="0"/>
                <a:cs typeface="Times New Roman" panose="02020603050405020304" pitchFamily="18" charset="0"/>
              </a:rPr>
              <a:t>Department of Animal and Poultry Science, School of Life Sciences, University of KwaZulu-Natal, Private Bag X01, Scottsville 3209, South Africa</a:t>
            </a:r>
            <a:br>
              <a:rPr lang="en-US" sz="7200" dirty="0">
                <a:latin typeface="Times New Roman" panose="02020603050405020304" pitchFamily="18" charset="0"/>
                <a:cs typeface="Times New Roman" panose="02020603050405020304" pitchFamily="18" charset="0"/>
              </a:rPr>
            </a:br>
            <a:br>
              <a:rPr lang="en-US" sz="7200" dirty="0">
                <a:latin typeface="Times New Roman" panose="02020603050405020304" pitchFamily="18" charset="0"/>
                <a:ea typeface="Oswald"/>
                <a:cs typeface="Times New Roman" panose="02020603050405020304" pitchFamily="18" charset="0"/>
                <a:sym typeface="Oswald"/>
              </a:rPr>
            </a:br>
            <a:endParaRPr lang="en-US" sz="7200" dirty="0"/>
          </a:p>
        </p:txBody>
      </p:sp>
      <p:sp>
        <p:nvSpPr>
          <p:cNvPr id="3" name="Subtitle 2"/>
          <p:cNvSpPr>
            <a:spLocks noGrp="1"/>
          </p:cNvSpPr>
          <p:nvPr>
            <p:ph type="subTitle" idx="1"/>
          </p:nvPr>
        </p:nvSpPr>
        <p:spPr>
          <a:xfrm>
            <a:off x="304800" y="7391400"/>
            <a:ext cx="17830800" cy="8412480"/>
          </a:xfrm>
        </p:spPr>
        <p:txBody>
          <a:bodyPr>
            <a:noAutofit/>
          </a:bodyPr>
          <a:lstStyle/>
          <a:p>
            <a:pPr marL="342900" lvl="0" indent="-342900" algn="just">
              <a:buFont typeface="Wingdings" pitchFamily="2" charset="2"/>
              <a:buChar char="§"/>
            </a:pPr>
            <a:r>
              <a:rPr lang="en-US" sz="5500" dirty="0">
                <a:solidFill>
                  <a:schemeClr val="tx1"/>
                </a:solidFill>
                <a:effectLst/>
                <a:latin typeface="Times New Roman" pitchFamily="18" charset="0"/>
                <a:ea typeface="Calibri" panose="020F0502020204030204" pitchFamily="34" charset="0"/>
                <a:cs typeface="Times New Roman" pitchFamily="18" charset="0"/>
              </a:rPr>
              <a:t>The overall acceptability of meat is dependent on the chemical and physical condition of the animal</a:t>
            </a:r>
          </a:p>
          <a:p>
            <a:pPr marL="342900" lvl="0" indent="-342900" algn="just">
              <a:spcAft>
                <a:spcPts val="800"/>
              </a:spcAft>
              <a:buFont typeface="Wingdings" pitchFamily="2" charset="2"/>
              <a:buChar char="§"/>
            </a:pPr>
            <a:r>
              <a:rPr lang="en-US" sz="5500" dirty="0">
                <a:solidFill>
                  <a:schemeClr val="tx1"/>
                </a:solidFill>
                <a:effectLst/>
                <a:latin typeface="Times New Roman" pitchFamily="18" charset="0"/>
                <a:ea typeface="Calibri" panose="020F0502020204030204" pitchFamily="34" charset="0"/>
                <a:cs typeface="Times New Roman" pitchFamily="18" charset="0"/>
              </a:rPr>
              <a:t>Carcass quality changes with the animal’s age or slaughter weight</a:t>
            </a:r>
          </a:p>
          <a:p>
            <a:pPr marL="342900" lvl="0" indent="-342900" algn="just">
              <a:spcAft>
                <a:spcPts val="800"/>
              </a:spcAft>
              <a:buFont typeface="Wingdings" pitchFamily="2" charset="2"/>
              <a:buChar char="§"/>
            </a:pPr>
            <a:r>
              <a:rPr lang="en-US" sz="5500" dirty="0">
                <a:solidFill>
                  <a:schemeClr val="tx1"/>
                </a:solidFill>
                <a:effectLst/>
                <a:latin typeface="Times New Roman" pitchFamily="18" charset="0"/>
                <a:ea typeface="Calibri" panose="020F0502020204030204" pitchFamily="34" charset="0"/>
                <a:cs typeface="Times New Roman" pitchFamily="18" charset="0"/>
              </a:rPr>
              <a:t>The </a:t>
            </a:r>
            <a:r>
              <a:rPr lang="en-US" sz="5500" dirty="0" err="1">
                <a:solidFill>
                  <a:schemeClr val="tx1"/>
                </a:solidFill>
                <a:effectLst/>
                <a:latin typeface="Times New Roman" pitchFamily="18" charset="0"/>
                <a:ea typeface="Calibri" panose="020F0502020204030204" pitchFamily="34" charset="0"/>
                <a:cs typeface="Times New Roman" pitchFamily="18" charset="0"/>
              </a:rPr>
              <a:t>Gompertz</a:t>
            </a:r>
            <a:r>
              <a:rPr lang="en-US" sz="5500" dirty="0">
                <a:solidFill>
                  <a:schemeClr val="tx1"/>
                </a:solidFill>
                <a:effectLst/>
                <a:latin typeface="Times New Roman" pitchFamily="18" charset="0"/>
                <a:ea typeface="Calibri" panose="020F0502020204030204" pitchFamily="34" charset="0"/>
                <a:cs typeface="Times New Roman" pitchFamily="18" charset="0"/>
              </a:rPr>
              <a:t> nonlinear regression model was employed to estimate the </a:t>
            </a:r>
            <a:r>
              <a:rPr lang="en-US" sz="5500" dirty="0">
                <a:solidFill>
                  <a:schemeClr val="tx1"/>
                </a:solidFill>
                <a:latin typeface="Times New Roman" pitchFamily="18" charset="0"/>
                <a:ea typeface="Calibri" panose="020F0502020204030204" pitchFamily="34" charset="0"/>
                <a:cs typeface="Times New Roman" pitchFamily="18" charset="0"/>
              </a:rPr>
              <a:t>b</a:t>
            </a:r>
            <a:r>
              <a:rPr lang="en-US" sz="5500" dirty="0">
                <a:solidFill>
                  <a:schemeClr val="tx1"/>
                </a:solidFill>
                <a:effectLst/>
                <a:latin typeface="Times New Roman" pitchFamily="18" charset="0"/>
                <a:ea typeface="Calibri" panose="020F0502020204030204" pitchFamily="34" charset="0"/>
                <a:cs typeface="Times New Roman" pitchFamily="18" charset="0"/>
              </a:rPr>
              <a:t>ody growth of New Zealand white rabbit</a:t>
            </a:r>
            <a:r>
              <a:rPr lang="en-US" sz="5500" dirty="0">
                <a:solidFill>
                  <a:schemeClr val="tx1"/>
                </a:solidFill>
                <a:latin typeface="Times New Roman" pitchFamily="18" charset="0"/>
                <a:cs typeface="Times New Roman" pitchFamily="18" charset="0"/>
              </a:rPr>
              <a:t> . A+C*Exp(-Exp(-B*(X-M)))</a:t>
            </a:r>
          </a:p>
          <a:p>
            <a:pPr marL="342900" lvl="0" indent="-342900" algn="just">
              <a:lnSpc>
                <a:spcPct val="115000"/>
              </a:lnSpc>
              <a:spcAft>
                <a:spcPts val="800"/>
              </a:spcAft>
              <a:buFont typeface="Wingdings" pitchFamily="2" charset="2"/>
              <a:buChar char="§"/>
            </a:pPr>
            <a:endParaRPr lang="en-US" sz="5500" dirty="0">
              <a:solidFill>
                <a:schemeClr val="tx1"/>
              </a:solidFill>
              <a:effectLst/>
              <a:latin typeface="Times New Roman" pitchFamily="18" charset="0"/>
              <a:ea typeface="Calibri" panose="020F0502020204030204" pitchFamily="34" charset="0"/>
              <a:cs typeface="Times New Roman" pitchFamily="18" charset="0"/>
            </a:endParaRPr>
          </a:p>
        </p:txBody>
      </p:sp>
      <p:sp>
        <p:nvSpPr>
          <p:cNvPr id="7" name="TextBox 6"/>
          <p:cNvSpPr txBox="1"/>
          <p:nvPr/>
        </p:nvSpPr>
        <p:spPr>
          <a:xfrm>
            <a:off x="685800" y="6400800"/>
            <a:ext cx="9296400" cy="104644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6200" b="1" dirty="0">
                <a:latin typeface="Times New Roman" pitchFamily="18" charset="0"/>
                <a:cs typeface="Times New Roman" pitchFamily="18" charset="0"/>
              </a:rPr>
              <a:t>INTRODUCTION</a:t>
            </a:r>
          </a:p>
        </p:txBody>
      </p:sp>
      <p:sp>
        <p:nvSpPr>
          <p:cNvPr id="8" name="TextBox 7"/>
          <p:cNvSpPr txBox="1"/>
          <p:nvPr/>
        </p:nvSpPr>
        <p:spPr>
          <a:xfrm>
            <a:off x="18364200" y="6372761"/>
            <a:ext cx="6096000" cy="104644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US" sz="6200" b="1" dirty="0">
                <a:latin typeface="Times New Roman" pitchFamily="18" charset="0"/>
                <a:cs typeface="Times New Roman" pitchFamily="18" charset="0"/>
              </a:rPr>
              <a:t>OBJECTIVES</a:t>
            </a:r>
          </a:p>
        </p:txBody>
      </p:sp>
      <p:sp>
        <p:nvSpPr>
          <p:cNvPr id="11" name="TextBox 10"/>
          <p:cNvSpPr txBox="1"/>
          <p:nvPr/>
        </p:nvSpPr>
        <p:spPr>
          <a:xfrm>
            <a:off x="18288000" y="7696200"/>
            <a:ext cx="12801600" cy="6017032"/>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marL="342900" indent="-342900" algn="just">
              <a:buFont typeface="Wingdings" panose="05000000000000000000" pitchFamily="2" charset="2"/>
              <a:buChar char="§"/>
            </a:pPr>
            <a:r>
              <a:rPr lang="en-US" sz="5500" dirty="0">
                <a:effectLst/>
                <a:latin typeface="Times New Roman" pitchFamily="18" charset="0"/>
                <a:ea typeface="Calibri" panose="020F0502020204030204" pitchFamily="34" charset="0"/>
                <a:cs typeface="Times New Roman" pitchFamily="18" charset="0"/>
              </a:rPr>
              <a:t>To measure the effect of sex on the physical and chemical composition of New Zealand White rabbits</a:t>
            </a:r>
          </a:p>
          <a:p>
            <a:pPr marL="342900" indent="-342900" algn="just">
              <a:buFont typeface="Wingdings" panose="05000000000000000000" pitchFamily="2" charset="2"/>
              <a:buChar char="§"/>
            </a:pPr>
            <a:r>
              <a:rPr lang="en-US" sz="5500" dirty="0">
                <a:effectLst/>
                <a:latin typeface="Times New Roman" pitchFamily="18" charset="0"/>
                <a:ea typeface="Calibri" panose="020F0502020204030204" pitchFamily="34" charset="0"/>
                <a:cs typeface="Times New Roman" pitchFamily="18" charset="0"/>
              </a:rPr>
              <a:t>To measure the changes in the physical body components weight as the rabbits grow in age</a:t>
            </a:r>
          </a:p>
          <a:p>
            <a:pPr algn="just"/>
            <a:endParaRPr lang="en-US" sz="5500" dirty="0">
              <a:latin typeface="Times New Roman" pitchFamily="18" charset="0"/>
              <a:cs typeface="Times New Roman" pitchFamily="18" charset="0"/>
            </a:endParaRPr>
          </a:p>
        </p:txBody>
      </p:sp>
      <p:sp>
        <p:nvSpPr>
          <p:cNvPr id="12" name="TextBox 11"/>
          <p:cNvSpPr txBox="1"/>
          <p:nvPr/>
        </p:nvSpPr>
        <p:spPr>
          <a:xfrm>
            <a:off x="31318200" y="14554200"/>
            <a:ext cx="11125200" cy="106680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US" sz="6200" b="1" dirty="0">
                <a:latin typeface="Times New Roman" pitchFamily="18" charset="0"/>
                <a:cs typeface="Times New Roman" pitchFamily="18" charset="0"/>
              </a:rPr>
              <a:t>MATERIALS AND METHODS</a:t>
            </a:r>
          </a:p>
        </p:txBody>
      </p:sp>
      <p:pic>
        <p:nvPicPr>
          <p:cNvPr id="13" name="Picture 12" descr="NEW ZEALAND WHITE.jpg"/>
          <p:cNvPicPr>
            <a:picLocks noChangeAspect="1"/>
          </p:cNvPicPr>
          <p:nvPr/>
        </p:nvPicPr>
        <p:blipFill>
          <a:blip r:embed="rId2"/>
          <a:stretch>
            <a:fillRect/>
          </a:stretch>
        </p:blipFill>
        <p:spPr>
          <a:xfrm>
            <a:off x="31242000" y="8001000"/>
            <a:ext cx="6629400" cy="5715000"/>
          </a:xfrm>
          <a:prstGeom prst="rect">
            <a:avLst/>
          </a:prstGeom>
        </p:spPr>
      </p:pic>
      <p:sp>
        <p:nvSpPr>
          <p:cNvPr id="14" name="TextBox 13"/>
          <p:cNvSpPr txBox="1"/>
          <p:nvPr/>
        </p:nvSpPr>
        <p:spPr>
          <a:xfrm>
            <a:off x="30784800" y="15849600"/>
            <a:ext cx="6400800" cy="4324261"/>
          </a:xfrm>
          <a:prstGeom prst="rect">
            <a:avLst/>
          </a:prstGeom>
          <a:noFill/>
        </p:spPr>
        <p:txBody>
          <a:bodyPr wrap="square" rtlCol="0">
            <a:spAutoFit/>
          </a:bodyPr>
          <a:lstStyle/>
          <a:p>
            <a:pPr lvl="0" algn="just">
              <a:buFont typeface="Wingdings" pitchFamily="2" charset="2"/>
              <a:buChar char="§"/>
            </a:pPr>
            <a:r>
              <a:rPr lang="en-US" sz="5500" dirty="0">
                <a:effectLst/>
                <a:latin typeface="Times New Roman" pitchFamily="18" charset="0"/>
                <a:ea typeface="Calibri" panose="020F0502020204030204" pitchFamily="34" charset="0"/>
                <a:cs typeface="Times New Roman" pitchFamily="18" charset="0"/>
              </a:rPr>
              <a:t>Farm site                                              </a:t>
            </a:r>
          </a:p>
          <a:p>
            <a:pPr lvl="0" algn="just">
              <a:buFont typeface="Wingdings" pitchFamily="2" charset="2"/>
              <a:buChar char="§"/>
            </a:pPr>
            <a:r>
              <a:rPr lang="en-US" sz="5500" dirty="0">
                <a:effectLst/>
                <a:latin typeface="Times New Roman" pitchFamily="18" charset="0"/>
                <a:ea typeface="Calibri" panose="020F0502020204030204" pitchFamily="34" charset="0"/>
                <a:cs typeface="Times New Roman" pitchFamily="18" charset="0"/>
              </a:rPr>
              <a:t>Breeds of rabbits</a:t>
            </a:r>
          </a:p>
          <a:p>
            <a:pPr lvl="0" algn="just">
              <a:buFont typeface="Wingdings" pitchFamily="2" charset="2"/>
              <a:buChar char="§"/>
            </a:pPr>
            <a:r>
              <a:rPr lang="en-US" sz="5500" dirty="0">
                <a:effectLst/>
                <a:latin typeface="Times New Roman" pitchFamily="18" charset="0"/>
                <a:ea typeface="Calibri" panose="020F0502020204030204" pitchFamily="34" charset="0"/>
                <a:cs typeface="Times New Roman" pitchFamily="18" charset="0"/>
              </a:rPr>
              <a:t>No of rabbits </a:t>
            </a:r>
          </a:p>
          <a:p>
            <a:pPr lvl="0" algn="just">
              <a:buFont typeface="Wingdings" pitchFamily="2" charset="2"/>
              <a:buChar char="§"/>
            </a:pPr>
            <a:r>
              <a:rPr lang="en-US" sz="5500" dirty="0">
                <a:effectLst/>
                <a:latin typeface="Times New Roman" pitchFamily="18" charset="0"/>
                <a:ea typeface="Calibri" panose="020F0502020204030204" pitchFamily="34" charset="0"/>
                <a:cs typeface="Times New Roman" pitchFamily="18" charset="0"/>
              </a:rPr>
              <a:t>Sex of rabbits</a:t>
            </a:r>
          </a:p>
          <a:p>
            <a:pPr lvl="0" algn="just">
              <a:buFont typeface="Wingdings" pitchFamily="2" charset="2"/>
              <a:buChar char="§"/>
            </a:pPr>
            <a:r>
              <a:rPr lang="en-US" sz="5500" dirty="0">
                <a:effectLst/>
                <a:latin typeface="Times New Roman" pitchFamily="18" charset="0"/>
                <a:ea typeface="Calibri" panose="020F0502020204030204" pitchFamily="34" charset="0"/>
                <a:cs typeface="Times New Roman" pitchFamily="18" charset="0"/>
              </a:rPr>
              <a:t> Duration of trial</a:t>
            </a:r>
            <a:endParaRPr lang="en-US" sz="5500" dirty="0">
              <a:latin typeface="Times New Roman" pitchFamily="18" charset="0"/>
              <a:cs typeface="Times New Roman" pitchFamily="18" charset="0"/>
            </a:endParaRPr>
          </a:p>
        </p:txBody>
      </p:sp>
      <p:pic>
        <p:nvPicPr>
          <p:cNvPr id="15" name="Picture 14">
            <a:extLst>
              <a:ext uri="{FF2B5EF4-FFF2-40B4-BE49-F238E27FC236}">
                <a16:creationId xmlns:a16="http://schemas.microsoft.com/office/drawing/2014/main" id="{A5AC46EF-5328-CB7B-CFC5-E075980414B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304800"/>
            <a:ext cx="6324600" cy="4800600"/>
          </a:xfrm>
          <a:prstGeom prst="rect">
            <a:avLst/>
          </a:prstGeom>
        </p:spPr>
      </p:pic>
      <p:pic>
        <p:nvPicPr>
          <p:cNvPr id="16" name="Picture 15">
            <a:extLst>
              <a:ext uri="{FF2B5EF4-FFF2-40B4-BE49-F238E27FC236}">
                <a16:creationId xmlns:a16="http://schemas.microsoft.com/office/drawing/2014/main" id="{E6F9E2C2-EC1D-8DE6-98AC-80282A083CB9}"/>
              </a:ext>
            </a:extLst>
          </p:cNvPr>
          <p:cNvPicPr>
            <a:picLocks noChangeAspect="1"/>
          </p:cNvPicPr>
          <p:nvPr/>
        </p:nvPicPr>
        <p:blipFill>
          <a:blip r:embed="rId4"/>
          <a:stretch>
            <a:fillRect/>
          </a:stretch>
        </p:blipFill>
        <p:spPr>
          <a:xfrm>
            <a:off x="37871400" y="7924800"/>
            <a:ext cx="6019800" cy="5943600"/>
          </a:xfrm>
          <a:prstGeom prst="rect">
            <a:avLst/>
          </a:prstGeom>
          <a:ln>
            <a:noFill/>
          </a:ln>
          <a:effectLst>
            <a:softEdge rad="112500"/>
          </a:effectLst>
        </p:spPr>
      </p:pic>
      <p:sp>
        <p:nvSpPr>
          <p:cNvPr id="20" name="TextBox 19"/>
          <p:cNvSpPr txBox="1"/>
          <p:nvPr/>
        </p:nvSpPr>
        <p:spPr>
          <a:xfrm>
            <a:off x="36957000" y="15621000"/>
            <a:ext cx="6705600" cy="4529445"/>
          </a:xfrm>
          <a:prstGeom prst="rect">
            <a:avLst/>
          </a:prstGeom>
          <a:noFill/>
        </p:spPr>
        <p:txBody>
          <a:bodyPr wrap="square" rtlCol="0">
            <a:spAutoFit/>
          </a:bodyPr>
          <a:lstStyle/>
          <a:p>
            <a:pPr algn="just">
              <a:spcAft>
                <a:spcPts val="800"/>
              </a:spcAft>
            </a:pP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Statistical Analysis</a:t>
            </a:r>
            <a:endParaRPr lang="en-US" sz="55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itchFamily="2" charset="2"/>
              <a:buChar char="§"/>
            </a:pP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ANOVA</a:t>
            </a:r>
            <a:endParaRPr lang="en-US" sz="55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800"/>
              </a:spcAft>
              <a:buFont typeface="Wingdings" pitchFamily="2" charset="2"/>
              <a:buChar char="§"/>
            </a:pP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Nonlinear regression analysis (</a:t>
            </a:r>
            <a:r>
              <a:rPr lang="en-US" sz="5500" dirty="0" err="1">
                <a:effectLst/>
                <a:latin typeface="Times New Roman" panose="02020603050405020304" pitchFamily="18" charset="0"/>
                <a:ea typeface="Calibri" panose="020F0502020204030204" pitchFamily="34" charset="0"/>
                <a:cs typeface="Times New Roman" panose="02020603050405020304" pitchFamily="18" charset="0"/>
              </a:rPr>
              <a:t>Gompertz</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55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5500" dirty="0"/>
          </a:p>
        </p:txBody>
      </p:sp>
      <p:sp>
        <p:nvSpPr>
          <p:cNvPr id="21" name="TextBox 20"/>
          <p:cNvSpPr txBox="1"/>
          <p:nvPr/>
        </p:nvSpPr>
        <p:spPr>
          <a:xfrm flipH="1">
            <a:off x="685800" y="14554200"/>
            <a:ext cx="4082469" cy="1046440"/>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sz="6200" b="1" dirty="0">
                <a:latin typeface="Times New Roman" pitchFamily="18" charset="0"/>
                <a:cs typeface="Times New Roman" pitchFamily="18" charset="0"/>
              </a:rPr>
              <a:t>RESULTS</a:t>
            </a:r>
          </a:p>
        </p:txBody>
      </p:sp>
      <p:sp>
        <p:nvSpPr>
          <p:cNvPr id="22" name="TextBox 21"/>
          <p:cNvSpPr txBox="1"/>
          <p:nvPr/>
        </p:nvSpPr>
        <p:spPr>
          <a:xfrm>
            <a:off x="609600" y="15697200"/>
            <a:ext cx="14554200" cy="4324261"/>
          </a:xfrm>
          <a:prstGeom prst="rect">
            <a:avLst/>
          </a:prstGeom>
          <a:noFill/>
        </p:spPr>
        <p:txBody>
          <a:bodyPr wrap="square" rtlCol="0">
            <a:spAutoFit/>
          </a:bodyPr>
          <a:lstStyle/>
          <a:p>
            <a:pPr algn="just">
              <a:buFont typeface="Wingdings" pitchFamily="2" charset="2"/>
              <a:buChar char="§"/>
            </a:pPr>
            <a:r>
              <a:rPr lang="en-US" sz="5500" dirty="0">
                <a:latin typeface="Times New Roman" pitchFamily="18" charset="0"/>
                <a:cs typeface="Times New Roman" pitchFamily="18" charset="0"/>
              </a:rPr>
              <a:t>Live weight increases from 175g  to 2454g in the female and from 187g  to 2749g in the male while the eviscerated weight increases from 135g on d- 14 to 2058g on d-140 in the female and from 146g on d-14 to 2277g on d-140 in the males.</a:t>
            </a:r>
          </a:p>
        </p:txBody>
      </p:sp>
      <p:graphicFrame>
        <p:nvGraphicFramePr>
          <p:cNvPr id="24" name="Content Placeholder 3">
            <a:extLst>
              <a:ext uri="{FF2B5EF4-FFF2-40B4-BE49-F238E27FC236}">
                <a16:creationId xmlns:a16="http://schemas.microsoft.com/office/drawing/2014/main" id="{051AC1EE-E843-7D12-203D-CC842EC84FC5}"/>
              </a:ext>
            </a:extLst>
          </p:cNvPr>
          <p:cNvGraphicFramePr>
            <a:graphicFrameLocks/>
          </p:cNvGraphicFramePr>
          <p:nvPr>
            <p:extLst>
              <p:ext uri="{D42A27DB-BD31-4B8C-83A1-F6EECF244321}">
                <p14:modId xmlns:p14="http://schemas.microsoft.com/office/powerpoint/2010/main" val="514240160"/>
              </p:ext>
            </p:extLst>
          </p:nvPr>
        </p:nvGraphicFramePr>
        <p:xfrm>
          <a:off x="381000" y="21183600"/>
          <a:ext cx="16306799" cy="8387980"/>
        </p:xfrm>
        <a:graphic>
          <a:graphicData uri="http://schemas.openxmlformats.org/drawingml/2006/table">
            <a:tbl>
              <a:tblPr firstRow="1" firstCol="1" bandRow="1">
                <a:effectLst>
                  <a:outerShdw blurRad="50800" dist="50800" dir="5400000" algn="ctr" rotWithShape="0">
                    <a:srgbClr val="FF0000"/>
                  </a:outerShdw>
                </a:effectLst>
                <a:tableStyleId>{9D7B26C5-4107-4FEC-AEDC-1716B250A1EF}</a:tableStyleId>
              </a:tblPr>
              <a:tblGrid>
                <a:gridCol w="2589448">
                  <a:extLst>
                    <a:ext uri="{9D8B030D-6E8A-4147-A177-3AD203B41FA5}">
                      <a16:colId xmlns:a16="http://schemas.microsoft.com/office/drawing/2014/main" val="1430237451"/>
                    </a:ext>
                  </a:extLst>
                </a:gridCol>
                <a:gridCol w="2965488">
                  <a:extLst>
                    <a:ext uri="{9D8B030D-6E8A-4147-A177-3AD203B41FA5}">
                      <a16:colId xmlns:a16="http://schemas.microsoft.com/office/drawing/2014/main" val="2863624171"/>
                    </a:ext>
                  </a:extLst>
                </a:gridCol>
                <a:gridCol w="2316682">
                  <a:extLst>
                    <a:ext uri="{9D8B030D-6E8A-4147-A177-3AD203B41FA5}">
                      <a16:colId xmlns:a16="http://schemas.microsoft.com/office/drawing/2014/main" val="907570033"/>
                    </a:ext>
                  </a:extLst>
                </a:gridCol>
                <a:gridCol w="2315503">
                  <a:extLst>
                    <a:ext uri="{9D8B030D-6E8A-4147-A177-3AD203B41FA5}">
                      <a16:colId xmlns:a16="http://schemas.microsoft.com/office/drawing/2014/main" val="2342221977"/>
                    </a:ext>
                  </a:extLst>
                </a:gridCol>
                <a:gridCol w="1832209">
                  <a:extLst>
                    <a:ext uri="{9D8B030D-6E8A-4147-A177-3AD203B41FA5}">
                      <a16:colId xmlns:a16="http://schemas.microsoft.com/office/drawing/2014/main" val="1808196726"/>
                    </a:ext>
                  </a:extLst>
                </a:gridCol>
                <a:gridCol w="1832209">
                  <a:extLst>
                    <a:ext uri="{9D8B030D-6E8A-4147-A177-3AD203B41FA5}">
                      <a16:colId xmlns:a16="http://schemas.microsoft.com/office/drawing/2014/main" val="1674974546"/>
                    </a:ext>
                  </a:extLst>
                </a:gridCol>
                <a:gridCol w="2455260">
                  <a:extLst>
                    <a:ext uri="{9D8B030D-6E8A-4147-A177-3AD203B41FA5}">
                      <a16:colId xmlns:a16="http://schemas.microsoft.com/office/drawing/2014/main" val="13549192"/>
                    </a:ext>
                  </a:extLst>
                </a:gridCol>
              </a:tblGrid>
              <a:tr h="1018257">
                <a:tc>
                  <a:txBody>
                    <a:bodyPr/>
                    <a:lstStyle/>
                    <a:p>
                      <a:pPr algn="r">
                        <a:lnSpc>
                          <a:spcPct val="115000"/>
                        </a:lnSpc>
                        <a:spcAft>
                          <a:spcPts val="800"/>
                        </a:spcAft>
                      </a:pPr>
                      <a:r>
                        <a:rPr lang="en-US" sz="3500" baseline="0" dirty="0">
                          <a:effectLst/>
                        </a:rPr>
                        <a:t>Table 1 </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gridSpan="3">
                  <a:txBody>
                    <a:bodyPr/>
                    <a:lstStyle/>
                    <a:p>
                      <a:pPr>
                        <a:lnSpc>
                          <a:spcPct val="115000"/>
                        </a:lnSpc>
                        <a:spcAft>
                          <a:spcPts val="800"/>
                        </a:spcAft>
                      </a:pPr>
                      <a:r>
                        <a:rPr lang="en-US" sz="3500" baseline="0" dirty="0">
                          <a:effectLst/>
                        </a:rPr>
                        <a:t>                    Live weight</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hMerge="1">
                  <a:txBody>
                    <a:bodyPr/>
                    <a:lstStyle/>
                    <a:p>
                      <a:endParaRPr lang="en-US"/>
                    </a:p>
                  </a:txBody>
                  <a:tcPr/>
                </a:tc>
                <a:tc hMerge="1">
                  <a:txBody>
                    <a:bodyPr/>
                    <a:lstStyle/>
                    <a:p>
                      <a:endParaRPr lang="en-US"/>
                    </a:p>
                  </a:txBody>
                  <a:tcPr/>
                </a:tc>
                <a:tc gridSpan="3">
                  <a:txBody>
                    <a:bodyPr/>
                    <a:lstStyle/>
                    <a:p>
                      <a:pPr>
                        <a:lnSpc>
                          <a:spcPct val="115000"/>
                        </a:lnSpc>
                        <a:spcAft>
                          <a:spcPts val="800"/>
                        </a:spcAft>
                      </a:pPr>
                      <a:r>
                        <a:rPr lang="en-US" sz="3500" baseline="0" dirty="0">
                          <a:effectLst/>
                        </a:rPr>
                        <a:t>                Eviscerated weight</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47422457"/>
                  </a:ext>
                </a:extLst>
              </a:tr>
              <a:tr h="493735">
                <a:tc>
                  <a:txBody>
                    <a:bodyPr/>
                    <a:lstStyle/>
                    <a:p>
                      <a:pPr algn="ctr">
                        <a:lnSpc>
                          <a:spcPct val="115000"/>
                        </a:lnSpc>
                        <a:spcAft>
                          <a:spcPts val="800"/>
                        </a:spcAft>
                      </a:pPr>
                      <a:r>
                        <a:rPr lang="en-US" sz="3500" baseline="0" dirty="0">
                          <a:effectLst/>
                        </a:rPr>
                        <a:t>Age (d)</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F</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M</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Mean</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F</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M</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Mean</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4028930732"/>
                  </a:ext>
                </a:extLst>
              </a:tr>
              <a:tr h="493735">
                <a:tc>
                  <a:txBody>
                    <a:bodyPr/>
                    <a:lstStyle/>
                    <a:p>
                      <a:pPr algn="ctr">
                        <a:lnSpc>
                          <a:spcPct val="115000"/>
                        </a:lnSpc>
                        <a:spcAft>
                          <a:spcPts val="800"/>
                        </a:spcAft>
                      </a:pPr>
                      <a:r>
                        <a:rPr lang="en-US" sz="3500" baseline="0" dirty="0">
                          <a:effectLst/>
                        </a:rPr>
                        <a:t>          14</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175              </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a:effectLst/>
                        </a:rPr>
                        <a:t>        187</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181</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135</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146</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141</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2612788597"/>
                  </a:ext>
                </a:extLst>
              </a:tr>
              <a:tr h="493735">
                <a:tc>
                  <a:txBody>
                    <a:bodyPr/>
                    <a:lstStyle/>
                    <a:p>
                      <a:pPr algn="ctr">
                        <a:lnSpc>
                          <a:spcPct val="115000"/>
                        </a:lnSpc>
                        <a:spcAft>
                          <a:spcPts val="800"/>
                        </a:spcAft>
                      </a:pPr>
                      <a:r>
                        <a:rPr lang="en-US" sz="3500" baseline="0" dirty="0">
                          <a:effectLst/>
                        </a:rPr>
                        <a:t>          21</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387</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a:effectLst/>
                        </a:rPr>
                        <a:t>        383</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385</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310</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307</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309</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3425255916"/>
                  </a:ext>
                </a:extLst>
              </a:tr>
              <a:tr h="493735">
                <a:tc>
                  <a:txBody>
                    <a:bodyPr/>
                    <a:lstStyle/>
                    <a:p>
                      <a:pPr algn="ctr">
                        <a:lnSpc>
                          <a:spcPct val="115000"/>
                        </a:lnSpc>
                        <a:spcAft>
                          <a:spcPts val="800"/>
                        </a:spcAft>
                      </a:pPr>
                      <a:r>
                        <a:rPr lang="en-US" sz="3500" baseline="0" dirty="0">
                          <a:effectLst/>
                        </a:rPr>
                        <a:t>          28</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675            </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a:effectLst/>
                        </a:rPr>
                        <a:t>        644</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660</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583</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556</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570</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4185930960"/>
                  </a:ext>
                </a:extLst>
              </a:tr>
              <a:tr h="493735">
                <a:tc>
                  <a:txBody>
                    <a:bodyPr/>
                    <a:lstStyle/>
                    <a:p>
                      <a:pPr algn="ctr">
                        <a:lnSpc>
                          <a:spcPct val="115000"/>
                        </a:lnSpc>
                        <a:spcAft>
                          <a:spcPts val="800"/>
                        </a:spcAft>
                      </a:pPr>
                      <a:r>
                        <a:rPr lang="en-US" sz="3500" baseline="0" dirty="0">
                          <a:effectLst/>
                        </a:rPr>
                        <a:t>          35</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877</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dirty="0">
                          <a:effectLst/>
                        </a:rPr>
                        <a:t>859</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868</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740</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719</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730</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1677959062"/>
                  </a:ext>
                </a:extLst>
              </a:tr>
              <a:tr h="493735">
                <a:tc>
                  <a:txBody>
                    <a:bodyPr/>
                    <a:lstStyle/>
                    <a:p>
                      <a:pPr algn="ctr">
                        <a:lnSpc>
                          <a:spcPct val="115000"/>
                        </a:lnSpc>
                        <a:spcAft>
                          <a:spcPts val="800"/>
                        </a:spcAft>
                      </a:pPr>
                      <a:r>
                        <a:rPr lang="en-US" sz="3500" baseline="0" dirty="0">
                          <a:effectLst/>
                        </a:rPr>
                        <a:t>          42</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1148</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a:effectLst/>
                        </a:rPr>
                        <a:t>    1193 </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1170</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928</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983</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955</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3689514787"/>
                  </a:ext>
                </a:extLst>
              </a:tr>
              <a:tr h="493735">
                <a:tc>
                  <a:txBody>
                    <a:bodyPr/>
                    <a:lstStyle/>
                    <a:p>
                      <a:pPr algn="ctr">
                        <a:lnSpc>
                          <a:spcPct val="115000"/>
                        </a:lnSpc>
                        <a:spcAft>
                          <a:spcPts val="800"/>
                        </a:spcAft>
                      </a:pPr>
                      <a:r>
                        <a:rPr lang="en-US" sz="3500" baseline="0" dirty="0">
                          <a:effectLst/>
                        </a:rPr>
                        <a:t>          56</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1506</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a:effectLst/>
                        </a:rPr>
                        <a:t>    1461</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1484</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1278</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1247</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1262</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281393509"/>
                  </a:ext>
                </a:extLst>
              </a:tr>
              <a:tr h="493735">
                <a:tc>
                  <a:txBody>
                    <a:bodyPr/>
                    <a:lstStyle/>
                    <a:p>
                      <a:pPr algn="ctr">
                        <a:lnSpc>
                          <a:spcPct val="115000"/>
                        </a:lnSpc>
                        <a:spcAft>
                          <a:spcPts val="800"/>
                        </a:spcAft>
                      </a:pPr>
                      <a:r>
                        <a:rPr lang="en-US" sz="3500" baseline="0" dirty="0">
                          <a:effectLst/>
                        </a:rPr>
                        <a:t>          70</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1566</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a:effectLst/>
                        </a:rPr>
                        <a:t>   1513</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1540</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1324</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1264</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1294</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1735051099"/>
                  </a:ext>
                </a:extLst>
              </a:tr>
              <a:tr h="493735">
                <a:tc>
                  <a:txBody>
                    <a:bodyPr/>
                    <a:lstStyle/>
                    <a:p>
                      <a:pPr algn="ctr">
                        <a:lnSpc>
                          <a:spcPct val="115000"/>
                        </a:lnSpc>
                        <a:spcAft>
                          <a:spcPts val="800"/>
                        </a:spcAft>
                      </a:pPr>
                      <a:r>
                        <a:rPr lang="en-US" sz="3500" baseline="0" dirty="0">
                          <a:effectLst/>
                        </a:rPr>
                        <a:t>          84</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2093</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a:effectLst/>
                        </a:rPr>
                        <a:t>   2132</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2113</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1767</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1791</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1779</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3191800969"/>
                  </a:ext>
                </a:extLst>
              </a:tr>
              <a:tr h="493735">
                <a:tc>
                  <a:txBody>
                    <a:bodyPr/>
                    <a:lstStyle/>
                    <a:p>
                      <a:pPr algn="ctr">
                        <a:lnSpc>
                          <a:spcPct val="115000"/>
                        </a:lnSpc>
                        <a:spcAft>
                          <a:spcPts val="800"/>
                        </a:spcAft>
                      </a:pPr>
                      <a:r>
                        <a:rPr lang="en-US" sz="3500" baseline="0" dirty="0">
                          <a:effectLst/>
                        </a:rPr>
                        <a:t>         112</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2292</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a:effectLst/>
                        </a:rPr>
                        <a:t>   2393</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2342</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1914</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2008</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1961</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1411428116"/>
                  </a:ext>
                </a:extLst>
              </a:tr>
              <a:tr h="493735">
                <a:tc>
                  <a:txBody>
                    <a:bodyPr/>
                    <a:lstStyle/>
                    <a:p>
                      <a:pPr algn="ctr">
                        <a:lnSpc>
                          <a:spcPct val="115000"/>
                        </a:lnSpc>
                        <a:spcAft>
                          <a:spcPts val="800"/>
                        </a:spcAft>
                      </a:pPr>
                      <a:r>
                        <a:rPr lang="en-US" sz="3500" baseline="0" dirty="0">
                          <a:effectLst/>
                        </a:rPr>
                        <a:t>         140</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2454</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tabLst>
                          <a:tab pos="365760" algn="dec"/>
                        </a:tabLst>
                      </a:pPr>
                      <a:r>
                        <a:rPr lang="en-US" sz="3500" baseline="0">
                          <a:effectLst/>
                        </a:rPr>
                        <a:t>   2749</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2601</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2058</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2277</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2167</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3843107041"/>
                  </a:ext>
                </a:extLst>
              </a:tr>
              <a:tr h="1018257">
                <a:tc>
                  <a:txBody>
                    <a:bodyPr/>
                    <a:lstStyle/>
                    <a:p>
                      <a:pPr algn="ctr">
                        <a:lnSpc>
                          <a:spcPct val="115000"/>
                        </a:lnSpc>
                        <a:spcAft>
                          <a:spcPts val="800"/>
                        </a:spcAft>
                      </a:pPr>
                      <a:r>
                        <a:rPr lang="en-US" sz="3500" baseline="0" dirty="0">
                          <a:effectLst/>
                        </a:rPr>
                        <a:t>        Mean</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1317</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a:effectLst/>
                        </a:rPr>
                        <a:t>1351</a:t>
                      </a:r>
                      <a:endParaRPr lang="en-US" sz="3500" baseline="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1334</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1104</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1130</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tc>
                  <a:txBody>
                    <a:bodyPr/>
                    <a:lstStyle/>
                    <a:p>
                      <a:pPr algn="r">
                        <a:lnSpc>
                          <a:spcPct val="115000"/>
                        </a:lnSpc>
                        <a:spcAft>
                          <a:spcPts val="800"/>
                        </a:spcAft>
                      </a:pPr>
                      <a:r>
                        <a:rPr lang="en-US" sz="3500" baseline="0" dirty="0">
                          <a:effectLst/>
                        </a:rPr>
                        <a:t>1117</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noFill/>
                  </a:tcPr>
                </a:tc>
                <a:extLst>
                  <a:ext uri="{0D108BD9-81ED-4DB2-BD59-A6C34878D82A}">
                    <a16:rowId xmlns:a16="http://schemas.microsoft.com/office/drawing/2014/main" val="315902782"/>
                  </a:ext>
                </a:extLst>
              </a:tr>
            </a:tbl>
          </a:graphicData>
        </a:graphic>
      </p:graphicFrame>
      <p:graphicFrame>
        <p:nvGraphicFramePr>
          <p:cNvPr id="28" name="Content Placeholder 3">
            <a:extLst>
              <a:ext uri="{FF2B5EF4-FFF2-40B4-BE49-F238E27FC236}">
                <a16:creationId xmlns:a16="http://schemas.microsoft.com/office/drawing/2014/main" id="{051AC1EE-E843-7D12-203D-CC842EC84FC5}"/>
              </a:ext>
            </a:extLst>
          </p:cNvPr>
          <p:cNvGraphicFramePr>
            <a:graphicFrameLocks/>
          </p:cNvGraphicFramePr>
          <p:nvPr>
            <p:extLst>
              <p:ext uri="{D42A27DB-BD31-4B8C-83A1-F6EECF244321}">
                <p14:modId xmlns:p14="http://schemas.microsoft.com/office/powerpoint/2010/main" val="514240160"/>
              </p:ext>
            </p:extLst>
          </p:nvPr>
        </p:nvGraphicFramePr>
        <p:xfrm>
          <a:off x="17373602" y="21031200"/>
          <a:ext cx="15544798" cy="9067796"/>
        </p:xfrm>
        <a:graphic>
          <a:graphicData uri="http://schemas.openxmlformats.org/drawingml/2006/table">
            <a:tbl>
              <a:tblPr firstRow="1" firstCol="1" bandRow="1">
                <a:effectLst>
                  <a:outerShdw blurRad="50800" dist="50800" dir="5400000" algn="ctr" rotWithShape="0">
                    <a:srgbClr val="FF0000"/>
                  </a:outerShdw>
                </a:effectLst>
                <a:tableStyleId>{0E3FDE45-AF77-4B5C-9715-49D594BDF05E}</a:tableStyleId>
              </a:tblPr>
              <a:tblGrid>
                <a:gridCol w="1981200">
                  <a:extLst>
                    <a:ext uri="{9D8B030D-6E8A-4147-A177-3AD203B41FA5}">
                      <a16:colId xmlns:a16="http://schemas.microsoft.com/office/drawing/2014/main" val="1430237451"/>
                    </a:ext>
                  </a:extLst>
                </a:gridCol>
                <a:gridCol w="1905000">
                  <a:extLst>
                    <a:ext uri="{9D8B030D-6E8A-4147-A177-3AD203B41FA5}">
                      <a16:colId xmlns:a16="http://schemas.microsoft.com/office/drawing/2014/main" val="2863624171"/>
                    </a:ext>
                  </a:extLst>
                </a:gridCol>
                <a:gridCol w="2133600">
                  <a:extLst>
                    <a:ext uri="{9D8B030D-6E8A-4147-A177-3AD203B41FA5}">
                      <a16:colId xmlns:a16="http://schemas.microsoft.com/office/drawing/2014/main" val="907570033"/>
                    </a:ext>
                  </a:extLst>
                </a:gridCol>
                <a:gridCol w="2362200">
                  <a:extLst>
                    <a:ext uri="{9D8B030D-6E8A-4147-A177-3AD203B41FA5}">
                      <a16:colId xmlns:a16="http://schemas.microsoft.com/office/drawing/2014/main" val="1808196726"/>
                    </a:ext>
                  </a:extLst>
                </a:gridCol>
                <a:gridCol w="2438400">
                  <a:extLst>
                    <a:ext uri="{9D8B030D-6E8A-4147-A177-3AD203B41FA5}">
                      <a16:colId xmlns:a16="http://schemas.microsoft.com/office/drawing/2014/main" val="1674974546"/>
                    </a:ext>
                  </a:extLst>
                </a:gridCol>
                <a:gridCol w="2771534">
                  <a:extLst>
                    <a:ext uri="{9D8B030D-6E8A-4147-A177-3AD203B41FA5}">
                      <a16:colId xmlns:a16="http://schemas.microsoft.com/office/drawing/2014/main" val="20005"/>
                    </a:ext>
                  </a:extLst>
                </a:gridCol>
                <a:gridCol w="1952864">
                  <a:extLst>
                    <a:ext uri="{9D8B030D-6E8A-4147-A177-3AD203B41FA5}">
                      <a16:colId xmlns:a16="http://schemas.microsoft.com/office/drawing/2014/main" val="20006"/>
                    </a:ext>
                  </a:extLst>
                </a:gridCol>
              </a:tblGrid>
              <a:tr h="1648690">
                <a:tc>
                  <a:txBody>
                    <a:bodyPr/>
                    <a:lstStyle/>
                    <a:p>
                      <a:pPr algn="r">
                        <a:lnSpc>
                          <a:spcPct val="115000"/>
                        </a:lnSpc>
                        <a:spcAft>
                          <a:spcPts val="800"/>
                        </a:spcAft>
                      </a:pPr>
                      <a:r>
                        <a:rPr lang="en-US" sz="3500" baseline="0" dirty="0">
                          <a:effectLst/>
                        </a:rPr>
                        <a:t>Table 2 </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gridSpan="2">
                  <a:txBody>
                    <a:bodyPr/>
                    <a:lstStyle/>
                    <a:p>
                      <a:pPr>
                        <a:lnSpc>
                          <a:spcPct val="115000"/>
                        </a:lnSpc>
                        <a:spcAft>
                          <a:spcPts val="800"/>
                        </a:spcAft>
                      </a:pPr>
                      <a:r>
                        <a:rPr lang="en-US" sz="3500" baseline="0" dirty="0">
                          <a:effectLst/>
                        </a:rPr>
                        <a:t>  Mature weight (C)</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hMerge="1">
                  <a:txBody>
                    <a:bodyPr/>
                    <a:lstStyle/>
                    <a:p>
                      <a:endParaRPr lang="en-US"/>
                    </a:p>
                  </a:txBody>
                  <a:tcPr/>
                </a:tc>
                <a:tc gridSpan="2">
                  <a:txBody>
                    <a:bodyPr/>
                    <a:lstStyle/>
                    <a:p>
                      <a:pPr>
                        <a:lnSpc>
                          <a:spcPct val="115000"/>
                        </a:lnSpc>
                        <a:spcAft>
                          <a:spcPts val="800"/>
                        </a:spcAft>
                      </a:pPr>
                      <a:r>
                        <a:rPr lang="en-US" sz="3500" baseline="0" dirty="0">
                          <a:effectLst/>
                        </a:rPr>
                        <a:t> Rate of maturing (B)</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hMerge="1">
                  <a:txBody>
                    <a:bodyPr/>
                    <a:lstStyle/>
                    <a:p>
                      <a:endParaRPr lang="en-US"/>
                    </a:p>
                  </a:txBody>
                  <a:tcPr/>
                </a:tc>
                <a:tc gridSpan="2">
                  <a:txBody>
                    <a:bodyPr/>
                    <a:lstStyle/>
                    <a:p>
                      <a:pP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Age at maximum growth rate (M)</a:t>
                      </a:r>
                    </a:p>
                  </a:txBody>
                  <a:tcPr marL="64857" marR="64857" marT="0" marB="0"/>
                </a:tc>
                <a:tc hMerge="1">
                  <a:txBody>
                    <a:bodyPr/>
                    <a:lstStyle/>
                    <a:p>
                      <a:pPr>
                        <a:lnSpc>
                          <a:spcPct val="115000"/>
                        </a:lnSpc>
                        <a:spcAft>
                          <a:spcPts val="800"/>
                        </a:spcAft>
                      </a:pPr>
                      <a:endParaRPr lang="en-US" sz="20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extLst>
                  <a:ext uri="{0D108BD9-81ED-4DB2-BD59-A6C34878D82A}">
                    <a16:rowId xmlns:a16="http://schemas.microsoft.com/office/drawing/2014/main" val="4247422457"/>
                  </a:ext>
                </a:extLst>
              </a:tr>
              <a:tr h="824346">
                <a:tc>
                  <a:txBody>
                    <a:bodyPr/>
                    <a:lstStyle/>
                    <a:p>
                      <a:pPr algn="ctr">
                        <a:lnSpc>
                          <a:spcPct val="115000"/>
                        </a:lnSpc>
                        <a:spcAft>
                          <a:spcPts val="800"/>
                        </a:spcAft>
                      </a:pPr>
                      <a:r>
                        <a:rPr lang="en-US" sz="3500" baseline="0" dirty="0">
                          <a:effectLst/>
                        </a:rPr>
                        <a:t>Item </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M</a:t>
                      </a: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F</a:t>
                      </a: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M</a:t>
                      </a: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F</a:t>
                      </a: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M</a:t>
                      </a: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F</a:t>
                      </a:r>
                    </a:p>
                  </a:txBody>
                  <a:tcPr marL="64857" marR="64857" marT="0" marB="0"/>
                </a:tc>
                <a:extLst>
                  <a:ext uri="{0D108BD9-81ED-4DB2-BD59-A6C34878D82A}">
                    <a16:rowId xmlns:a16="http://schemas.microsoft.com/office/drawing/2014/main" val="4028930732"/>
                  </a:ext>
                </a:extLst>
              </a:tr>
              <a:tr h="1648690">
                <a:tc>
                  <a:txBody>
                    <a:bodyPr/>
                    <a:lstStyle/>
                    <a:p>
                      <a:pPr algn="ctr">
                        <a:lnSpc>
                          <a:spcPct val="115000"/>
                        </a:lnSpc>
                        <a:spcAft>
                          <a:spcPts val="800"/>
                        </a:spcAft>
                      </a:pPr>
                      <a:r>
                        <a:rPr lang="en-US" sz="3500" baseline="0" dirty="0">
                          <a:effectLst/>
                        </a:rPr>
                        <a:t>Live </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dirty="0"/>
                        <a:t>2898 ± 115</a:t>
                      </a:r>
                      <a:r>
                        <a:rPr lang="en-US" sz="3500" baseline="0" dirty="0">
                          <a:effectLst/>
                        </a:rPr>
                        <a:t>              </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tabLst>
                          <a:tab pos="365760" algn="dec"/>
                        </a:tabLst>
                      </a:pPr>
                      <a:r>
                        <a:rPr lang="en-US" sz="3500" baseline="0" dirty="0">
                          <a:effectLst/>
                        </a:rPr>
                        <a:t>2494 </a:t>
                      </a:r>
                      <a:r>
                        <a:rPr lang="en-US" sz="3500" dirty="0"/>
                        <a:t> ±  63.8</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0.02661 </a:t>
                      </a:r>
                      <a:r>
                        <a:rPr lang="en-US" sz="3500" dirty="0"/>
                        <a:t> ±  0.002</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0.03351 </a:t>
                      </a:r>
                      <a:r>
                        <a:rPr lang="en-US" sz="3500" dirty="0"/>
                        <a:t> ±  0.002</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44.01 </a:t>
                      </a:r>
                      <a:r>
                        <a:rPr lang="en-US" sz="3500" dirty="0"/>
                        <a:t> ±  2.15</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37.59 </a:t>
                      </a:r>
                      <a:r>
                        <a:rPr lang="en-US" sz="3500" dirty="0"/>
                        <a:t> ±  1.26</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extLst>
                  <a:ext uri="{0D108BD9-81ED-4DB2-BD59-A6C34878D82A}">
                    <a16:rowId xmlns:a16="http://schemas.microsoft.com/office/drawing/2014/main" val="2612788597"/>
                  </a:ext>
                </a:extLst>
              </a:tr>
              <a:tr h="1648690">
                <a:tc>
                  <a:txBody>
                    <a:bodyPr/>
                    <a:lstStyle/>
                    <a:p>
                      <a:pPr algn="ctr">
                        <a:lnSpc>
                          <a:spcPct val="115000"/>
                        </a:lnSpc>
                        <a:spcAft>
                          <a:spcPts val="800"/>
                        </a:spcAft>
                      </a:pPr>
                      <a:r>
                        <a:rPr lang="en-US" sz="3500" baseline="0" dirty="0" err="1">
                          <a:effectLst/>
                        </a:rPr>
                        <a:t>Evisc</a:t>
                      </a:r>
                      <a:r>
                        <a:rPr lang="en-US" sz="3500" baseline="0" dirty="0">
                          <a:effectLst/>
                        </a:rPr>
                        <a:t>.</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rPr>
                        <a:t>2383 </a:t>
                      </a:r>
                      <a:r>
                        <a:rPr lang="en-US" sz="3500" dirty="0"/>
                        <a:t> ±  92</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tabLst>
                          <a:tab pos="365760" algn="dec"/>
                        </a:tabLst>
                      </a:pPr>
                      <a:r>
                        <a:rPr lang="en-US" sz="3500" baseline="0" dirty="0">
                          <a:effectLst/>
                        </a:rPr>
                        <a:t>2087 </a:t>
                      </a:r>
                      <a:r>
                        <a:rPr lang="en-US" sz="3500" dirty="0"/>
                        <a:t> ±  54.7</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0.02762 </a:t>
                      </a:r>
                      <a:r>
                        <a:rPr lang="en-US" sz="3500" dirty="0"/>
                        <a:t> ±  0.002</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0.03422 </a:t>
                      </a:r>
                      <a:r>
                        <a:rPr lang="en-US" sz="3500" dirty="0"/>
                        <a:t> ±  0.002</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43.15 </a:t>
                      </a:r>
                      <a:r>
                        <a:rPr lang="en-US" sz="3500" dirty="0"/>
                        <a:t> ±  2.05</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37.54 </a:t>
                      </a:r>
                      <a:r>
                        <a:rPr lang="en-US" sz="3500" dirty="0"/>
                        <a:t> ±  1.28</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extLst>
                  <a:ext uri="{0D108BD9-81ED-4DB2-BD59-A6C34878D82A}">
                    <a16:rowId xmlns:a16="http://schemas.microsoft.com/office/drawing/2014/main" val="3425255916"/>
                  </a:ext>
                </a:extLst>
              </a:tr>
              <a:tr h="1648690">
                <a:tc>
                  <a:txBody>
                    <a:bodyPr/>
                    <a:lstStyle/>
                    <a:p>
                      <a:pPr algn="ctr">
                        <a:lnSpc>
                          <a:spcPct val="115000"/>
                        </a:lnSpc>
                        <a:spcAft>
                          <a:spcPts val="800"/>
                        </a:spcAft>
                      </a:pPr>
                      <a:r>
                        <a:rPr lang="en-US" sz="3500" baseline="0" dirty="0">
                          <a:effectLst/>
                        </a:rPr>
                        <a:t>Pelt</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rPr>
                        <a:t>523 </a:t>
                      </a:r>
                      <a:r>
                        <a:rPr lang="en-US" sz="3500" dirty="0"/>
                        <a:t> ±  36.5</a:t>
                      </a:r>
                      <a:r>
                        <a:rPr lang="en-US" sz="3500" baseline="0" dirty="0">
                          <a:effectLst/>
                        </a:rPr>
                        <a:t>            </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tabLst>
                          <a:tab pos="365760" algn="dec"/>
                        </a:tabLst>
                      </a:pPr>
                      <a:r>
                        <a:rPr lang="en-US" sz="3500" baseline="0" dirty="0">
                          <a:effectLst/>
                        </a:rPr>
                        <a:t>406 </a:t>
                      </a:r>
                      <a:r>
                        <a:rPr lang="en-US" sz="3500" dirty="0"/>
                        <a:t> ±  15.2</a:t>
                      </a:r>
                      <a:r>
                        <a:rPr lang="en-US" sz="3500" baseline="0" dirty="0">
                          <a:effectLst/>
                        </a:rPr>
                        <a:t>        </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0.02135 </a:t>
                      </a:r>
                      <a:r>
                        <a:rPr lang="en-US" sz="3500" dirty="0"/>
                        <a:t> ±  0.003</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0.02934 </a:t>
                      </a:r>
                      <a:r>
                        <a:rPr lang="en-US" sz="3500" dirty="0"/>
                        <a:t> ±  0.002</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52.19 </a:t>
                      </a:r>
                      <a:r>
                        <a:rPr lang="en-US" sz="3500" dirty="0"/>
                        <a:t> ±  2.05</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39.00 </a:t>
                      </a:r>
                      <a:r>
                        <a:rPr lang="en-US" sz="3500" dirty="0"/>
                        <a:t> ±  1.92</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extLst>
                  <a:ext uri="{0D108BD9-81ED-4DB2-BD59-A6C34878D82A}">
                    <a16:rowId xmlns:a16="http://schemas.microsoft.com/office/drawing/2014/main" val="4185930960"/>
                  </a:ext>
                </a:extLst>
              </a:tr>
              <a:tr h="1648690">
                <a:tc>
                  <a:txBody>
                    <a:bodyPr/>
                    <a:lstStyle/>
                    <a:p>
                      <a:pPr algn="ctr">
                        <a:lnSpc>
                          <a:spcPct val="115000"/>
                        </a:lnSpc>
                        <a:spcAft>
                          <a:spcPts val="800"/>
                        </a:spcAft>
                      </a:pPr>
                      <a:r>
                        <a:rPr lang="en-US" sz="3500" baseline="0" dirty="0">
                          <a:effectLst/>
                        </a:rPr>
                        <a:t>Saddle</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653 </a:t>
                      </a:r>
                      <a:r>
                        <a:rPr lang="en-US" sz="3500" dirty="0"/>
                        <a:t> ±  45</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tabLst>
                          <a:tab pos="365760" algn="dec"/>
                        </a:tabLs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545 </a:t>
                      </a:r>
                      <a:r>
                        <a:rPr lang="en-US" sz="3500" dirty="0"/>
                        <a:t> ±  26.4</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0.02312 </a:t>
                      </a:r>
                      <a:r>
                        <a:rPr lang="en-US" sz="3500" dirty="0"/>
                        <a:t> ±  0.003</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0.02913 </a:t>
                      </a:r>
                      <a:r>
                        <a:rPr lang="en-US" sz="3500" dirty="0"/>
                        <a:t> ±  0.004</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55.03 </a:t>
                      </a:r>
                      <a:r>
                        <a:rPr lang="en-US" sz="3500" dirty="0"/>
                        <a:t> ±  4.07</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tc>
                  <a:txBody>
                    <a:bodyPr/>
                    <a:lstStyle/>
                    <a:p>
                      <a:pPr algn="r">
                        <a:lnSpc>
                          <a:spcPct val="115000"/>
                        </a:lnSpc>
                        <a:spcAft>
                          <a:spcPts val="800"/>
                        </a:spcAft>
                      </a:pPr>
                      <a:r>
                        <a:rPr lang="en-US" sz="3500" baseline="0" dirty="0">
                          <a:effectLst/>
                          <a:latin typeface="Calibri" panose="020F0502020204030204" pitchFamily="34" charset="0"/>
                          <a:ea typeface="Calibri" panose="020F0502020204030204" pitchFamily="34" charset="0"/>
                          <a:cs typeface="Times New Roman" panose="02020603050405020304" pitchFamily="18" charset="0"/>
                        </a:rPr>
                        <a:t>46.73 </a:t>
                      </a:r>
                      <a:r>
                        <a:rPr lang="en-US" sz="3500" dirty="0"/>
                        <a:t> ±  2.56</a:t>
                      </a:r>
                      <a:endParaRPr lang="en-US" sz="35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4857" marR="64857" marT="0" marB="0"/>
                </a:tc>
                <a:extLst>
                  <a:ext uri="{0D108BD9-81ED-4DB2-BD59-A6C34878D82A}">
                    <a16:rowId xmlns:a16="http://schemas.microsoft.com/office/drawing/2014/main" val="1677959062"/>
                  </a:ext>
                </a:extLst>
              </a:tr>
            </a:tbl>
          </a:graphicData>
        </a:graphic>
      </p:graphicFrame>
      <p:sp>
        <p:nvSpPr>
          <p:cNvPr id="30" name="TextBox 29"/>
          <p:cNvSpPr txBox="1"/>
          <p:nvPr/>
        </p:nvSpPr>
        <p:spPr>
          <a:xfrm>
            <a:off x="37261800" y="19832360"/>
            <a:ext cx="6477000" cy="104644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US" sz="6200" b="1" dirty="0">
                <a:latin typeface="Times New Roman" pitchFamily="18" charset="0"/>
                <a:cs typeface="Times New Roman" pitchFamily="18" charset="0"/>
              </a:rPr>
              <a:t>CONCLUSION</a:t>
            </a:r>
          </a:p>
        </p:txBody>
      </p:sp>
      <p:sp>
        <p:nvSpPr>
          <p:cNvPr id="31" name="TextBox 30"/>
          <p:cNvSpPr txBox="1"/>
          <p:nvPr/>
        </p:nvSpPr>
        <p:spPr>
          <a:xfrm>
            <a:off x="15849600" y="15716339"/>
            <a:ext cx="14706600" cy="4324261"/>
          </a:xfrm>
          <a:prstGeom prst="rect">
            <a:avLst/>
          </a:prstGeom>
          <a:noFill/>
        </p:spPr>
        <p:txBody>
          <a:bodyPr wrap="square" rtlCol="0">
            <a:spAutoFit/>
          </a:bodyPr>
          <a:lstStyle/>
          <a:p>
            <a:pPr algn="just">
              <a:buFont typeface="Wingdings" pitchFamily="2" charset="2"/>
              <a:buChar char="§"/>
            </a:pPr>
            <a:r>
              <a:rPr lang="en-US" sz="5500" dirty="0">
                <a:latin typeface="Times New Roman" pitchFamily="18" charset="0"/>
                <a:cs typeface="Times New Roman" pitchFamily="18" charset="0"/>
              </a:rPr>
              <a:t>The relationship of the growth curves is useful in understanding the changes that take place in the rabbit as it grows, and they are especially useful in predicting the weights of the various components during growth.</a:t>
            </a:r>
          </a:p>
        </p:txBody>
      </p:sp>
      <p:sp>
        <p:nvSpPr>
          <p:cNvPr id="32" name="TextBox 31"/>
          <p:cNvSpPr txBox="1"/>
          <p:nvPr/>
        </p:nvSpPr>
        <p:spPr>
          <a:xfrm>
            <a:off x="33299400" y="20802600"/>
            <a:ext cx="10515600" cy="11941731"/>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buFont typeface="Wingdings" pitchFamily="2" charset="2"/>
              <a:buChar char="§"/>
            </a:pPr>
            <a:r>
              <a:rPr lang="en-US" sz="5500" dirty="0"/>
              <a:t>The data indicated a progressive increase in the live and eviscerated weight over the 140 days period. </a:t>
            </a:r>
          </a:p>
          <a:p>
            <a:pPr algn="just">
              <a:buFont typeface="Wingdings" pitchFamily="2" charset="2"/>
              <a:buChar char="§"/>
            </a:pPr>
            <a:r>
              <a:rPr lang="en-US" sz="5500" dirty="0"/>
              <a:t>All the physical body components of the New Zealand white rabbits have the same rate of maturation aside the live and eviscerated weights of the male and female. </a:t>
            </a:r>
          </a:p>
          <a:p>
            <a:pPr algn="just">
              <a:buFont typeface="Wingdings" pitchFamily="2" charset="2"/>
              <a:buChar char="§"/>
            </a:pPr>
            <a:r>
              <a:rPr lang="en-US" sz="5500" dirty="0"/>
              <a:t>The physical composition of the body systematically changes during growth, and an adequate description of potential growth dealt with such changes.</a:t>
            </a:r>
          </a:p>
          <a:p>
            <a:pPr algn="just"/>
            <a:endParaRPr lang="en-US" sz="5500" dirty="0"/>
          </a:p>
        </p:txBody>
      </p:sp>
    </p:spTree>
  </p:cSld>
  <p:clrMapOvr>
    <a:masterClrMapping/>
  </p:clrMapOvr>
</p:sld>
</file>

<file path=ppt/theme/theme1.xml><?xml version="1.0" encoding="utf-8"?>
<a:theme xmlns:a="http://schemas.openxmlformats.org/drawingml/2006/main" name="Office Them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478</TotalTime>
  <Words>560</Words>
  <Application>Microsoft Office PowerPoint</Application>
  <PresentationFormat>Custom</PresentationFormat>
  <Paragraphs>150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Oswald</vt:lpstr>
      <vt:lpstr>Times New Roman</vt:lpstr>
      <vt:lpstr>Wingdings</vt:lpstr>
      <vt:lpstr>Office Theme</vt:lpstr>
      <vt:lpstr>A Description of the Chemical and Physical Growth of New Zealand White Rabbits         Eniwaiye, A. A., Rani, Z. T., and Gous, R. M. Department of Animal and Poultry Science, School of Life Sciences, University of KwaZulu-Natal, Private Bag X01, Scottsville 3209, South Africa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Description of the Chemical and Physical Growth of New Zealand White Rabbits                                 Eniwaiye, A. A., Rani, Z. T., and Gous, R. M. Department of Animal and Poultry Science, School of Life Sciences, University of KwaZulu-Natal, Private Bag X01, Scottsville 3209, South Africa</dc:title>
  <dc:creator>D2L</dc:creator>
  <cp:lastModifiedBy>Adenike Eniwaiye (218088066)</cp:lastModifiedBy>
  <cp:revision>54</cp:revision>
  <dcterms:created xsi:type="dcterms:W3CDTF">2023-07-18T12:05:44Z</dcterms:created>
  <dcterms:modified xsi:type="dcterms:W3CDTF">2023-07-21T12:03:00Z</dcterms:modified>
</cp:coreProperties>
</file>