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33"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32" r:id="rId79"/>
    <p:sldId id="334" r:id="rId80"/>
    <p:sldId id="335" r:id="rId81"/>
    <p:sldId id="336" r:id="rId82"/>
    <p:sldId id="337" r:id="rId83"/>
    <p:sldId id="338" r:id="rId84"/>
    <p:sldId id="339" r:id="rId85"/>
    <p:sldId id="341" r:id="rId86"/>
    <p:sldId id="342" r:id="rId87"/>
    <p:sldId id="343" r:id="rId88"/>
    <p:sldId id="344" r:id="rId89"/>
    <p:sldId id="345" r:id="rId90"/>
    <p:sldId id="346" r:id="rId91"/>
    <p:sldId id="347" r:id="rId92"/>
    <p:sldId id="348" r:id="rId93"/>
    <p:sldId id="349" r:id="rId94"/>
    <p:sldId id="350" r:id="rId95"/>
    <p:sldId id="351" r:id="rId96"/>
    <p:sldId id="352" r:id="rId97"/>
    <p:sldId id="353" r:id="rId98"/>
    <p:sldId id="354" r:id="rId99"/>
    <p:sldId id="355" r:id="rId100"/>
    <p:sldId id="356" r:id="rId101"/>
    <p:sldId id="357" r:id="rId102"/>
    <p:sldId id="358" r:id="rId103"/>
    <p:sldId id="359" r:id="rId104"/>
    <p:sldId id="360" r:id="rId105"/>
    <p:sldId id="361" r:id="rId106"/>
    <p:sldId id="362" r:id="rId107"/>
    <p:sldId id="363" r:id="rId108"/>
    <p:sldId id="364" r:id="rId109"/>
    <p:sldId id="365" r:id="rId110"/>
    <p:sldId id="366" r:id="rId111"/>
    <p:sldId id="367" r:id="rId112"/>
    <p:sldId id="368" r:id="rId113"/>
    <p:sldId id="369" r:id="rId114"/>
    <p:sldId id="370" r:id="rId115"/>
    <p:sldId id="371" r:id="rId116"/>
    <p:sldId id="372" r:id="rId117"/>
    <p:sldId id="373" r:id="rId118"/>
    <p:sldId id="374" r:id="rId119"/>
    <p:sldId id="375" r:id="rId120"/>
    <p:sldId id="376" r:id="rId121"/>
    <p:sldId id="377" r:id="rId122"/>
    <p:sldId id="378" r:id="rId1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294" autoAdjust="0"/>
    <p:restoredTop sz="94364" autoAdjust="0"/>
  </p:normalViewPr>
  <p:slideViewPr>
    <p:cSldViewPr snapToGrid="0">
      <p:cViewPr varScale="1">
        <p:scale>
          <a:sx n="84" d="100"/>
          <a:sy n="84" d="100"/>
        </p:scale>
        <p:origin x="413"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presProps" Target="pres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5/8/2019</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5/8/2019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5/8/2019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5/8/2019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5/8/2019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5/8/2019</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5/8/2019</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5/8/2019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5/8/2019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5/8/2019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5/8/2019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5/8/2019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5/8/2019</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5/8/2019</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5/8/2019</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5/8/2019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5/8/2019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5/8/2019</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2050868"/>
            <a:ext cx="8825658" cy="1459415"/>
          </a:xfrm>
        </p:spPr>
        <p:txBody>
          <a:bodyPr/>
          <a:lstStyle/>
          <a:p>
            <a:r>
              <a:rPr lang="en-US" dirty="0" smtClean="0"/>
              <a:t/>
            </a:r>
            <a:br>
              <a:rPr lang="en-US" dirty="0" smtClean="0"/>
            </a:br>
            <a:r>
              <a:rPr lang="en-US"/>
              <a:t/>
            </a:r>
            <a:br>
              <a:rPr lang="en-US"/>
            </a:br>
            <a:r>
              <a:rPr lang="en-US" smtClean="0"/>
              <a:t>CPT417</a:t>
            </a:r>
            <a:r>
              <a:rPr lang="en-US" dirty="0" smtClean="0"/>
              <a:t/>
            </a:r>
            <a:br>
              <a:rPr lang="en-US" dirty="0" smtClean="0"/>
            </a:br>
            <a:r>
              <a:rPr lang="en-US" dirty="0" smtClean="0"/>
              <a:t>Visual Basic </a:t>
            </a:r>
            <a:r>
              <a:rPr lang="en-US" dirty="0"/>
              <a:t>Programming </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235164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VB.Net</a:t>
            </a:r>
            <a:r>
              <a:rPr lang="en-US" dirty="0"/>
              <a:t> Hello World </a:t>
            </a:r>
            <a:r>
              <a:rPr lang="en-US" dirty="0" smtClean="0"/>
              <a:t>Example</a:t>
            </a:r>
            <a:endParaRPr lang="en-US" dirty="0"/>
          </a:p>
        </p:txBody>
      </p:sp>
      <p:sp>
        <p:nvSpPr>
          <p:cNvPr id="3" name="Content Placeholder 2"/>
          <p:cNvSpPr>
            <a:spLocks noGrp="1"/>
          </p:cNvSpPr>
          <p:nvPr>
            <p:ph idx="1"/>
          </p:nvPr>
        </p:nvSpPr>
        <p:spPr>
          <a:xfrm>
            <a:off x="1154954" y="2603499"/>
            <a:ext cx="8825659" cy="3758111"/>
          </a:xfrm>
        </p:spPr>
        <p:txBody>
          <a:bodyPr/>
          <a:lstStyle/>
          <a:p>
            <a:pPr marL="0" indent="0">
              <a:buNone/>
            </a:pPr>
            <a:r>
              <a:rPr lang="en-US" dirty="0"/>
              <a:t>A </a:t>
            </a:r>
            <a:r>
              <a:rPr lang="en-US" dirty="0" err="1"/>
              <a:t>VB.Net</a:t>
            </a:r>
            <a:r>
              <a:rPr lang="en-US" dirty="0"/>
              <a:t> program basically consists of the following parts:</a:t>
            </a:r>
          </a:p>
          <a:p>
            <a:pPr lvl="0"/>
            <a:r>
              <a:rPr lang="en-US" dirty="0"/>
              <a:t>Namespace declaration</a:t>
            </a:r>
          </a:p>
          <a:p>
            <a:pPr lvl="0"/>
            <a:r>
              <a:rPr lang="en-US" dirty="0"/>
              <a:t>A class or module</a:t>
            </a:r>
          </a:p>
          <a:p>
            <a:pPr lvl="0"/>
            <a:r>
              <a:rPr lang="en-US" dirty="0"/>
              <a:t>One or more procedures</a:t>
            </a:r>
          </a:p>
          <a:p>
            <a:pPr lvl="0"/>
            <a:r>
              <a:rPr lang="en-US" dirty="0"/>
              <a:t>Variables </a:t>
            </a:r>
          </a:p>
          <a:p>
            <a:pPr lvl="0"/>
            <a:r>
              <a:rPr lang="en-US" dirty="0"/>
              <a:t>The Main procedure</a:t>
            </a:r>
          </a:p>
          <a:p>
            <a:pPr lvl="0"/>
            <a:r>
              <a:rPr lang="en-US" dirty="0"/>
              <a:t>Statements &amp; Expressions</a:t>
            </a:r>
          </a:p>
          <a:p>
            <a:pPr lvl="0"/>
            <a:r>
              <a:rPr lang="en-US" dirty="0"/>
              <a:t>Comments</a:t>
            </a:r>
          </a:p>
          <a:p>
            <a:pPr marL="0" indent="0">
              <a:buNone/>
            </a:pPr>
            <a:endParaRPr lang="en-US" dirty="0"/>
          </a:p>
        </p:txBody>
      </p:sp>
    </p:spTree>
    <p:extLst>
      <p:ext uri="{BB962C8B-B14F-4D97-AF65-F5344CB8AC3E}">
        <p14:creationId xmlns:p14="http://schemas.microsoft.com/office/powerpoint/2010/main" val="3562734146"/>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Inheritance</a:t>
            </a:r>
          </a:p>
        </p:txBody>
      </p:sp>
      <p:sp>
        <p:nvSpPr>
          <p:cNvPr id="3" name="Content Placeholder 2"/>
          <p:cNvSpPr>
            <a:spLocks noGrp="1"/>
          </p:cNvSpPr>
          <p:nvPr>
            <p:ph idx="1"/>
          </p:nvPr>
        </p:nvSpPr>
        <p:spPr>
          <a:xfrm>
            <a:off x="526473" y="2369127"/>
            <a:ext cx="11194471" cy="3650673"/>
          </a:xfrm>
        </p:spPr>
        <p:txBody>
          <a:bodyPr>
            <a:noAutofit/>
          </a:bodyPr>
          <a:lstStyle/>
          <a:p>
            <a:pPr marL="0" indent="0">
              <a:buNone/>
            </a:pPr>
            <a:r>
              <a:rPr lang="en-US" sz="2400" dirty="0"/>
              <a:t>One of the most important concepts in object-oriented programming is that of inheritance. Inheritance allows us to define a class in terms of another class which makes it easier to create and maintain an application. This also provides an opportunity to reuse the code functionality and fast implementation time.</a:t>
            </a:r>
          </a:p>
          <a:p>
            <a:pPr marL="0" indent="0">
              <a:buNone/>
            </a:pPr>
            <a:r>
              <a:rPr lang="en-US" sz="2400" dirty="0"/>
              <a:t>When creating a class, instead of writing completely new data members and member functions, the programmer can designate that the new class should inherit the members of an existing class. This existing class is called the </a:t>
            </a:r>
            <a:r>
              <a:rPr lang="en-US" sz="2400" b="1" dirty="0"/>
              <a:t>base</a:t>
            </a:r>
            <a:r>
              <a:rPr lang="en-US" sz="2400" dirty="0"/>
              <a:t> class, and the new class is referred to as the </a:t>
            </a:r>
            <a:r>
              <a:rPr lang="en-US" sz="2400" b="1" dirty="0"/>
              <a:t>derived</a:t>
            </a:r>
            <a:r>
              <a:rPr lang="en-US" sz="2400" dirty="0"/>
              <a:t> class.</a:t>
            </a:r>
          </a:p>
          <a:p>
            <a:pPr marL="0" indent="0">
              <a:buNone/>
            </a:pPr>
            <a:endParaRPr lang="en-US" sz="2400" dirty="0"/>
          </a:p>
        </p:txBody>
      </p:sp>
    </p:spTree>
    <p:extLst>
      <p:ext uri="{BB962C8B-B14F-4D97-AF65-F5344CB8AC3E}">
        <p14:creationId xmlns:p14="http://schemas.microsoft.com/office/powerpoint/2010/main" val="3833988730"/>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VB.Net</a:t>
            </a:r>
            <a:r>
              <a:rPr lang="en-US" dirty="0"/>
              <a:t> - Exception Handling</a:t>
            </a:r>
          </a:p>
        </p:txBody>
      </p:sp>
      <p:sp>
        <p:nvSpPr>
          <p:cNvPr id="3" name="Content Placeholder 2"/>
          <p:cNvSpPr>
            <a:spLocks noGrp="1"/>
          </p:cNvSpPr>
          <p:nvPr>
            <p:ph idx="1"/>
          </p:nvPr>
        </p:nvSpPr>
        <p:spPr>
          <a:xfrm>
            <a:off x="734291" y="2603500"/>
            <a:ext cx="10654145" cy="3416300"/>
          </a:xfrm>
        </p:spPr>
        <p:txBody>
          <a:bodyPr>
            <a:normAutofit/>
          </a:bodyPr>
          <a:lstStyle/>
          <a:p>
            <a:pPr marL="0" indent="0">
              <a:buNone/>
            </a:pPr>
            <a:r>
              <a:rPr lang="en-US" sz="2400" dirty="0"/>
              <a:t>An exception is a problem that arises during the execution of a program. An exception is a response to an exceptional circumstance that arises while a program is running, such as an attempt to divide by zero.</a:t>
            </a:r>
          </a:p>
          <a:p>
            <a:pPr marL="0" indent="0">
              <a:buNone/>
            </a:pPr>
            <a:r>
              <a:rPr lang="en-US" sz="2400" dirty="0"/>
              <a:t>Exceptions provide a way to transfer control from one part of a program to another. </a:t>
            </a:r>
            <a:r>
              <a:rPr lang="en-US" sz="2400" dirty="0" err="1"/>
              <a:t>VB.Net</a:t>
            </a:r>
            <a:r>
              <a:rPr lang="en-US" sz="2400" dirty="0"/>
              <a:t> exception handling is built upon four keywords: </a:t>
            </a:r>
            <a:r>
              <a:rPr lang="en-US" sz="2400" b="1" dirty="0"/>
              <a:t>Try</a:t>
            </a:r>
            <a:r>
              <a:rPr lang="en-US" sz="2400" dirty="0"/>
              <a:t>, </a:t>
            </a:r>
            <a:r>
              <a:rPr lang="en-US" sz="2400" b="1" dirty="0"/>
              <a:t>Catch</a:t>
            </a:r>
            <a:r>
              <a:rPr lang="en-US" sz="2400" dirty="0"/>
              <a:t>, </a:t>
            </a:r>
            <a:r>
              <a:rPr lang="en-US" sz="2400" b="1" dirty="0"/>
              <a:t>Finally</a:t>
            </a:r>
            <a:r>
              <a:rPr lang="en-US" sz="2400" dirty="0"/>
              <a:t> and </a:t>
            </a:r>
            <a:r>
              <a:rPr lang="en-US" sz="2400" b="1" dirty="0"/>
              <a:t>Throw</a:t>
            </a:r>
            <a:r>
              <a:rPr lang="en-US" sz="2400" dirty="0"/>
              <a:t>.</a:t>
            </a:r>
          </a:p>
        </p:txBody>
      </p:sp>
    </p:spTree>
    <p:extLst>
      <p:ext uri="{BB962C8B-B14F-4D97-AF65-F5344CB8AC3E}">
        <p14:creationId xmlns:p14="http://schemas.microsoft.com/office/powerpoint/2010/main" val="3034149067"/>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Exception </a:t>
            </a:r>
            <a:r>
              <a:rPr lang="en-US" dirty="0" smtClean="0"/>
              <a:t>Handling cont.</a:t>
            </a:r>
            <a:endParaRPr lang="en-US" dirty="0"/>
          </a:p>
        </p:txBody>
      </p:sp>
      <p:sp>
        <p:nvSpPr>
          <p:cNvPr id="3" name="Content Placeholder 2"/>
          <p:cNvSpPr>
            <a:spLocks noGrp="1"/>
          </p:cNvSpPr>
          <p:nvPr>
            <p:ph idx="1"/>
          </p:nvPr>
        </p:nvSpPr>
        <p:spPr>
          <a:xfrm>
            <a:off x="526473" y="2603499"/>
            <a:ext cx="11139053" cy="3963555"/>
          </a:xfrm>
        </p:spPr>
        <p:txBody>
          <a:bodyPr>
            <a:noAutofit/>
          </a:bodyPr>
          <a:lstStyle/>
          <a:p>
            <a:pPr lvl="0"/>
            <a:r>
              <a:rPr lang="en-US" sz="2000" b="1" dirty="0"/>
              <a:t>Try</a:t>
            </a:r>
            <a:r>
              <a:rPr lang="en-US" sz="2000" dirty="0"/>
              <a:t>: A Try block identifies a block of code for which particular exceptions will be activated. It's followed by one or more Catch blocks.</a:t>
            </a:r>
          </a:p>
          <a:p>
            <a:pPr lvl="0"/>
            <a:r>
              <a:rPr lang="en-US" sz="2000" b="1" dirty="0"/>
              <a:t>Catch</a:t>
            </a:r>
            <a:r>
              <a:rPr lang="en-US" sz="2000" dirty="0"/>
              <a:t>: A program catches an exception with an exception handler at the place in a program where you want to handle the problem. The Catch keyword indicates the catching of an exception.</a:t>
            </a:r>
          </a:p>
          <a:p>
            <a:pPr lvl="0"/>
            <a:r>
              <a:rPr lang="en-US" sz="2000" b="1" dirty="0"/>
              <a:t>Finally</a:t>
            </a:r>
            <a:r>
              <a:rPr lang="en-US" sz="2000" dirty="0"/>
              <a:t>: The Finally block is used to execute a given set of statements, whether an exception is thrown or not thrown. For example, if you open a file, it must be closed whether an exception is raised or not. </a:t>
            </a:r>
          </a:p>
          <a:p>
            <a:pPr lvl="0"/>
            <a:r>
              <a:rPr lang="en-US" sz="2000" b="1" dirty="0"/>
              <a:t>Throw</a:t>
            </a:r>
            <a:r>
              <a:rPr lang="en-US" sz="2000" dirty="0"/>
              <a:t>: A program throws an exception when a problem shows up. This is done using a Throw keyword.</a:t>
            </a:r>
          </a:p>
          <a:p>
            <a:pPr marL="0" indent="0">
              <a:buNone/>
            </a:pPr>
            <a:endParaRPr lang="en-US" sz="2000" dirty="0"/>
          </a:p>
        </p:txBody>
      </p:sp>
    </p:spTree>
    <p:extLst>
      <p:ext uri="{BB962C8B-B14F-4D97-AF65-F5344CB8AC3E}">
        <p14:creationId xmlns:p14="http://schemas.microsoft.com/office/powerpoint/2010/main" val="1726795325"/>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Exception </a:t>
            </a:r>
            <a:r>
              <a:rPr lang="en-US" dirty="0" smtClean="0"/>
              <a:t>Handling, Syntax</a:t>
            </a:r>
            <a:endParaRPr lang="en-US" dirty="0"/>
          </a:p>
        </p:txBody>
      </p:sp>
      <p:sp>
        <p:nvSpPr>
          <p:cNvPr id="3" name="Content Placeholder 2"/>
          <p:cNvSpPr>
            <a:spLocks noGrp="1"/>
          </p:cNvSpPr>
          <p:nvPr>
            <p:ph idx="1"/>
          </p:nvPr>
        </p:nvSpPr>
        <p:spPr>
          <a:xfrm>
            <a:off x="540327" y="2327563"/>
            <a:ext cx="11111345" cy="4391891"/>
          </a:xfrm>
        </p:spPr>
        <p:txBody>
          <a:bodyPr>
            <a:normAutofit fontScale="92500" lnSpcReduction="20000"/>
          </a:bodyPr>
          <a:lstStyle/>
          <a:p>
            <a:pPr marL="0" indent="0">
              <a:buNone/>
            </a:pPr>
            <a:r>
              <a:rPr lang="en-US" dirty="0"/>
              <a:t>Assuming a block will raise an exception, a method catches an exception using a combination of the Try and Catch keywords. A Try/Catch block is placed around the code that might generate an exception. Code within a Try/Catch block is referred to as protected code, and the syntax for using Try/Catch looks like the following:</a:t>
            </a:r>
          </a:p>
          <a:p>
            <a:pPr marL="0" indent="0">
              <a:buNone/>
            </a:pPr>
            <a:r>
              <a:rPr lang="en-US" dirty="0">
                <a:solidFill>
                  <a:schemeClr val="accent5">
                    <a:lumMod val="50000"/>
                  </a:schemeClr>
                </a:solidFill>
                <a:latin typeface="Arial" panose="020B0604020202020204" pitchFamily="34" charset="0"/>
                <a:cs typeface="Arial" panose="020B0604020202020204" pitchFamily="34" charset="0"/>
              </a:rPr>
              <a:t>Try</a:t>
            </a:r>
          </a:p>
          <a:p>
            <a:pPr marL="0" indent="0">
              <a:buNone/>
            </a:pPr>
            <a:r>
              <a:rPr lang="en-US" dirty="0">
                <a:solidFill>
                  <a:schemeClr val="accent5">
                    <a:lumMod val="50000"/>
                  </a:schemeClr>
                </a:solidFill>
                <a:latin typeface="Arial" panose="020B0604020202020204" pitchFamily="34" charset="0"/>
                <a:cs typeface="Arial" panose="020B0604020202020204" pitchFamily="34" charset="0"/>
              </a:rPr>
              <a:t>    [ </a:t>
            </a:r>
            <a:r>
              <a:rPr lang="en-US" dirty="0" err="1">
                <a:solidFill>
                  <a:schemeClr val="accent5">
                    <a:lumMod val="50000"/>
                  </a:schemeClr>
                </a:solidFill>
                <a:latin typeface="Arial" panose="020B0604020202020204" pitchFamily="34" charset="0"/>
                <a:cs typeface="Arial" panose="020B0604020202020204" pitchFamily="34" charset="0"/>
              </a:rPr>
              <a:t>tryStatements</a:t>
            </a:r>
            <a:r>
              <a:rPr lang="en-US" dirty="0">
                <a:solidFill>
                  <a:schemeClr val="accent5">
                    <a:lumMod val="50000"/>
                  </a:schemeClr>
                </a:solidFill>
                <a:latin typeface="Arial" panose="020B0604020202020204" pitchFamily="34" charset="0"/>
                <a:cs typeface="Arial" panose="020B0604020202020204" pitchFamily="34" charset="0"/>
              </a:rPr>
              <a:t> ]</a:t>
            </a:r>
          </a:p>
          <a:p>
            <a:pPr marL="0" indent="0">
              <a:buNone/>
            </a:pPr>
            <a:r>
              <a:rPr lang="en-US" dirty="0">
                <a:solidFill>
                  <a:schemeClr val="accent5">
                    <a:lumMod val="50000"/>
                  </a:schemeClr>
                </a:solidFill>
                <a:latin typeface="Arial" panose="020B0604020202020204" pitchFamily="34" charset="0"/>
                <a:cs typeface="Arial" panose="020B0604020202020204" pitchFamily="34" charset="0"/>
              </a:rPr>
              <a:t>    [ Exit Try ]</a:t>
            </a:r>
          </a:p>
          <a:p>
            <a:pPr marL="0" indent="0">
              <a:buNone/>
            </a:pPr>
            <a:r>
              <a:rPr lang="en-US" dirty="0">
                <a:solidFill>
                  <a:schemeClr val="accent5">
                    <a:lumMod val="50000"/>
                  </a:schemeClr>
                </a:solidFill>
                <a:latin typeface="Arial" panose="020B0604020202020204" pitchFamily="34" charset="0"/>
                <a:cs typeface="Arial" panose="020B0604020202020204" pitchFamily="34" charset="0"/>
              </a:rPr>
              <a:t>[ Catch [ exception [ As type ] ] [ When expression ]</a:t>
            </a:r>
          </a:p>
          <a:p>
            <a:pPr marL="0" indent="0">
              <a:buNone/>
            </a:pPr>
            <a:r>
              <a:rPr lang="en-US" dirty="0">
                <a:solidFill>
                  <a:schemeClr val="accent5">
                    <a:lumMod val="50000"/>
                  </a:schemeClr>
                </a:solidFill>
                <a:latin typeface="Arial" panose="020B0604020202020204" pitchFamily="34" charset="0"/>
                <a:cs typeface="Arial" panose="020B0604020202020204" pitchFamily="34" charset="0"/>
              </a:rPr>
              <a:t>    [ </a:t>
            </a:r>
            <a:r>
              <a:rPr lang="en-US" dirty="0" err="1">
                <a:solidFill>
                  <a:schemeClr val="accent5">
                    <a:lumMod val="50000"/>
                  </a:schemeClr>
                </a:solidFill>
                <a:latin typeface="Arial" panose="020B0604020202020204" pitchFamily="34" charset="0"/>
                <a:cs typeface="Arial" panose="020B0604020202020204" pitchFamily="34" charset="0"/>
              </a:rPr>
              <a:t>catchStatements</a:t>
            </a:r>
            <a:r>
              <a:rPr lang="en-US" dirty="0">
                <a:solidFill>
                  <a:schemeClr val="accent5">
                    <a:lumMod val="50000"/>
                  </a:schemeClr>
                </a:solidFill>
                <a:latin typeface="Arial" panose="020B0604020202020204" pitchFamily="34" charset="0"/>
                <a:cs typeface="Arial" panose="020B0604020202020204" pitchFamily="34" charset="0"/>
              </a:rPr>
              <a:t> ]</a:t>
            </a:r>
          </a:p>
          <a:p>
            <a:pPr marL="0" indent="0">
              <a:buNone/>
            </a:pPr>
            <a:r>
              <a:rPr lang="en-US" dirty="0">
                <a:solidFill>
                  <a:schemeClr val="accent5">
                    <a:lumMod val="50000"/>
                  </a:schemeClr>
                </a:solidFill>
                <a:latin typeface="Arial" panose="020B0604020202020204" pitchFamily="34" charset="0"/>
                <a:cs typeface="Arial" panose="020B0604020202020204" pitchFamily="34" charset="0"/>
              </a:rPr>
              <a:t>    [ Exit Try ] ]</a:t>
            </a:r>
          </a:p>
          <a:p>
            <a:pPr marL="0" indent="0">
              <a:buNone/>
            </a:pPr>
            <a:r>
              <a:rPr lang="en-US" dirty="0">
                <a:solidFill>
                  <a:schemeClr val="accent5">
                    <a:lumMod val="50000"/>
                  </a:schemeClr>
                </a:solidFill>
                <a:latin typeface="Arial" panose="020B0604020202020204" pitchFamily="34" charset="0"/>
                <a:cs typeface="Arial" panose="020B0604020202020204" pitchFamily="34" charset="0"/>
              </a:rPr>
              <a:t>[ Catch ... ]</a:t>
            </a:r>
          </a:p>
          <a:p>
            <a:pPr marL="0" indent="0">
              <a:buNone/>
            </a:pPr>
            <a:r>
              <a:rPr lang="en-US" dirty="0">
                <a:solidFill>
                  <a:schemeClr val="accent5">
                    <a:lumMod val="50000"/>
                  </a:schemeClr>
                </a:solidFill>
                <a:latin typeface="Arial" panose="020B0604020202020204" pitchFamily="34" charset="0"/>
                <a:cs typeface="Arial" panose="020B0604020202020204" pitchFamily="34" charset="0"/>
              </a:rPr>
              <a:t>[ Finally</a:t>
            </a:r>
          </a:p>
          <a:p>
            <a:pPr marL="0" indent="0">
              <a:buNone/>
            </a:pPr>
            <a:r>
              <a:rPr lang="en-US" dirty="0">
                <a:solidFill>
                  <a:schemeClr val="accent5">
                    <a:lumMod val="50000"/>
                  </a:schemeClr>
                </a:solidFill>
                <a:latin typeface="Arial" panose="020B0604020202020204" pitchFamily="34" charset="0"/>
                <a:cs typeface="Arial" panose="020B0604020202020204" pitchFamily="34" charset="0"/>
              </a:rPr>
              <a:t>    [ </a:t>
            </a:r>
            <a:r>
              <a:rPr lang="en-US" dirty="0" err="1">
                <a:solidFill>
                  <a:schemeClr val="accent5">
                    <a:lumMod val="50000"/>
                  </a:schemeClr>
                </a:solidFill>
                <a:latin typeface="Arial" panose="020B0604020202020204" pitchFamily="34" charset="0"/>
                <a:cs typeface="Arial" panose="020B0604020202020204" pitchFamily="34" charset="0"/>
              </a:rPr>
              <a:t>finallyStatements</a:t>
            </a:r>
            <a:r>
              <a:rPr lang="en-US" dirty="0">
                <a:solidFill>
                  <a:schemeClr val="accent5">
                    <a:lumMod val="50000"/>
                  </a:schemeClr>
                </a:solidFill>
                <a:latin typeface="Arial" panose="020B0604020202020204" pitchFamily="34" charset="0"/>
                <a:cs typeface="Arial" panose="020B0604020202020204" pitchFamily="34" charset="0"/>
              </a:rPr>
              <a:t> ] ]</a:t>
            </a:r>
          </a:p>
          <a:p>
            <a:pPr marL="0" indent="0">
              <a:buNone/>
            </a:pPr>
            <a:r>
              <a:rPr lang="en-US" dirty="0">
                <a:solidFill>
                  <a:schemeClr val="accent5">
                    <a:lumMod val="50000"/>
                  </a:schemeClr>
                </a:solidFill>
                <a:latin typeface="Arial" panose="020B0604020202020204" pitchFamily="34" charset="0"/>
                <a:cs typeface="Arial" panose="020B0604020202020204" pitchFamily="34" charset="0"/>
              </a:rPr>
              <a:t>End Try</a:t>
            </a:r>
          </a:p>
          <a:p>
            <a:pPr marL="0" indent="0">
              <a:buNone/>
            </a:pPr>
            <a:endParaRPr lang="en-US" dirty="0"/>
          </a:p>
        </p:txBody>
      </p:sp>
    </p:spTree>
    <p:extLst>
      <p:ext uri="{BB962C8B-B14F-4D97-AF65-F5344CB8AC3E}">
        <p14:creationId xmlns:p14="http://schemas.microsoft.com/office/powerpoint/2010/main" val="3625469441"/>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Exception </a:t>
            </a:r>
            <a:r>
              <a:rPr lang="en-US" dirty="0" smtClean="0"/>
              <a:t>Handling, Example</a:t>
            </a:r>
            <a:endParaRPr lang="en-US" dirty="0"/>
          </a:p>
        </p:txBody>
      </p:sp>
      <p:sp>
        <p:nvSpPr>
          <p:cNvPr id="3" name="Content Placeholder 2"/>
          <p:cNvSpPr>
            <a:spLocks noGrp="1"/>
          </p:cNvSpPr>
          <p:nvPr>
            <p:ph idx="1"/>
          </p:nvPr>
        </p:nvSpPr>
        <p:spPr>
          <a:xfrm>
            <a:off x="1122830" y="2022764"/>
            <a:ext cx="8825659" cy="4946072"/>
          </a:xfrm>
        </p:spPr>
        <p:txBody>
          <a:bodyPr>
            <a:noAutofit/>
          </a:bodyPr>
          <a:lstStyle/>
          <a:p>
            <a:pPr marL="0" indent="0">
              <a:buNone/>
            </a:pPr>
            <a:r>
              <a:rPr lang="en-US" sz="1200" dirty="0">
                <a:solidFill>
                  <a:schemeClr val="accent5">
                    <a:lumMod val="50000"/>
                  </a:schemeClr>
                </a:solidFill>
              </a:rPr>
              <a:t>Module </a:t>
            </a:r>
            <a:r>
              <a:rPr lang="en-US" sz="1200" dirty="0" err="1">
                <a:solidFill>
                  <a:schemeClr val="accent5">
                    <a:lumMod val="50000"/>
                  </a:schemeClr>
                </a:solidFill>
              </a:rPr>
              <a:t>exceptionProg</a:t>
            </a:r>
            <a:endParaRPr lang="en-US" sz="1200" dirty="0">
              <a:solidFill>
                <a:schemeClr val="accent5">
                  <a:lumMod val="50000"/>
                </a:schemeClr>
              </a:solidFill>
            </a:endParaRPr>
          </a:p>
          <a:p>
            <a:pPr marL="0" indent="0">
              <a:buNone/>
            </a:pPr>
            <a:r>
              <a:rPr lang="en-US" sz="1200" dirty="0">
                <a:solidFill>
                  <a:schemeClr val="accent5">
                    <a:lumMod val="50000"/>
                  </a:schemeClr>
                </a:solidFill>
              </a:rPr>
              <a:t>   Sub division(</a:t>
            </a:r>
            <a:r>
              <a:rPr lang="en-US" sz="1200" dirty="0" err="1">
                <a:solidFill>
                  <a:schemeClr val="accent5">
                    <a:lumMod val="50000"/>
                  </a:schemeClr>
                </a:solidFill>
              </a:rPr>
              <a:t>ByVal</a:t>
            </a:r>
            <a:r>
              <a:rPr lang="en-US" sz="1200" dirty="0">
                <a:solidFill>
                  <a:schemeClr val="accent5">
                    <a:lumMod val="50000"/>
                  </a:schemeClr>
                </a:solidFill>
              </a:rPr>
              <a:t> num1 As Integer, </a:t>
            </a:r>
            <a:r>
              <a:rPr lang="en-US" sz="1200" dirty="0" err="1">
                <a:solidFill>
                  <a:schemeClr val="accent5">
                    <a:lumMod val="50000"/>
                  </a:schemeClr>
                </a:solidFill>
              </a:rPr>
              <a:t>ByVal</a:t>
            </a:r>
            <a:r>
              <a:rPr lang="en-US" sz="1200" dirty="0">
                <a:solidFill>
                  <a:schemeClr val="accent5">
                    <a:lumMod val="50000"/>
                  </a:schemeClr>
                </a:solidFill>
              </a:rPr>
              <a:t> num2 As Integer)</a:t>
            </a:r>
          </a:p>
          <a:p>
            <a:pPr marL="0" indent="0">
              <a:buNone/>
            </a:pPr>
            <a:r>
              <a:rPr lang="en-US" sz="1200" dirty="0">
                <a:solidFill>
                  <a:schemeClr val="accent5">
                    <a:lumMod val="50000"/>
                  </a:schemeClr>
                </a:solidFill>
              </a:rPr>
              <a:t>      Dim result As Integer</a:t>
            </a:r>
          </a:p>
          <a:p>
            <a:pPr marL="0" indent="0">
              <a:buNone/>
            </a:pPr>
            <a:r>
              <a:rPr lang="en-US" sz="1200" dirty="0">
                <a:solidFill>
                  <a:schemeClr val="accent5">
                    <a:lumMod val="50000"/>
                  </a:schemeClr>
                </a:solidFill>
              </a:rPr>
              <a:t>      Try</a:t>
            </a:r>
          </a:p>
          <a:p>
            <a:pPr marL="0" indent="0">
              <a:buNone/>
            </a:pPr>
            <a:r>
              <a:rPr lang="en-US" sz="1200" dirty="0">
                <a:solidFill>
                  <a:schemeClr val="accent5">
                    <a:lumMod val="50000"/>
                  </a:schemeClr>
                </a:solidFill>
              </a:rPr>
              <a:t>          result = num1 \ num2</a:t>
            </a:r>
          </a:p>
          <a:p>
            <a:pPr marL="0" indent="0">
              <a:buNone/>
            </a:pPr>
            <a:r>
              <a:rPr lang="en-US" sz="1200" dirty="0">
                <a:solidFill>
                  <a:schemeClr val="accent5">
                    <a:lumMod val="50000"/>
                  </a:schemeClr>
                </a:solidFill>
              </a:rPr>
              <a:t>      Catch e As </a:t>
            </a:r>
            <a:r>
              <a:rPr lang="en-US" sz="1200" dirty="0" err="1">
                <a:solidFill>
                  <a:schemeClr val="accent5">
                    <a:lumMod val="50000"/>
                  </a:schemeClr>
                </a:solidFill>
              </a:rPr>
              <a:t>DivideByZeroException</a:t>
            </a:r>
            <a:endParaRPr lang="en-US" sz="1200" dirty="0">
              <a:solidFill>
                <a:schemeClr val="accent5">
                  <a:lumMod val="50000"/>
                </a:schemeClr>
              </a:solidFill>
            </a:endParaRPr>
          </a:p>
          <a:p>
            <a:pPr marL="0" indent="0">
              <a:buNone/>
            </a:pPr>
            <a:r>
              <a:rPr lang="en-US" sz="1200" dirty="0">
                <a:solidFill>
                  <a:schemeClr val="accent5">
                    <a:lumMod val="50000"/>
                  </a:schemeClr>
                </a:solidFill>
              </a:rPr>
              <a:t>          </a:t>
            </a:r>
            <a:r>
              <a:rPr lang="en-US" sz="1200" dirty="0" err="1">
                <a:solidFill>
                  <a:schemeClr val="accent5">
                    <a:lumMod val="50000"/>
                  </a:schemeClr>
                </a:solidFill>
              </a:rPr>
              <a:t>Console.WriteLine</a:t>
            </a:r>
            <a:r>
              <a:rPr lang="en-US" sz="1200" dirty="0">
                <a:solidFill>
                  <a:schemeClr val="accent5">
                    <a:lumMod val="50000"/>
                  </a:schemeClr>
                </a:solidFill>
              </a:rPr>
              <a:t>("Exception caught: {0}", e)</a:t>
            </a:r>
          </a:p>
          <a:p>
            <a:pPr marL="0" indent="0">
              <a:buNone/>
            </a:pPr>
            <a:r>
              <a:rPr lang="en-US" sz="1200" dirty="0">
                <a:solidFill>
                  <a:schemeClr val="accent5">
                    <a:lumMod val="50000"/>
                  </a:schemeClr>
                </a:solidFill>
              </a:rPr>
              <a:t>      Finally</a:t>
            </a:r>
          </a:p>
          <a:p>
            <a:pPr marL="0" indent="0">
              <a:buNone/>
            </a:pPr>
            <a:r>
              <a:rPr lang="en-US" sz="1200" dirty="0">
                <a:solidFill>
                  <a:schemeClr val="accent5">
                    <a:lumMod val="50000"/>
                  </a:schemeClr>
                </a:solidFill>
              </a:rPr>
              <a:t>          </a:t>
            </a:r>
            <a:r>
              <a:rPr lang="en-US" sz="1200" dirty="0" err="1">
                <a:solidFill>
                  <a:schemeClr val="accent5">
                    <a:lumMod val="50000"/>
                  </a:schemeClr>
                </a:solidFill>
              </a:rPr>
              <a:t>Console.WriteLine</a:t>
            </a:r>
            <a:r>
              <a:rPr lang="en-US" sz="1200" dirty="0">
                <a:solidFill>
                  <a:schemeClr val="accent5">
                    <a:lumMod val="50000"/>
                  </a:schemeClr>
                </a:solidFill>
              </a:rPr>
              <a:t>("Result: {0}", result)</a:t>
            </a:r>
          </a:p>
          <a:p>
            <a:pPr marL="0" indent="0">
              <a:buNone/>
            </a:pPr>
            <a:r>
              <a:rPr lang="en-US" sz="1200" dirty="0">
                <a:solidFill>
                  <a:schemeClr val="accent5">
                    <a:lumMod val="50000"/>
                  </a:schemeClr>
                </a:solidFill>
              </a:rPr>
              <a:t>      End Try</a:t>
            </a:r>
          </a:p>
          <a:p>
            <a:pPr marL="0" indent="0">
              <a:buNone/>
            </a:pPr>
            <a:r>
              <a:rPr lang="en-US" sz="1200" dirty="0">
                <a:solidFill>
                  <a:schemeClr val="accent5">
                    <a:lumMod val="50000"/>
                  </a:schemeClr>
                </a:solidFill>
              </a:rPr>
              <a:t>   End Sub</a:t>
            </a:r>
          </a:p>
          <a:p>
            <a:pPr marL="0" indent="0">
              <a:buNone/>
            </a:pPr>
            <a:r>
              <a:rPr lang="en-US" sz="1200" dirty="0">
                <a:solidFill>
                  <a:schemeClr val="accent5">
                    <a:lumMod val="50000"/>
                  </a:schemeClr>
                </a:solidFill>
              </a:rPr>
              <a:t>   Sub Main()</a:t>
            </a:r>
          </a:p>
          <a:p>
            <a:pPr marL="0" indent="0">
              <a:buNone/>
            </a:pPr>
            <a:r>
              <a:rPr lang="en-US" sz="1200" dirty="0">
                <a:solidFill>
                  <a:schemeClr val="accent5">
                    <a:lumMod val="50000"/>
                  </a:schemeClr>
                </a:solidFill>
              </a:rPr>
              <a:t>      division(25, 0)</a:t>
            </a:r>
          </a:p>
          <a:p>
            <a:pPr marL="0" indent="0">
              <a:buNone/>
            </a:pPr>
            <a:r>
              <a:rPr lang="en-US" sz="1200" dirty="0">
                <a:solidFill>
                  <a:schemeClr val="accent5">
                    <a:lumMod val="50000"/>
                  </a:schemeClr>
                </a:solidFill>
              </a:rPr>
              <a:t>      </a:t>
            </a:r>
            <a:r>
              <a:rPr lang="en-US" sz="1200" dirty="0" err="1">
                <a:solidFill>
                  <a:schemeClr val="accent5">
                    <a:lumMod val="50000"/>
                  </a:schemeClr>
                </a:solidFill>
              </a:rPr>
              <a:t>Console.ReadKey</a:t>
            </a:r>
            <a:r>
              <a:rPr lang="en-US" sz="1200" dirty="0">
                <a:solidFill>
                  <a:schemeClr val="accent5">
                    <a:lumMod val="50000"/>
                  </a:schemeClr>
                </a:solidFill>
              </a:rPr>
              <a:t>()</a:t>
            </a:r>
          </a:p>
          <a:p>
            <a:pPr marL="0" indent="0">
              <a:buNone/>
            </a:pPr>
            <a:r>
              <a:rPr lang="en-US" sz="1200" dirty="0">
                <a:solidFill>
                  <a:schemeClr val="accent5">
                    <a:lumMod val="50000"/>
                  </a:schemeClr>
                </a:solidFill>
              </a:rPr>
              <a:t>  End Sub</a:t>
            </a:r>
          </a:p>
          <a:p>
            <a:pPr marL="0" indent="0">
              <a:buNone/>
            </a:pPr>
            <a:r>
              <a:rPr lang="en-US" sz="1200" dirty="0">
                <a:solidFill>
                  <a:schemeClr val="accent5">
                    <a:lumMod val="50000"/>
                  </a:schemeClr>
                </a:solidFill>
              </a:rPr>
              <a:t>End Module</a:t>
            </a:r>
          </a:p>
        </p:txBody>
      </p:sp>
    </p:spTree>
    <p:extLst>
      <p:ext uri="{BB962C8B-B14F-4D97-AF65-F5344CB8AC3E}">
        <p14:creationId xmlns:p14="http://schemas.microsoft.com/office/powerpoint/2010/main" val="1102161632"/>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Exception </a:t>
            </a:r>
            <a:r>
              <a:rPr lang="en-US" dirty="0" smtClean="0"/>
              <a:t>Handling cont.</a:t>
            </a:r>
            <a:endParaRPr lang="en-US" dirty="0"/>
          </a:p>
        </p:txBody>
      </p:sp>
      <p:sp>
        <p:nvSpPr>
          <p:cNvPr id="3" name="Content Placeholder 2"/>
          <p:cNvSpPr>
            <a:spLocks noGrp="1"/>
          </p:cNvSpPr>
          <p:nvPr>
            <p:ph idx="1"/>
          </p:nvPr>
        </p:nvSpPr>
        <p:spPr>
          <a:xfrm>
            <a:off x="665018" y="2603500"/>
            <a:ext cx="9315595" cy="3416300"/>
          </a:xfrm>
        </p:spPr>
        <p:txBody>
          <a:bodyPr/>
          <a:lstStyle/>
          <a:p>
            <a:pPr marL="0" indent="0">
              <a:buNone/>
            </a:pPr>
            <a:r>
              <a:rPr lang="en-US" dirty="0"/>
              <a:t>When the above code is compiled and executed, it produces the following result:</a:t>
            </a:r>
          </a:p>
          <a:p>
            <a:pPr marL="0" indent="0">
              <a:buNone/>
            </a:pPr>
            <a:r>
              <a:rPr lang="en-US" dirty="0"/>
              <a:t>Exception caught: </a:t>
            </a:r>
            <a:r>
              <a:rPr lang="en-US" dirty="0" err="1"/>
              <a:t>System.DivideByZeroException</a:t>
            </a:r>
            <a:r>
              <a:rPr lang="en-US" dirty="0"/>
              <a:t>: Attempted to divide by zero. </a:t>
            </a:r>
          </a:p>
          <a:p>
            <a:pPr marL="0" indent="0">
              <a:buNone/>
            </a:pPr>
            <a:r>
              <a:rPr lang="en-US" dirty="0"/>
              <a:t>at ...</a:t>
            </a:r>
          </a:p>
          <a:p>
            <a:pPr marL="0" indent="0">
              <a:buNone/>
            </a:pPr>
            <a:r>
              <a:rPr lang="en-US" dirty="0"/>
              <a:t>Result: 0</a:t>
            </a:r>
          </a:p>
          <a:p>
            <a:pPr marL="0" indent="0">
              <a:buNone/>
            </a:pPr>
            <a:endParaRPr lang="en-US" dirty="0"/>
          </a:p>
        </p:txBody>
      </p:sp>
    </p:spTree>
    <p:extLst>
      <p:ext uri="{BB962C8B-B14F-4D97-AF65-F5344CB8AC3E}">
        <p14:creationId xmlns:p14="http://schemas.microsoft.com/office/powerpoint/2010/main" val="1542820667"/>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VB.Net</a:t>
            </a:r>
            <a:r>
              <a:rPr lang="en-US" dirty="0"/>
              <a:t> - Basic Controls</a:t>
            </a:r>
          </a:p>
        </p:txBody>
      </p:sp>
      <p:sp>
        <p:nvSpPr>
          <p:cNvPr id="3" name="Content Placeholder 2"/>
          <p:cNvSpPr>
            <a:spLocks noGrp="1"/>
          </p:cNvSpPr>
          <p:nvPr>
            <p:ph idx="1"/>
          </p:nvPr>
        </p:nvSpPr>
        <p:spPr>
          <a:xfrm>
            <a:off x="554182" y="2603500"/>
            <a:ext cx="11014363" cy="3416300"/>
          </a:xfrm>
        </p:spPr>
        <p:txBody>
          <a:bodyPr>
            <a:normAutofit/>
          </a:bodyPr>
          <a:lstStyle/>
          <a:p>
            <a:pPr marL="0" indent="0">
              <a:buNone/>
            </a:pPr>
            <a:r>
              <a:rPr lang="en-US" sz="2000" dirty="0"/>
              <a:t>An object is a type of user interface element you create on a Visual Basic form by using a toolbox control. In fact, in Visual Basic, the form itself is an object. Every Visual Basic control consists of three important elements: </a:t>
            </a:r>
          </a:p>
          <a:p>
            <a:pPr lvl="0"/>
            <a:r>
              <a:rPr lang="en-US" sz="2000" b="1" dirty="0"/>
              <a:t>Properties</a:t>
            </a:r>
            <a:r>
              <a:rPr lang="en-US" sz="2000" dirty="0"/>
              <a:t> which describe the object, </a:t>
            </a:r>
          </a:p>
          <a:p>
            <a:pPr lvl="0"/>
            <a:r>
              <a:rPr lang="en-US" sz="2000" b="1" dirty="0"/>
              <a:t>Methods</a:t>
            </a:r>
            <a:r>
              <a:rPr lang="en-US" sz="2000" dirty="0"/>
              <a:t> cause an object to do something and </a:t>
            </a:r>
          </a:p>
          <a:p>
            <a:pPr lvl="0"/>
            <a:r>
              <a:rPr lang="en-US" sz="2000" b="1" dirty="0"/>
              <a:t>Events</a:t>
            </a:r>
            <a:r>
              <a:rPr lang="en-US" sz="2000" dirty="0"/>
              <a:t> are what happens when an object does something.</a:t>
            </a:r>
          </a:p>
          <a:p>
            <a:pPr marL="0" indent="0">
              <a:buNone/>
            </a:pPr>
            <a:endParaRPr lang="en-US" sz="2000" dirty="0"/>
          </a:p>
        </p:txBody>
      </p:sp>
    </p:spTree>
    <p:extLst>
      <p:ext uri="{BB962C8B-B14F-4D97-AF65-F5344CB8AC3E}">
        <p14:creationId xmlns:p14="http://schemas.microsoft.com/office/powerpoint/2010/main" val="4163852489"/>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Control Properties</a:t>
            </a:r>
          </a:p>
        </p:txBody>
      </p:sp>
      <p:sp>
        <p:nvSpPr>
          <p:cNvPr id="3" name="Content Placeholder 2"/>
          <p:cNvSpPr>
            <a:spLocks noGrp="1"/>
          </p:cNvSpPr>
          <p:nvPr>
            <p:ph idx="1"/>
          </p:nvPr>
        </p:nvSpPr>
        <p:spPr>
          <a:xfrm>
            <a:off x="526473" y="2466109"/>
            <a:ext cx="11069781" cy="4100946"/>
          </a:xfrm>
        </p:spPr>
        <p:txBody>
          <a:bodyPr>
            <a:normAutofit/>
          </a:bodyPr>
          <a:lstStyle/>
          <a:p>
            <a:pPr marL="0" indent="0">
              <a:buNone/>
            </a:pPr>
            <a:r>
              <a:rPr lang="en-US" sz="2000" dirty="0"/>
              <a:t>All the Visual Basic Objects can be moved, resized or customized by setting their properties. A property is a value or characteristic held by a Visual Basic object, such as Caption or Fore Color. </a:t>
            </a:r>
          </a:p>
          <a:p>
            <a:pPr marL="0" indent="0">
              <a:buNone/>
            </a:pPr>
            <a:r>
              <a:rPr lang="en-US" sz="2000" dirty="0"/>
              <a:t>Properties can be set at design time by using the Properties window or at run time by using statements in the program code.</a:t>
            </a:r>
          </a:p>
          <a:p>
            <a:pPr marL="0" indent="0">
              <a:buNone/>
            </a:pPr>
            <a:r>
              <a:rPr lang="en-US" sz="2000" dirty="0">
                <a:solidFill>
                  <a:schemeClr val="accent5">
                    <a:lumMod val="50000"/>
                  </a:schemeClr>
                </a:solidFill>
              </a:rPr>
              <a:t>Object. Property = Value</a:t>
            </a:r>
          </a:p>
          <a:p>
            <a:pPr marL="0" indent="0">
              <a:buNone/>
            </a:pPr>
            <a:r>
              <a:rPr lang="en-US" sz="2000" dirty="0"/>
              <a:t>Where</a:t>
            </a:r>
          </a:p>
          <a:p>
            <a:pPr lvl="0"/>
            <a:r>
              <a:rPr lang="en-US" sz="2000" b="1" dirty="0"/>
              <a:t>Object</a:t>
            </a:r>
            <a:r>
              <a:rPr lang="en-US" sz="2000" dirty="0"/>
              <a:t> is the name of the object you're customizing.</a:t>
            </a:r>
          </a:p>
          <a:p>
            <a:pPr lvl="0"/>
            <a:r>
              <a:rPr lang="en-US" sz="2000" b="1" dirty="0"/>
              <a:t>Property</a:t>
            </a:r>
            <a:r>
              <a:rPr lang="en-US" sz="2000" dirty="0"/>
              <a:t> is the characteristic you want to change.</a:t>
            </a:r>
          </a:p>
          <a:p>
            <a:pPr lvl="0"/>
            <a:r>
              <a:rPr lang="en-US" sz="2000" b="1" dirty="0"/>
              <a:t>Value</a:t>
            </a:r>
            <a:r>
              <a:rPr lang="en-US" sz="2000" dirty="0"/>
              <a:t> is the new property setting.</a:t>
            </a:r>
          </a:p>
          <a:p>
            <a:pPr marL="0" indent="0">
              <a:buNone/>
            </a:pPr>
            <a:endParaRPr lang="en-US" sz="2000" dirty="0"/>
          </a:p>
        </p:txBody>
      </p:sp>
    </p:spTree>
    <p:extLst>
      <p:ext uri="{BB962C8B-B14F-4D97-AF65-F5344CB8AC3E}">
        <p14:creationId xmlns:p14="http://schemas.microsoft.com/office/powerpoint/2010/main" val="436800353"/>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Control </a:t>
            </a:r>
            <a:r>
              <a:rPr lang="en-US" dirty="0" smtClean="0"/>
              <a:t>Properties Example</a:t>
            </a:r>
            <a:endParaRPr lang="en-US" dirty="0"/>
          </a:p>
        </p:txBody>
      </p:sp>
      <p:sp>
        <p:nvSpPr>
          <p:cNvPr id="3" name="Content Placeholder 2"/>
          <p:cNvSpPr>
            <a:spLocks noGrp="1"/>
          </p:cNvSpPr>
          <p:nvPr>
            <p:ph idx="1"/>
          </p:nvPr>
        </p:nvSpPr>
        <p:spPr/>
        <p:txBody>
          <a:bodyPr>
            <a:normAutofit/>
          </a:bodyPr>
          <a:lstStyle/>
          <a:p>
            <a:pPr marL="0" indent="0">
              <a:buNone/>
            </a:pPr>
            <a:r>
              <a:rPr lang="en-US" sz="2000" dirty="0"/>
              <a:t>For example,</a:t>
            </a:r>
          </a:p>
          <a:p>
            <a:pPr marL="0" indent="0">
              <a:buNone/>
            </a:pPr>
            <a:r>
              <a:rPr lang="en-US" sz="2000" dirty="0">
                <a:solidFill>
                  <a:schemeClr val="accent5">
                    <a:lumMod val="50000"/>
                  </a:schemeClr>
                </a:solidFill>
              </a:rPr>
              <a:t>Form1.Caption = "Hello"</a:t>
            </a:r>
          </a:p>
          <a:p>
            <a:pPr marL="0" indent="0">
              <a:buNone/>
            </a:pPr>
            <a:r>
              <a:rPr lang="en-US" sz="2000" dirty="0"/>
              <a:t>You can set any of the form properties using Properties Window. Most of the properties can be set or read during application execution. You can refer to Microsoft documentation for a complete list of properties associated with different controls and restrictions applied to them.</a:t>
            </a:r>
          </a:p>
          <a:p>
            <a:pPr marL="0" indent="0">
              <a:buNone/>
            </a:pPr>
            <a:endParaRPr lang="en-US" sz="2000" dirty="0"/>
          </a:p>
        </p:txBody>
      </p:sp>
    </p:spTree>
    <p:extLst>
      <p:ext uri="{BB962C8B-B14F-4D97-AF65-F5344CB8AC3E}">
        <p14:creationId xmlns:p14="http://schemas.microsoft.com/office/powerpoint/2010/main" val="3962436344"/>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Control Methods</a:t>
            </a:r>
          </a:p>
        </p:txBody>
      </p:sp>
      <p:sp>
        <p:nvSpPr>
          <p:cNvPr id="3" name="Content Placeholder 2"/>
          <p:cNvSpPr>
            <a:spLocks noGrp="1"/>
          </p:cNvSpPr>
          <p:nvPr>
            <p:ph idx="1"/>
          </p:nvPr>
        </p:nvSpPr>
        <p:spPr>
          <a:xfrm>
            <a:off x="484910" y="2603500"/>
            <a:ext cx="11125200" cy="3416300"/>
          </a:xfrm>
        </p:spPr>
        <p:txBody>
          <a:bodyPr>
            <a:normAutofit/>
          </a:bodyPr>
          <a:lstStyle/>
          <a:p>
            <a:pPr marL="0" indent="0">
              <a:buNone/>
            </a:pPr>
            <a:r>
              <a:rPr lang="en-US" sz="2000" dirty="0"/>
              <a:t>A method is a procedure created as a member of a class and they cause an object to do something. Methods are used to access or manipulate the characteristics of an object or a variable. There are mainly two categories of methods you will use in your classes:</a:t>
            </a:r>
          </a:p>
          <a:p>
            <a:pPr lvl="0"/>
            <a:r>
              <a:rPr lang="en-US" sz="2000" dirty="0"/>
              <a:t>If you are using a control such as one of those provided by the Toolbox, you can call any of its public methods. The requirements of such a method depend on the class being used.</a:t>
            </a:r>
          </a:p>
          <a:p>
            <a:r>
              <a:rPr lang="en-US" sz="2000" dirty="0"/>
              <a:t>If none of the existing methods can perform your desired task, you can add a method to a class.</a:t>
            </a:r>
          </a:p>
        </p:txBody>
      </p:sp>
    </p:spTree>
    <p:extLst>
      <p:ext uri="{BB962C8B-B14F-4D97-AF65-F5344CB8AC3E}">
        <p14:creationId xmlns:p14="http://schemas.microsoft.com/office/powerpoint/2010/main" val="36162584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VB.Net</a:t>
            </a:r>
            <a:r>
              <a:rPr lang="en-US" dirty="0"/>
              <a:t> Hello World </a:t>
            </a:r>
            <a:r>
              <a:rPr lang="en-US" dirty="0" smtClean="0"/>
              <a:t>Example cont.</a:t>
            </a:r>
            <a:endParaRPr lang="en-US" dirty="0"/>
          </a:p>
        </p:txBody>
      </p:sp>
      <p:sp>
        <p:nvSpPr>
          <p:cNvPr id="3" name="Content Placeholder 2"/>
          <p:cNvSpPr>
            <a:spLocks noGrp="1"/>
          </p:cNvSpPr>
          <p:nvPr>
            <p:ph idx="1"/>
          </p:nvPr>
        </p:nvSpPr>
        <p:spPr>
          <a:xfrm>
            <a:off x="1154954" y="2355305"/>
            <a:ext cx="8825659" cy="4332877"/>
          </a:xfrm>
        </p:spPr>
        <p:txBody>
          <a:bodyPr>
            <a:normAutofit lnSpcReduction="10000"/>
          </a:bodyPr>
          <a:lstStyle/>
          <a:p>
            <a:pPr marL="0" indent="0">
              <a:buNone/>
            </a:pPr>
            <a:r>
              <a:rPr lang="en-US" dirty="0"/>
              <a:t>Let us look at a simple code that would print the words "Hello World":</a:t>
            </a:r>
          </a:p>
          <a:p>
            <a:pPr marL="0" indent="0">
              <a:buNone/>
            </a:pPr>
            <a:r>
              <a:rPr lang="en-US" dirty="0">
                <a:solidFill>
                  <a:schemeClr val="accent5"/>
                </a:solidFill>
                <a:latin typeface="Arial" panose="020B0604020202020204" pitchFamily="34" charset="0"/>
                <a:cs typeface="Arial" panose="020B0604020202020204" pitchFamily="34" charset="0"/>
              </a:rPr>
              <a:t>Imports System</a:t>
            </a:r>
          </a:p>
          <a:p>
            <a:pPr marL="0" indent="0">
              <a:buNone/>
            </a:pPr>
            <a:r>
              <a:rPr lang="en-US" dirty="0">
                <a:solidFill>
                  <a:schemeClr val="accent5"/>
                </a:solidFill>
                <a:latin typeface="Arial" panose="020B0604020202020204" pitchFamily="34" charset="0"/>
                <a:cs typeface="Arial" panose="020B0604020202020204" pitchFamily="34" charset="0"/>
              </a:rPr>
              <a:t>Module Module1</a:t>
            </a:r>
          </a:p>
          <a:p>
            <a:pPr marL="0" indent="0">
              <a:buNone/>
            </a:pPr>
            <a:r>
              <a:rPr lang="en-US" dirty="0">
                <a:solidFill>
                  <a:schemeClr val="accent5"/>
                </a:solidFill>
                <a:latin typeface="Arial" panose="020B0604020202020204" pitchFamily="34" charset="0"/>
                <a:cs typeface="Arial" panose="020B0604020202020204" pitchFamily="34" charset="0"/>
              </a:rPr>
              <a:t>   'This program will display Hello World </a:t>
            </a:r>
          </a:p>
          <a:p>
            <a:pPr marL="0" indent="0">
              <a:buNone/>
            </a:pPr>
            <a:r>
              <a:rPr lang="en-US" dirty="0">
                <a:solidFill>
                  <a:schemeClr val="accent5"/>
                </a:solidFill>
                <a:latin typeface="Arial" panose="020B0604020202020204" pitchFamily="34" charset="0"/>
                <a:cs typeface="Arial" panose="020B0604020202020204" pitchFamily="34" charset="0"/>
              </a:rPr>
              <a:t>   Sub Main()</a:t>
            </a:r>
          </a:p>
          <a:p>
            <a:pPr marL="0" indent="0">
              <a:buNone/>
            </a:pPr>
            <a:r>
              <a:rPr lang="en-US" dirty="0" smtClean="0">
                <a:solidFill>
                  <a:schemeClr val="accent5"/>
                </a:solidFill>
                <a:latin typeface="Arial" panose="020B0604020202020204" pitchFamily="34" charset="0"/>
                <a:cs typeface="Arial" panose="020B0604020202020204" pitchFamily="34" charset="0"/>
              </a:rPr>
              <a:t>      </a:t>
            </a:r>
            <a:r>
              <a:rPr lang="en-US" dirty="0" err="1" smtClean="0">
                <a:solidFill>
                  <a:schemeClr val="accent5"/>
                </a:solidFill>
                <a:latin typeface="Arial" panose="020B0604020202020204" pitchFamily="34" charset="0"/>
                <a:cs typeface="Arial" panose="020B0604020202020204" pitchFamily="34" charset="0"/>
              </a:rPr>
              <a:t>Console.WriteLine</a:t>
            </a:r>
            <a:r>
              <a:rPr lang="en-US" dirty="0">
                <a:solidFill>
                  <a:schemeClr val="accent5"/>
                </a:solidFill>
                <a:latin typeface="Arial" panose="020B0604020202020204" pitchFamily="34" charset="0"/>
                <a:cs typeface="Arial" panose="020B0604020202020204" pitchFamily="34" charset="0"/>
              </a:rPr>
              <a:t>("Hello World")</a:t>
            </a:r>
          </a:p>
          <a:p>
            <a:pPr marL="0" indent="0">
              <a:buNone/>
            </a:pPr>
            <a:r>
              <a:rPr lang="en-US" dirty="0">
                <a:solidFill>
                  <a:schemeClr val="accent5"/>
                </a:solidFill>
                <a:latin typeface="Arial" panose="020B0604020202020204" pitchFamily="34" charset="0"/>
                <a:cs typeface="Arial" panose="020B0604020202020204" pitchFamily="34" charset="0"/>
              </a:rPr>
              <a:t>      </a:t>
            </a:r>
            <a:r>
              <a:rPr lang="en-US" dirty="0" err="1">
                <a:solidFill>
                  <a:schemeClr val="accent5"/>
                </a:solidFill>
                <a:latin typeface="Arial" panose="020B0604020202020204" pitchFamily="34" charset="0"/>
                <a:cs typeface="Arial" panose="020B0604020202020204" pitchFamily="34" charset="0"/>
              </a:rPr>
              <a:t>Console.ReadKey</a:t>
            </a:r>
            <a:r>
              <a:rPr lang="en-US" dirty="0">
                <a:solidFill>
                  <a:schemeClr val="accent5"/>
                </a:solidFill>
                <a:latin typeface="Arial" panose="020B0604020202020204" pitchFamily="34" charset="0"/>
                <a:cs typeface="Arial" panose="020B0604020202020204" pitchFamily="34" charset="0"/>
              </a:rPr>
              <a:t>()</a:t>
            </a:r>
          </a:p>
          <a:p>
            <a:pPr marL="0" indent="0">
              <a:buNone/>
            </a:pPr>
            <a:r>
              <a:rPr lang="en-US" dirty="0">
                <a:solidFill>
                  <a:schemeClr val="accent5"/>
                </a:solidFill>
                <a:latin typeface="Arial" panose="020B0604020202020204" pitchFamily="34" charset="0"/>
                <a:cs typeface="Arial" panose="020B0604020202020204" pitchFamily="34" charset="0"/>
              </a:rPr>
              <a:t>   End Sub</a:t>
            </a:r>
          </a:p>
          <a:p>
            <a:pPr marL="0" indent="0">
              <a:buNone/>
            </a:pPr>
            <a:r>
              <a:rPr lang="en-US" dirty="0">
                <a:solidFill>
                  <a:schemeClr val="accent5"/>
                </a:solidFill>
                <a:latin typeface="Arial" panose="020B0604020202020204" pitchFamily="34" charset="0"/>
                <a:cs typeface="Arial" panose="020B0604020202020204" pitchFamily="34" charset="0"/>
              </a:rPr>
              <a:t>End Module</a:t>
            </a:r>
          </a:p>
          <a:p>
            <a:pPr marL="0" indent="0">
              <a:buNone/>
            </a:pPr>
            <a:r>
              <a:rPr lang="en-US" dirty="0"/>
              <a:t>When the above code is compiled and executed, it produces the following result:</a:t>
            </a:r>
          </a:p>
          <a:p>
            <a:pPr marL="0" indent="0">
              <a:buNone/>
            </a:pPr>
            <a:r>
              <a:rPr lang="en-US" dirty="0">
                <a:latin typeface="Arial" panose="020B0604020202020204" pitchFamily="34" charset="0"/>
                <a:cs typeface="Arial" panose="020B0604020202020204" pitchFamily="34" charset="0"/>
              </a:rPr>
              <a:t>Hello, World!</a:t>
            </a:r>
          </a:p>
          <a:p>
            <a:pPr marL="0" indent="0">
              <a:buNone/>
            </a:pPr>
            <a:endParaRPr lang="en-US" dirty="0"/>
          </a:p>
        </p:txBody>
      </p:sp>
    </p:spTree>
    <p:extLst>
      <p:ext uri="{BB962C8B-B14F-4D97-AF65-F5344CB8AC3E}">
        <p14:creationId xmlns:p14="http://schemas.microsoft.com/office/powerpoint/2010/main" val="851513412"/>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Control </a:t>
            </a:r>
            <a:r>
              <a:rPr lang="en-US" dirty="0" smtClean="0"/>
              <a:t>Methods, Example</a:t>
            </a:r>
            <a:endParaRPr lang="en-US" dirty="0"/>
          </a:p>
        </p:txBody>
      </p:sp>
      <p:sp>
        <p:nvSpPr>
          <p:cNvPr id="3" name="Content Placeholder 2"/>
          <p:cNvSpPr>
            <a:spLocks noGrp="1"/>
          </p:cNvSpPr>
          <p:nvPr>
            <p:ph idx="1"/>
          </p:nvPr>
        </p:nvSpPr>
        <p:spPr>
          <a:xfrm>
            <a:off x="554182" y="2382982"/>
            <a:ext cx="11083636" cy="3636818"/>
          </a:xfrm>
        </p:spPr>
        <p:txBody>
          <a:bodyPr>
            <a:normAutofit/>
          </a:bodyPr>
          <a:lstStyle/>
          <a:p>
            <a:pPr marL="0" indent="0">
              <a:buNone/>
            </a:pPr>
            <a:r>
              <a:rPr lang="en-US" sz="2000" dirty="0"/>
              <a:t>For example, the </a:t>
            </a:r>
            <a:r>
              <a:rPr lang="en-US" sz="2000" i="1" dirty="0" err="1"/>
              <a:t>MessageBox</a:t>
            </a:r>
            <a:r>
              <a:rPr lang="en-US" sz="2000" dirty="0"/>
              <a:t> control has a method named </a:t>
            </a:r>
            <a:r>
              <a:rPr lang="en-US" sz="2000" i="1" dirty="0"/>
              <a:t>Show, which is called in the code snippet below:</a:t>
            </a:r>
            <a:endParaRPr lang="en-US" sz="2000" dirty="0"/>
          </a:p>
          <a:p>
            <a:pPr marL="0" indent="0">
              <a:buNone/>
            </a:pPr>
            <a:r>
              <a:rPr lang="en-US" sz="2000" dirty="0">
                <a:solidFill>
                  <a:schemeClr val="accent5">
                    <a:lumMod val="50000"/>
                  </a:schemeClr>
                </a:solidFill>
              </a:rPr>
              <a:t>Public Class Form1</a:t>
            </a:r>
          </a:p>
          <a:p>
            <a:pPr marL="0" indent="0">
              <a:buNone/>
            </a:pPr>
            <a:r>
              <a:rPr lang="en-US" sz="2000" dirty="0">
                <a:solidFill>
                  <a:schemeClr val="accent5">
                    <a:lumMod val="50000"/>
                  </a:schemeClr>
                </a:solidFill>
              </a:rPr>
              <a:t>    Private Sub Button1_Click(</a:t>
            </a:r>
            <a:r>
              <a:rPr lang="en-US" sz="2000" dirty="0" err="1">
                <a:solidFill>
                  <a:schemeClr val="accent5">
                    <a:lumMod val="50000"/>
                  </a:schemeClr>
                </a:solidFill>
              </a:rPr>
              <a:t>ByVal</a:t>
            </a:r>
            <a:r>
              <a:rPr lang="en-US" sz="2000" dirty="0">
                <a:solidFill>
                  <a:schemeClr val="accent5">
                    <a:lumMod val="50000"/>
                  </a:schemeClr>
                </a:solidFill>
              </a:rPr>
              <a:t> sender As </a:t>
            </a:r>
            <a:r>
              <a:rPr lang="en-US" sz="2000" dirty="0" err="1">
                <a:solidFill>
                  <a:schemeClr val="accent5">
                    <a:lumMod val="50000"/>
                  </a:schemeClr>
                </a:solidFill>
              </a:rPr>
              <a:t>System.Object</a:t>
            </a:r>
            <a:r>
              <a:rPr lang="en-US" sz="2000" dirty="0">
                <a:solidFill>
                  <a:schemeClr val="accent5">
                    <a:lumMod val="50000"/>
                  </a:schemeClr>
                </a:solidFill>
              </a:rPr>
              <a:t>, </a:t>
            </a:r>
            <a:r>
              <a:rPr lang="en-US" sz="2000" dirty="0" err="1">
                <a:solidFill>
                  <a:schemeClr val="accent5">
                    <a:lumMod val="50000"/>
                  </a:schemeClr>
                </a:solidFill>
              </a:rPr>
              <a:t>ByVal</a:t>
            </a:r>
            <a:r>
              <a:rPr lang="en-US" sz="2000" dirty="0">
                <a:solidFill>
                  <a:schemeClr val="accent5">
                    <a:lumMod val="50000"/>
                  </a:schemeClr>
                </a:solidFill>
              </a:rPr>
              <a:t> e As </a:t>
            </a:r>
            <a:r>
              <a:rPr lang="en-US" sz="2000" dirty="0" err="1">
                <a:solidFill>
                  <a:schemeClr val="accent5">
                    <a:lumMod val="50000"/>
                  </a:schemeClr>
                </a:solidFill>
              </a:rPr>
              <a:t>System.EventArgs</a:t>
            </a:r>
            <a:r>
              <a:rPr lang="en-US" sz="2000" dirty="0">
                <a:solidFill>
                  <a:schemeClr val="accent5">
                    <a:lumMod val="50000"/>
                  </a:schemeClr>
                </a:solidFill>
              </a:rPr>
              <a:t>) </a:t>
            </a:r>
          </a:p>
          <a:p>
            <a:pPr marL="0" indent="0">
              <a:buNone/>
            </a:pPr>
            <a:r>
              <a:rPr lang="en-US" sz="2000" dirty="0">
                <a:solidFill>
                  <a:schemeClr val="accent5">
                    <a:lumMod val="50000"/>
                  </a:schemeClr>
                </a:solidFill>
              </a:rPr>
              <a:t>	Handles Button1.Click</a:t>
            </a:r>
          </a:p>
          <a:p>
            <a:pPr marL="0" indent="0">
              <a:buNone/>
            </a:pPr>
            <a:r>
              <a:rPr lang="en-US" sz="2000" dirty="0">
                <a:solidFill>
                  <a:schemeClr val="accent5">
                    <a:lumMod val="50000"/>
                  </a:schemeClr>
                </a:solidFill>
              </a:rPr>
              <a:t>        </a:t>
            </a:r>
            <a:r>
              <a:rPr lang="en-US" sz="2000" dirty="0" err="1">
                <a:solidFill>
                  <a:schemeClr val="accent5">
                    <a:lumMod val="50000"/>
                  </a:schemeClr>
                </a:solidFill>
              </a:rPr>
              <a:t>MessageBox.Show</a:t>
            </a:r>
            <a:r>
              <a:rPr lang="en-US" sz="2000" dirty="0">
                <a:solidFill>
                  <a:schemeClr val="accent5">
                    <a:lumMod val="50000"/>
                  </a:schemeClr>
                </a:solidFill>
              </a:rPr>
              <a:t>("Hello, World")</a:t>
            </a:r>
          </a:p>
          <a:p>
            <a:pPr marL="0" indent="0">
              <a:buNone/>
            </a:pPr>
            <a:r>
              <a:rPr lang="en-US" sz="2000" dirty="0">
                <a:solidFill>
                  <a:schemeClr val="accent5">
                    <a:lumMod val="50000"/>
                  </a:schemeClr>
                </a:solidFill>
              </a:rPr>
              <a:t>    End Sub</a:t>
            </a:r>
          </a:p>
          <a:p>
            <a:pPr marL="0" indent="0">
              <a:buNone/>
            </a:pPr>
            <a:r>
              <a:rPr lang="en-US" sz="2000" dirty="0">
                <a:solidFill>
                  <a:schemeClr val="accent5">
                    <a:lumMod val="50000"/>
                  </a:schemeClr>
                </a:solidFill>
              </a:rPr>
              <a:t>End Class</a:t>
            </a:r>
          </a:p>
          <a:p>
            <a:pPr marL="0" indent="0">
              <a:buNone/>
            </a:pPr>
            <a:endParaRPr lang="en-US" sz="2000" dirty="0"/>
          </a:p>
        </p:txBody>
      </p:sp>
    </p:spTree>
    <p:extLst>
      <p:ext uri="{BB962C8B-B14F-4D97-AF65-F5344CB8AC3E}">
        <p14:creationId xmlns:p14="http://schemas.microsoft.com/office/powerpoint/2010/main" val="397397711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Control Events</a:t>
            </a:r>
          </a:p>
        </p:txBody>
      </p:sp>
      <p:sp>
        <p:nvSpPr>
          <p:cNvPr id="3" name="Content Placeholder 2"/>
          <p:cNvSpPr>
            <a:spLocks noGrp="1"/>
          </p:cNvSpPr>
          <p:nvPr>
            <p:ph idx="1"/>
          </p:nvPr>
        </p:nvSpPr>
        <p:spPr>
          <a:xfrm>
            <a:off x="540327" y="2603500"/>
            <a:ext cx="11125199" cy="3416300"/>
          </a:xfrm>
        </p:spPr>
        <p:txBody>
          <a:bodyPr>
            <a:normAutofit/>
          </a:bodyPr>
          <a:lstStyle/>
          <a:p>
            <a:pPr marL="0" indent="0">
              <a:buNone/>
            </a:pPr>
            <a:r>
              <a:rPr lang="en-US" sz="2400"/>
              <a:t>An event is a signal that informs an application that something important has occurred. </a:t>
            </a:r>
            <a:r>
              <a:rPr lang="en-US" sz="2400" dirty="0"/>
              <a:t>For example, when a user clicks a control on a form, the form can raise a </a:t>
            </a:r>
            <a:r>
              <a:rPr lang="en-US" sz="2400" b="1" dirty="0"/>
              <a:t>Click</a:t>
            </a:r>
            <a:r>
              <a:rPr lang="en-US" sz="2400" dirty="0"/>
              <a:t> event and call a procedure that handles the event. There are various types of events associated with a Form like click, double click, close, load, resize, etc.</a:t>
            </a:r>
          </a:p>
        </p:txBody>
      </p:sp>
    </p:spTree>
    <p:extLst>
      <p:ext uri="{BB962C8B-B14F-4D97-AF65-F5344CB8AC3E}">
        <p14:creationId xmlns:p14="http://schemas.microsoft.com/office/powerpoint/2010/main" val="416246738"/>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Basic Controls</a:t>
            </a:r>
          </a:p>
        </p:txBody>
      </p:sp>
      <p:sp>
        <p:nvSpPr>
          <p:cNvPr id="3" name="Content Placeholder 2"/>
          <p:cNvSpPr>
            <a:spLocks noGrp="1"/>
          </p:cNvSpPr>
          <p:nvPr>
            <p:ph idx="1"/>
          </p:nvPr>
        </p:nvSpPr>
        <p:spPr>
          <a:xfrm>
            <a:off x="581892" y="2603500"/>
            <a:ext cx="11000508" cy="3416300"/>
          </a:xfrm>
        </p:spPr>
        <p:txBody>
          <a:bodyPr>
            <a:normAutofit/>
          </a:bodyPr>
          <a:lstStyle/>
          <a:p>
            <a:pPr marL="0" indent="0">
              <a:buNone/>
            </a:pPr>
            <a:r>
              <a:rPr lang="en-US" sz="2000" dirty="0" err="1"/>
              <a:t>VB.Net</a:t>
            </a:r>
            <a:r>
              <a:rPr lang="en-US" sz="2000" dirty="0"/>
              <a:t> provides a huge variety of controls that help you to create rich user interface. Functionalities of all these controls are defined in the respective control classes. The control classes are defined in the </a:t>
            </a:r>
            <a:r>
              <a:rPr lang="en-US" sz="2000" b="1" dirty="0" err="1"/>
              <a:t>System.Windows.Forms</a:t>
            </a:r>
            <a:r>
              <a:rPr lang="en-US" sz="2000" dirty="0"/>
              <a:t> namespace. </a:t>
            </a:r>
          </a:p>
          <a:p>
            <a:pPr marL="0" indent="0">
              <a:buNone/>
            </a:pPr>
            <a:endParaRPr lang="en-US" sz="2000" dirty="0"/>
          </a:p>
        </p:txBody>
      </p:sp>
    </p:spTree>
    <p:extLst>
      <p:ext uri="{BB962C8B-B14F-4D97-AF65-F5344CB8AC3E}">
        <p14:creationId xmlns:p14="http://schemas.microsoft.com/office/powerpoint/2010/main" val="1969078865"/>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a:t>
            </a:r>
            <a:r>
              <a:rPr lang="en-US" dirty="0" smtClean="0"/>
              <a:t>Controls cont</a:t>
            </a:r>
            <a:r>
              <a:rPr lang="en-US" dirty="0"/>
              <a:t>.</a:t>
            </a:r>
          </a:p>
        </p:txBody>
      </p:sp>
      <p:sp>
        <p:nvSpPr>
          <p:cNvPr id="3" name="Content Placeholder 2"/>
          <p:cNvSpPr>
            <a:spLocks noGrp="1"/>
          </p:cNvSpPr>
          <p:nvPr>
            <p:ph idx="1"/>
          </p:nvPr>
        </p:nvSpPr>
        <p:spPr>
          <a:xfrm>
            <a:off x="1154954" y="2244436"/>
            <a:ext cx="8825659" cy="3775364"/>
          </a:xfrm>
        </p:spPr>
        <p:txBody>
          <a:bodyPr/>
          <a:lstStyle/>
          <a:p>
            <a:pPr marL="0" indent="0">
              <a:buNone/>
            </a:pPr>
            <a:r>
              <a:rPr lang="en-US" dirty="0"/>
              <a:t>The following table lists some of the commonly used controls</a:t>
            </a:r>
            <a:r>
              <a:rPr lang="en-US" dirty="0" smtClean="0"/>
              <a:t>:</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989610138"/>
              </p:ext>
            </p:extLst>
          </p:nvPr>
        </p:nvGraphicFramePr>
        <p:xfrm>
          <a:off x="997788" y="2690120"/>
          <a:ext cx="10238248" cy="4167880"/>
        </p:xfrm>
        <a:graphic>
          <a:graphicData uri="http://schemas.openxmlformats.org/drawingml/2006/table">
            <a:tbl>
              <a:tblPr firstRow="1" firstCol="1" bandRow="1"/>
              <a:tblGrid>
                <a:gridCol w="664757">
                  <a:extLst>
                    <a:ext uri="{9D8B030D-6E8A-4147-A177-3AD203B41FA5}">
                      <a16:colId xmlns="" xmlns:a16="http://schemas.microsoft.com/office/drawing/2014/main" val="2895958504"/>
                    </a:ext>
                  </a:extLst>
                </a:gridCol>
                <a:gridCol w="9573491">
                  <a:extLst>
                    <a:ext uri="{9D8B030D-6E8A-4147-A177-3AD203B41FA5}">
                      <a16:colId xmlns="" xmlns:a16="http://schemas.microsoft.com/office/drawing/2014/main" val="1338969362"/>
                    </a:ext>
                  </a:extLst>
                </a:gridCol>
              </a:tblGrid>
              <a:tr h="246640">
                <a:tc>
                  <a:txBody>
                    <a:bodyPr/>
                    <a:lstStyle/>
                    <a:p>
                      <a:pPr marL="0" marR="0">
                        <a:lnSpc>
                          <a:spcPts val="1650"/>
                        </a:lnSpc>
                        <a:spcBef>
                          <a:spcPts val="0"/>
                        </a:spcBef>
                        <a:spcAft>
                          <a:spcPts val="1500"/>
                        </a:spcAft>
                      </a:pPr>
                      <a:r>
                        <a:rPr lang="en-US" sz="1800" b="1" dirty="0">
                          <a:solidFill>
                            <a:srgbClr val="313131"/>
                          </a:solidFill>
                          <a:effectLst/>
                          <a:latin typeface="Open Sans"/>
                          <a:ea typeface="Times New Roman" panose="02020603050405020304" pitchFamily="18" charset="0"/>
                          <a:cs typeface="Times New Roman" panose="02020603050405020304" pitchFamily="18" charset="0"/>
                        </a:rPr>
                        <a:t>S.N.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8121" marR="8121" marT="8121" marB="81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nSpc>
                          <a:spcPts val="1650"/>
                        </a:lnSpc>
                        <a:spcBef>
                          <a:spcPts val="0"/>
                        </a:spcBef>
                        <a:spcAft>
                          <a:spcPts val="1500"/>
                        </a:spcAft>
                      </a:pPr>
                      <a:r>
                        <a:rPr lang="en-US" sz="1800" b="1" dirty="0">
                          <a:solidFill>
                            <a:srgbClr val="313131"/>
                          </a:solidFill>
                          <a:effectLst/>
                          <a:latin typeface="Open Sans"/>
                          <a:ea typeface="Times New Roman" panose="02020603050405020304" pitchFamily="18" charset="0"/>
                          <a:cs typeface="Times New Roman" panose="02020603050405020304" pitchFamily="18" charset="0"/>
                        </a:rPr>
                        <a:t>Widget &amp; Description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8121" marR="8121" marT="8121" marB="81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extLst>
                  <a:ext uri="{0D108BD9-81ED-4DB2-BD59-A6C34878D82A}">
                    <a16:rowId xmlns="" xmlns:a16="http://schemas.microsoft.com/office/drawing/2014/main" val="3863139437"/>
                  </a:ext>
                </a:extLst>
              </a:tr>
              <a:tr h="653540">
                <a:tc>
                  <a:txBody>
                    <a:bodyPr/>
                    <a:lstStyle/>
                    <a:p>
                      <a:pPr marL="0" marR="0">
                        <a:lnSpc>
                          <a:spcPts val="1650"/>
                        </a:lnSpc>
                        <a:spcBef>
                          <a:spcPts val="0"/>
                        </a:spcBef>
                        <a:spcAft>
                          <a:spcPts val="150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8121" marR="8121" marT="8121" marB="81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 marR="30480" algn="just">
                        <a:lnSpc>
                          <a:spcPts val="1800"/>
                        </a:lnSpc>
                        <a:spcBef>
                          <a:spcPts val="0"/>
                        </a:spcBef>
                        <a:spcAft>
                          <a:spcPts val="1200"/>
                        </a:spcAft>
                      </a:pPr>
                      <a:r>
                        <a:rPr lang="en-US" sz="1800" u="none" strike="noStrike" dirty="0">
                          <a:solidFill>
                            <a:srgbClr val="313131"/>
                          </a:solidFill>
                          <a:effectLst/>
                          <a:latin typeface="Open Sans"/>
                          <a:ea typeface="Times New Roman" panose="02020603050405020304" pitchFamily="18" charset="0"/>
                          <a:cs typeface="Times New Roman" panose="02020603050405020304" pitchFamily="18" charset="0"/>
                        </a:rPr>
                        <a:t>Forms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Bef>
                          <a:spcPts val="0"/>
                        </a:spcBef>
                        <a:spcAft>
                          <a:spcPts val="1200"/>
                        </a:spcAft>
                      </a:pPr>
                      <a:r>
                        <a:rPr lang="en-US" sz="1800" dirty="0">
                          <a:solidFill>
                            <a:srgbClr val="000000"/>
                          </a:solidFill>
                          <a:effectLst/>
                          <a:latin typeface="Open Sans"/>
                          <a:ea typeface="Times New Roman" panose="02020603050405020304" pitchFamily="18" charset="0"/>
                          <a:cs typeface="Times New Roman" panose="02020603050405020304" pitchFamily="18" charset="0"/>
                        </a:rPr>
                        <a:t>The container for all the controls that make up the user interface.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8121" marR="8121" marT="8121" marB="81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834831315"/>
                  </a:ext>
                </a:extLst>
              </a:tr>
              <a:tr h="653540">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121" marR="8121" marT="8121" marB="81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 marR="30480" algn="just">
                        <a:lnSpc>
                          <a:spcPts val="1800"/>
                        </a:lnSpc>
                        <a:spcBef>
                          <a:spcPts val="0"/>
                        </a:spcBef>
                        <a:spcAft>
                          <a:spcPts val="1200"/>
                        </a:spcAft>
                      </a:pPr>
                      <a:r>
                        <a:rPr lang="en-US" sz="1800" u="none" strike="noStrike" dirty="0">
                          <a:solidFill>
                            <a:srgbClr val="313131"/>
                          </a:solidFill>
                          <a:effectLst/>
                          <a:latin typeface="Open Sans"/>
                          <a:ea typeface="Times New Roman" panose="02020603050405020304" pitchFamily="18" charset="0"/>
                          <a:cs typeface="Times New Roman" panose="02020603050405020304" pitchFamily="18" charset="0"/>
                        </a:rPr>
                        <a:t>TextBox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Bef>
                          <a:spcPts val="0"/>
                        </a:spcBef>
                        <a:spcAft>
                          <a:spcPts val="1200"/>
                        </a:spcAft>
                      </a:pPr>
                      <a:r>
                        <a:rPr lang="en-US" sz="1800" dirty="0">
                          <a:solidFill>
                            <a:srgbClr val="000000"/>
                          </a:solidFill>
                          <a:effectLst/>
                          <a:latin typeface="Open Sans"/>
                          <a:ea typeface="Times New Roman" panose="02020603050405020304" pitchFamily="18" charset="0"/>
                          <a:cs typeface="Times New Roman" panose="02020603050405020304" pitchFamily="18" charset="0"/>
                        </a:rPr>
                        <a:t>It represents a Windows text box control.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8121" marR="8121" marT="8121" marB="81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640277392"/>
                  </a:ext>
                </a:extLst>
              </a:tr>
              <a:tr h="653540">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121" marR="8121" marT="8121" marB="81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 marR="30480" algn="just">
                        <a:lnSpc>
                          <a:spcPts val="1800"/>
                        </a:lnSpc>
                        <a:spcBef>
                          <a:spcPts val="0"/>
                        </a:spcBef>
                        <a:spcAft>
                          <a:spcPts val="1200"/>
                        </a:spcAft>
                      </a:pPr>
                      <a:r>
                        <a:rPr lang="en-US" sz="1800" u="none" strike="noStrike" dirty="0">
                          <a:solidFill>
                            <a:srgbClr val="313131"/>
                          </a:solidFill>
                          <a:effectLst/>
                          <a:latin typeface="Open Sans"/>
                          <a:ea typeface="Times New Roman" panose="02020603050405020304" pitchFamily="18" charset="0"/>
                          <a:cs typeface="Times New Roman" panose="02020603050405020304" pitchFamily="18" charset="0"/>
                        </a:rPr>
                        <a:t>Label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Bef>
                          <a:spcPts val="0"/>
                        </a:spcBef>
                        <a:spcAft>
                          <a:spcPts val="1200"/>
                        </a:spcAft>
                      </a:pPr>
                      <a:r>
                        <a:rPr lang="en-US" sz="1800" dirty="0">
                          <a:solidFill>
                            <a:srgbClr val="000000"/>
                          </a:solidFill>
                          <a:effectLst/>
                          <a:latin typeface="Open Sans"/>
                          <a:ea typeface="Times New Roman" panose="02020603050405020304" pitchFamily="18" charset="0"/>
                          <a:cs typeface="Times New Roman" panose="02020603050405020304" pitchFamily="18" charset="0"/>
                        </a:rPr>
                        <a:t>It represents a standard Windows label.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8121" marR="8121" marT="8121" marB="81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328276330"/>
                  </a:ext>
                </a:extLst>
              </a:tr>
              <a:tr h="653540">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121" marR="8121" marT="8121" marB="81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 marR="30480" algn="just">
                        <a:lnSpc>
                          <a:spcPts val="1800"/>
                        </a:lnSpc>
                        <a:spcBef>
                          <a:spcPts val="0"/>
                        </a:spcBef>
                        <a:spcAft>
                          <a:spcPts val="1200"/>
                        </a:spcAft>
                      </a:pPr>
                      <a:r>
                        <a:rPr lang="en-US" sz="1800" u="none" strike="noStrike" dirty="0">
                          <a:solidFill>
                            <a:srgbClr val="313131"/>
                          </a:solidFill>
                          <a:effectLst/>
                          <a:latin typeface="Open Sans"/>
                          <a:ea typeface="Times New Roman" panose="02020603050405020304" pitchFamily="18" charset="0"/>
                          <a:cs typeface="Times New Roman" panose="02020603050405020304" pitchFamily="18" charset="0"/>
                        </a:rPr>
                        <a:t>Button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Bef>
                          <a:spcPts val="0"/>
                        </a:spcBef>
                        <a:spcAft>
                          <a:spcPts val="1200"/>
                        </a:spcAft>
                      </a:pPr>
                      <a:r>
                        <a:rPr lang="en-US" sz="1800" dirty="0">
                          <a:solidFill>
                            <a:srgbClr val="000000"/>
                          </a:solidFill>
                          <a:effectLst/>
                          <a:latin typeface="Open Sans"/>
                          <a:ea typeface="Times New Roman" panose="02020603050405020304" pitchFamily="18" charset="0"/>
                          <a:cs typeface="Times New Roman" panose="02020603050405020304" pitchFamily="18" charset="0"/>
                        </a:rPr>
                        <a:t>It represents a Windows button control.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8121" marR="8121" marT="8121" marB="81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205258188"/>
                  </a:ext>
                </a:extLst>
              </a:tr>
              <a:tr h="653540">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121" marR="8121" marT="8121" marB="81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 marR="30480" algn="just">
                        <a:lnSpc>
                          <a:spcPts val="1800"/>
                        </a:lnSpc>
                        <a:spcBef>
                          <a:spcPts val="0"/>
                        </a:spcBef>
                        <a:spcAft>
                          <a:spcPts val="1200"/>
                        </a:spcAft>
                      </a:pPr>
                      <a:r>
                        <a:rPr lang="en-US" sz="1800" u="none" strike="noStrike" dirty="0">
                          <a:solidFill>
                            <a:srgbClr val="313131"/>
                          </a:solidFill>
                          <a:effectLst/>
                          <a:latin typeface="Open Sans"/>
                          <a:ea typeface="Times New Roman" panose="02020603050405020304" pitchFamily="18" charset="0"/>
                          <a:cs typeface="Times New Roman" panose="02020603050405020304" pitchFamily="18" charset="0"/>
                        </a:rPr>
                        <a:t>ListBox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Bef>
                          <a:spcPts val="0"/>
                        </a:spcBef>
                        <a:spcAft>
                          <a:spcPts val="1200"/>
                        </a:spcAft>
                      </a:pPr>
                      <a:r>
                        <a:rPr lang="en-US" sz="1800" dirty="0">
                          <a:solidFill>
                            <a:srgbClr val="000000"/>
                          </a:solidFill>
                          <a:effectLst/>
                          <a:latin typeface="Open Sans"/>
                          <a:ea typeface="Times New Roman" panose="02020603050405020304" pitchFamily="18" charset="0"/>
                          <a:cs typeface="Times New Roman" panose="02020603050405020304" pitchFamily="18" charset="0"/>
                        </a:rPr>
                        <a:t>It represents a Windows control to display a list of items.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8121" marR="8121" marT="8121" marB="81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3356056"/>
                  </a:ext>
                </a:extLst>
              </a:tr>
              <a:tr h="653540">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121" marR="8121" marT="8121" marB="81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 marR="30480" algn="just">
                        <a:lnSpc>
                          <a:spcPts val="1800"/>
                        </a:lnSpc>
                        <a:spcBef>
                          <a:spcPts val="0"/>
                        </a:spcBef>
                        <a:spcAft>
                          <a:spcPts val="1200"/>
                        </a:spcAft>
                      </a:pPr>
                      <a:r>
                        <a:rPr lang="en-US" sz="1800" u="none" strike="noStrike" dirty="0">
                          <a:solidFill>
                            <a:srgbClr val="313131"/>
                          </a:solidFill>
                          <a:effectLst/>
                          <a:latin typeface="Open Sans"/>
                          <a:ea typeface="Times New Roman" panose="02020603050405020304" pitchFamily="18" charset="0"/>
                          <a:cs typeface="Times New Roman" panose="02020603050405020304" pitchFamily="18" charset="0"/>
                        </a:rPr>
                        <a:t>ComboBox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Bef>
                          <a:spcPts val="0"/>
                        </a:spcBef>
                        <a:spcAft>
                          <a:spcPts val="1200"/>
                        </a:spcAft>
                      </a:pPr>
                      <a:r>
                        <a:rPr lang="en-US" sz="1800" dirty="0">
                          <a:solidFill>
                            <a:srgbClr val="000000"/>
                          </a:solidFill>
                          <a:effectLst/>
                          <a:latin typeface="Open Sans"/>
                          <a:ea typeface="Times New Roman" panose="02020603050405020304" pitchFamily="18" charset="0"/>
                          <a:cs typeface="Times New Roman" panose="02020603050405020304" pitchFamily="18" charset="0"/>
                        </a:rPr>
                        <a:t>It represents a Windows combo box control.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8121" marR="8121" marT="8121" marB="81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632625296"/>
                  </a:ext>
                </a:extLst>
              </a:tr>
            </a:tbl>
          </a:graphicData>
        </a:graphic>
      </p:graphicFrame>
    </p:spTree>
    <p:extLst>
      <p:ext uri="{BB962C8B-B14F-4D97-AF65-F5344CB8AC3E}">
        <p14:creationId xmlns:p14="http://schemas.microsoft.com/office/powerpoint/2010/main" val="2876957246"/>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Basic Controls cont.</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718354584"/>
              </p:ext>
            </p:extLst>
          </p:nvPr>
        </p:nvGraphicFramePr>
        <p:xfrm>
          <a:off x="623455" y="2424544"/>
          <a:ext cx="10640290" cy="4267199"/>
        </p:xfrm>
        <a:graphic>
          <a:graphicData uri="http://schemas.openxmlformats.org/drawingml/2006/table">
            <a:tbl>
              <a:tblPr firstRow="1" firstCol="1" bandRow="1"/>
              <a:tblGrid>
                <a:gridCol w="863017">
                  <a:extLst>
                    <a:ext uri="{9D8B030D-6E8A-4147-A177-3AD203B41FA5}">
                      <a16:colId xmlns="" xmlns:a16="http://schemas.microsoft.com/office/drawing/2014/main" val="3339992355"/>
                    </a:ext>
                  </a:extLst>
                </a:gridCol>
                <a:gridCol w="9777273">
                  <a:extLst>
                    <a:ext uri="{9D8B030D-6E8A-4147-A177-3AD203B41FA5}">
                      <a16:colId xmlns="" xmlns:a16="http://schemas.microsoft.com/office/drawing/2014/main" val="1177622773"/>
                    </a:ext>
                  </a:extLst>
                </a:gridCol>
              </a:tblGrid>
              <a:tr h="1084403">
                <a:tc>
                  <a:txBody>
                    <a:bodyPr/>
                    <a:lstStyle/>
                    <a:p>
                      <a:pPr marL="0" marR="0">
                        <a:lnSpc>
                          <a:spcPts val="1650"/>
                        </a:lnSpc>
                        <a:spcBef>
                          <a:spcPts val="0"/>
                        </a:spcBef>
                        <a:spcAft>
                          <a:spcPts val="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7</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 marR="30480" algn="just">
                        <a:lnSpc>
                          <a:spcPts val="1800"/>
                        </a:lnSpc>
                        <a:spcBef>
                          <a:spcPts val="0"/>
                        </a:spcBef>
                        <a:spcAft>
                          <a:spcPts val="1200"/>
                        </a:spcAft>
                      </a:pPr>
                      <a:r>
                        <a:rPr lang="en-US" sz="1800" u="none" strike="noStrike" dirty="0">
                          <a:solidFill>
                            <a:srgbClr val="313131"/>
                          </a:solidFill>
                          <a:effectLst/>
                          <a:latin typeface="Open Sans"/>
                          <a:ea typeface="Times New Roman" panose="02020603050405020304" pitchFamily="18" charset="0"/>
                          <a:cs typeface="Times New Roman" panose="02020603050405020304" pitchFamily="18" charset="0"/>
                        </a:rPr>
                        <a:t>RadioButton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Bef>
                          <a:spcPts val="0"/>
                        </a:spcBef>
                        <a:spcAft>
                          <a:spcPts val="1200"/>
                        </a:spcAft>
                      </a:pPr>
                      <a:r>
                        <a:rPr lang="en-US" sz="1800" dirty="0">
                          <a:solidFill>
                            <a:srgbClr val="000000"/>
                          </a:solidFill>
                          <a:effectLst/>
                          <a:latin typeface="Open Sans"/>
                          <a:ea typeface="Times New Roman" panose="02020603050405020304" pitchFamily="18" charset="0"/>
                          <a:cs typeface="Times New Roman" panose="02020603050405020304" pitchFamily="18" charset="0"/>
                        </a:rPr>
                        <a:t>It enables the user to select a single option from a group of choices when paired with other RadioButton controls.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130936646"/>
                  </a:ext>
                </a:extLst>
              </a:tr>
              <a:tr h="795699">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 marR="30480" algn="just">
                        <a:lnSpc>
                          <a:spcPts val="1800"/>
                        </a:lnSpc>
                        <a:spcBef>
                          <a:spcPts val="0"/>
                        </a:spcBef>
                        <a:spcAft>
                          <a:spcPts val="1200"/>
                        </a:spcAft>
                      </a:pPr>
                      <a:r>
                        <a:rPr lang="en-US" sz="1800" u="none" strike="noStrike" dirty="0">
                          <a:solidFill>
                            <a:srgbClr val="313131"/>
                          </a:solidFill>
                          <a:effectLst/>
                          <a:latin typeface="Open Sans"/>
                          <a:ea typeface="Times New Roman" panose="02020603050405020304" pitchFamily="18" charset="0"/>
                          <a:cs typeface="Times New Roman" panose="02020603050405020304" pitchFamily="18" charset="0"/>
                        </a:rPr>
                        <a:t>CheckBox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Bef>
                          <a:spcPts val="0"/>
                        </a:spcBef>
                        <a:spcAft>
                          <a:spcPts val="1200"/>
                        </a:spcAft>
                      </a:pPr>
                      <a:r>
                        <a:rPr lang="en-US" sz="1800" dirty="0">
                          <a:solidFill>
                            <a:srgbClr val="000000"/>
                          </a:solidFill>
                          <a:effectLst/>
                          <a:latin typeface="Open Sans"/>
                          <a:ea typeface="Times New Roman" panose="02020603050405020304" pitchFamily="18" charset="0"/>
                          <a:cs typeface="Times New Roman" panose="02020603050405020304" pitchFamily="18" charset="0"/>
                        </a:rPr>
                        <a:t>It represents a Windows CheckBox.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198894243"/>
                  </a:ext>
                </a:extLst>
              </a:tr>
              <a:tr h="795699">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 marR="30480" algn="just">
                        <a:lnSpc>
                          <a:spcPts val="1800"/>
                        </a:lnSpc>
                        <a:spcBef>
                          <a:spcPts val="0"/>
                        </a:spcBef>
                        <a:spcAft>
                          <a:spcPts val="1200"/>
                        </a:spcAft>
                      </a:pPr>
                      <a:r>
                        <a:rPr lang="en-US" sz="1800" u="none" strike="noStrike" dirty="0">
                          <a:solidFill>
                            <a:srgbClr val="313131"/>
                          </a:solidFill>
                          <a:effectLst/>
                          <a:latin typeface="Open Sans"/>
                          <a:ea typeface="Times New Roman" panose="02020603050405020304" pitchFamily="18" charset="0"/>
                          <a:cs typeface="Times New Roman" panose="02020603050405020304" pitchFamily="18" charset="0"/>
                        </a:rPr>
                        <a:t>PictureBox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Bef>
                          <a:spcPts val="0"/>
                        </a:spcBef>
                        <a:spcAft>
                          <a:spcPts val="1200"/>
                        </a:spcAft>
                      </a:pPr>
                      <a:r>
                        <a:rPr lang="en-US" sz="1800" dirty="0">
                          <a:solidFill>
                            <a:srgbClr val="000000"/>
                          </a:solidFill>
                          <a:effectLst/>
                          <a:latin typeface="Open Sans"/>
                          <a:ea typeface="Times New Roman" panose="02020603050405020304" pitchFamily="18" charset="0"/>
                          <a:cs typeface="Times New Roman" panose="02020603050405020304" pitchFamily="18" charset="0"/>
                        </a:rPr>
                        <a:t>It represents a Windows picture box control for displaying an image.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612337858"/>
                  </a:ext>
                </a:extLst>
              </a:tr>
              <a:tr h="795699">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10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 marR="30480" algn="just">
                        <a:lnSpc>
                          <a:spcPts val="1800"/>
                        </a:lnSpc>
                        <a:spcBef>
                          <a:spcPts val="0"/>
                        </a:spcBef>
                        <a:spcAft>
                          <a:spcPts val="1200"/>
                        </a:spcAft>
                      </a:pPr>
                      <a:r>
                        <a:rPr lang="en-US" sz="1800" u="none" strike="noStrike" dirty="0">
                          <a:solidFill>
                            <a:srgbClr val="313131"/>
                          </a:solidFill>
                          <a:effectLst/>
                          <a:latin typeface="Open Sans"/>
                          <a:ea typeface="Times New Roman" panose="02020603050405020304" pitchFamily="18" charset="0"/>
                          <a:cs typeface="Times New Roman" panose="02020603050405020304" pitchFamily="18" charset="0"/>
                        </a:rPr>
                        <a:t>ProgressBar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Bef>
                          <a:spcPts val="0"/>
                        </a:spcBef>
                        <a:spcAft>
                          <a:spcPts val="1200"/>
                        </a:spcAft>
                      </a:pPr>
                      <a:r>
                        <a:rPr lang="en-US" sz="1800" dirty="0">
                          <a:solidFill>
                            <a:srgbClr val="000000"/>
                          </a:solidFill>
                          <a:effectLst/>
                          <a:latin typeface="Open Sans"/>
                          <a:ea typeface="Times New Roman" panose="02020603050405020304" pitchFamily="18" charset="0"/>
                          <a:cs typeface="Times New Roman" panose="02020603050405020304" pitchFamily="18" charset="0"/>
                        </a:rPr>
                        <a:t>It represents a Windows progress bar control.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56367395"/>
                  </a:ext>
                </a:extLst>
              </a:tr>
              <a:tr h="795699">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11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 marR="30480" algn="just">
                        <a:lnSpc>
                          <a:spcPts val="1800"/>
                        </a:lnSpc>
                        <a:spcBef>
                          <a:spcPts val="0"/>
                        </a:spcBef>
                        <a:spcAft>
                          <a:spcPts val="1200"/>
                        </a:spcAft>
                      </a:pPr>
                      <a:r>
                        <a:rPr lang="en-US" sz="1800" u="none" strike="noStrike" dirty="0">
                          <a:solidFill>
                            <a:srgbClr val="313131"/>
                          </a:solidFill>
                          <a:effectLst/>
                          <a:latin typeface="Open Sans"/>
                          <a:ea typeface="Times New Roman" panose="02020603050405020304" pitchFamily="18" charset="0"/>
                          <a:cs typeface="Times New Roman" panose="02020603050405020304" pitchFamily="18" charset="0"/>
                        </a:rPr>
                        <a:t>ScrollBar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Bef>
                          <a:spcPts val="0"/>
                        </a:spcBef>
                        <a:spcAft>
                          <a:spcPts val="1200"/>
                        </a:spcAft>
                      </a:pPr>
                      <a:r>
                        <a:rPr lang="en-US" sz="1800" dirty="0">
                          <a:solidFill>
                            <a:srgbClr val="000000"/>
                          </a:solidFill>
                          <a:effectLst/>
                          <a:latin typeface="Open Sans"/>
                          <a:ea typeface="Times New Roman" panose="02020603050405020304" pitchFamily="18" charset="0"/>
                          <a:cs typeface="Times New Roman" panose="02020603050405020304" pitchFamily="18" charset="0"/>
                        </a:rPr>
                        <a:t>It Implements the basic functionality of a scroll bar control.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897507868"/>
                  </a:ext>
                </a:extLst>
              </a:tr>
            </a:tbl>
          </a:graphicData>
        </a:graphic>
      </p:graphicFrame>
    </p:spTree>
    <p:extLst>
      <p:ext uri="{BB962C8B-B14F-4D97-AF65-F5344CB8AC3E}">
        <p14:creationId xmlns:p14="http://schemas.microsoft.com/office/powerpoint/2010/main" val="2761804142"/>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Basic Controls cont.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67815380"/>
              </p:ext>
            </p:extLst>
          </p:nvPr>
        </p:nvGraphicFramePr>
        <p:xfrm>
          <a:off x="1187449" y="2521527"/>
          <a:ext cx="10256406" cy="3560618"/>
        </p:xfrm>
        <a:graphic>
          <a:graphicData uri="http://schemas.openxmlformats.org/drawingml/2006/table">
            <a:tbl>
              <a:tblPr firstRow="1" firstCol="1" bandRow="1"/>
              <a:tblGrid>
                <a:gridCol w="815661">
                  <a:extLst>
                    <a:ext uri="{9D8B030D-6E8A-4147-A177-3AD203B41FA5}">
                      <a16:colId xmlns="" xmlns:a16="http://schemas.microsoft.com/office/drawing/2014/main" val="1938310929"/>
                    </a:ext>
                  </a:extLst>
                </a:gridCol>
                <a:gridCol w="9440745">
                  <a:extLst>
                    <a:ext uri="{9D8B030D-6E8A-4147-A177-3AD203B41FA5}">
                      <a16:colId xmlns="" xmlns:a16="http://schemas.microsoft.com/office/drawing/2014/main" val="1053647153"/>
                    </a:ext>
                  </a:extLst>
                </a:gridCol>
              </a:tblGrid>
              <a:tr h="1302665">
                <a:tc>
                  <a:txBody>
                    <a:bodyPr/>
                    <a:lstStyle/>
                    <a:p>
                      <a:pPr marL="0" marR="0">
                        <a:lnSpc>
                          <a:spcPts val="1650"/>
                        </a:lnSpc>
                        <a:spcBef>
                          <a:spcPts val="0"/>
                        </a:spcBef>
                        <a:spcAft>
                          <a:spcPts val="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12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 marR="30480" algn="just">
                        <a:lnSpc>
                          <a:spcPts val="1800"/>
                        </a:lnSpc>
                        <a:spcBef>
                          <a:spcPts val="0"/>
                        </a:spcBef>
                        <a:spcAft>
                          <a:spcPts val="1200"/>
                        </a:spcAft>
                      </a:pPr>
                      <a:r>
                        <a:rPr lang="en-US" sz="1800" u="none" strike="noStrike" dirty="0">
                          <a:solidFill>
                            <a:srgbClr val="313131"/>
                          </a:solidFill>
                          <a:effectLst/>
                          <a:latin typeface="Open Sans"/>
                          <a:ea typeface="Times New Roman" panose="02020603050405020304" pitchFamily="18" charset="0"/>
                          <a:cs typeface="Times New Roman" panose="02020603050405020304" pitchFamily="18" charset="0"/>
                        </a:rPr>
                        <a:t>DateTimePicker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Bef>
                          <a:spcPts val="0"/>
                        </a:spcBef>
                        <a:spcAft>
                          <a:spcPts val="1200"/>
                        </a:spcAft>
                      </a:pPr>
                      <a:r>
                        <a:rPr lang="en-US" sz="1800" dirty="0">
                          <a:solidFill>
                            <a:srgbClr val="000000"/>
                          </a:solidFill>
                          <a:effectLst/>
                          <a:latin typeface="Open Sans"/>
                          <a:ea typeface="Times New Roman" panose="02020603050405020304" pitchFamily="18" charset="0"/>
                          <a:cs typeface="Times New Roman" panose="02020603050405020304" pitchFamily="18" charset="0"/>
                        </a:rPr>
                        <a:t>It represents a Windows control that allows the user to select a date and a time and to display the date and time with a specified format.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069649295"/>
                  </a:ext>
                </a:extLst>
              </a:tr>
              <a:tr h="955288">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13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 marR="30480" algn="just">
                        <a:lnSpc>
                          <a:spcPts val="1800"/>
                        </a:lnSpc>
                        <a:spcBef>
                          <a:spcPts val="0"/>
                        </a:spcBef>
                        <a:spcAft>
                          <a:spcPts val="1200"/>
                        </a:spcAft>
                      </a:pPr>
                      <a:r>
                        <a:rPr lang="en-US" sz="1800" u="none" strike="noStrike" dirty="0">
                          <a:solidFill>
                            <a:srgbClr val="313131"/>
                          </a:solidFill>
                          <a:effectLst/>
                          <a:latin typeface="Open Sans"/>
                          <a:ea typeface="Times New Roman" panose="02020603050405020304" pitchFamily="18" charset="0"/>
                          <a:cs typeface="Times New Roman" panose="02020603050405020304" pitchFamily="18" charset="0"/>
                        </a:rPr>
                        <a:t>TreeView</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Bef>
                          <a:spcPts val="0"/>
                        </a:spcBef>
                        <a:spcAft>
                          <a:spcPts val="1200"/>
                        </a:spcAft>
                      </a:pPr>
                      <a:r>
                        <a:rPr lang="en-US" sz="1800" dirty="0">
                          <a:solidFill>
                            <a:srgbClr val="000000"/>
                          </a:solidFill>
                          <a:effectLst/>
                          <a:latin typeface="Open Sans"/>
                          <a:ea typeface="Times New Roman" panose="02020603050405020304" pitchFamily="18" charset="0"/>
                          <a:cs typeface="Times New Roman" panose="02020603050405020304" pitchFamily="18" charset="0"/>
                        </a:rPr>
                        <a:t>It displays a hierarchical collection of labeled items, each represented by a </a:t>
                      </a:r>
                      <a:r>
                        <a:rPr lang="en-US" sz="1800" dirty="0" err="1">
                          <a:solidFill>
                            <a:srgbClr val="000000"/>
                          </a:solidFill>
                          <a:effectLst/>
                          <a:latin typeface="Open Sans"/>
                          <a:ea typeface="Times New Roman" panose="02020603050405020304" pitchFamily="18" charset="0"/>
                          <a:cs typeface="Times New Roman" panose="02020603050405020304" pitchFamily="18" charset="0"/>
                        </a:rPr>
                        <a:t>TreeNode</a:t>
                      </a:r>
                      <a:r>
                        <a:rPr lang="en-US" sz="1800" dirty="0">
                          <a:solidFill>
                            <a:srgbClr val="000000"/>
                          </a:solidFill>
                          <a:effectLst/>
                          <a:latin typeface="Open Sans"/>
                          <a:ea typeface="Times New Roman" panose="02020603050405020304" pitchFamily="18"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519396936"/>
                  </a:ext>
                </a:extLst>
              </a:tr>
              <a:tr h="1302665">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14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 marR="30480" algn="just">
                        <a:lnSpc>
                          <a:spcPts val="1800"/>
                        </a:lnSpc>
                        <a:spcBef>
                          <a:spcPts val="0"/>
                        </a:spcBef>
                        <a:spcAft>
                          <a:spcPts val="1200"/>
                        </a:spcAft>
                      </a:pPr>
                      <a:r>
                        <a:rPr lang="en-US" sz="1800" u="none" strike="noStrike" dirty="0">
                          <a:solidFill>
                            <a:srgbClr val="313131"/>
                          </a:solidFill>
                          <a:effectLst/>
                          <a:latin typeface="Open Sans"/>
                          <a:ea typeface="Times New Roman" panose="02020603050405020304" pitchFamily="18" charset="0"/>
                          <a:cs typeface="Times New Roman" panose="02020603050405020304" pitchFamily="18" charset="0"/>
                        </a:rPr>
                        <a:t>ListView</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Bef>
                          <a:spcPts val="0"/>
                        </a:spcBef>
                        <a:spcAft>
                          <a:spcPts val="1200"/>
                        </a:spcAft>
                      </a:pPr>
                      <a:r>
                        <a:rPr lang="en-US" sz="1800" dirty="0">
                          <a:solidFill>
                            <a:srgbClr val="000000"/>
                          </a:solidFill>
                          <a:effectLst/>
                          <a:latin typeface="Open Sans"/>
                          <a:ea typeface="Times New Roman" panose="02020603050405020304" pitchFamily="18" charset="0"/>
                          <a:cs typeface="Times New Roman" panose="02020603050405020304" pitchFamily="18" charset="0"/>
                        </a:rPr>
                        <a:t>It represents a Windows list view control, which displays a collection of items that can be displayed using one of four different views.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314938090"/>
                  </a:ext>
                </a:extLst>
              </a:tr>
            </a:tbl>
          </a:graphicData>
        </a:graphic>
      </p:graphicFrame>
    </p:spTree>
    <p:extLst>
      <p:ext uri="{BB962C8B-B14F-4D97-AF65-F5344CB8AC3E}">
        <p14:creationId xmlns:p14="http://schemas.microsoft.com/office/powerpoint/2010/main" val="4099617921"/>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VB.Net</a:t>
            </a:r>
            <a:r>
              <a:rPr lang="en-US" dirty="0"/>
              <a:t> - Dialog Boxes</a:t>
            </a:r>
          </a:p>
        </p:txBody>
      </p:sp>
      <p:sp>
        <p:nvSpPr>
          <p:cNvPr id="3" name="Content Placeholder 2"/>
          <p:cNvSpPr>
            <a:spLocks noGrp="1"/>
          </p:cNvSpPr>
          <p:nvPr>
            <p:ph idx="1"/>
          </p:nvPr>
        </p:nvSpPr>
        <p:spPr>
          <a:xfrm>
            <a:off x="471056" y="2369127"/>
            <a:ext cx="11222180" cy="4059382"/>
          </a:xfrm>
        </p:spPr>
        <p:txBody>
          <a:bodyPr>
            <a:normAutofit/>
          </a:bodyPr>
          <a:lstStyle/>
          <a:p>
            <a:pPr marL="0" indent="0">
              <a:buNone/>
            </a:pPr>
            <a:r>
              <a:rPr lang="en-US" sz="2000" dirty="0"/>
              <a:t>There are many built-in dialog boxes to be used in Windows forms for various tasks like opening and saving files, printing a page, providing choices for colors, fonts, page setup, etc., to the user of an application. These built-in dialog boxes reduce the developer's time and workload. </a:t>
            </a:r>
          </a:p>
          <a:p>
            <a:pPr marL="0" indent="0">
              <a:buNone/>
            </a:pPr>
            <a:r>
              <a:rPr lang="en-US" sz="2000" dirty="0"/>
              <a:t>All of these dialog box control classes inherit from the </a:t>
            </a:r>
            <a:r>
              <a:rPr lang="en-US" sz="2000" b="1" dirty="0" err="1"/>
              <a:t>CommonDialog</a:t>
            </a:r>
            <a:r>
              <a:rPr lang="en-US" sz="2000" dirty="0"/>
              <a:t> class and override the </a:t>
            </a:r>
            <a:r>
              <a:rPr lang="en-US" sz="2000" i="1" dirty="0" err="1"/>
              <a:t>RunDialog</a:t>
            </a:r>
            <a:r>
              <a:rPr lang="en-US" sz="2000" i="1" dirty="0"/>
              <a:t>()</a:t>
            </a:r>
            <a:r>
              <a:rPr lang="en-US" sz="2000" dirty="0"/>
              <a:t> function of the base class to create the specific dialog box.</a:t>
            </a:r>
          </a:p>
          <a:p>
            <a:pPr marL="0" indent="0">
              <a:buNone/>
            </a:pPr>
            <a:r>
              <a:rPr lang="en-US" sz="2000" dirty="0"/>
              <a:t>The </a:t>
            </a:r>
            <a:r>
              <a:rPr lang="en-US" sz="2000" dirty="0" err="1"/>
              <a:t>RunDialog</a:t>
            </a:r>
            <a:r>
              <a:rPr lang="en-US" sz="2000" dirty="0"/>
              <a:t>() function is automatically invoked when a user of a dialog box calls its </a:t>
            </a:r>
            <a:r>
              <a:rPr lang="en-US" sz="2000" i="1" dirty="0" err="1"/>
              <a:t>ShowDialog</a:t>
            </a:r>
            <a:r>
              <a:rPr lang="en-US" sz="2000" i="1" dirty="0"/>
              <a:t>()</a:t>
            </a:r>
            <a:r>
              <a:rPr lang="en-US" sz="2000" dirty="0"/>
              <a:t> function. </a:t>
            </a:r>
          </a:p>
          <a:p>
            <a:pPr marL="0" indent="0">
              <a:buNone/>
            </a:pPr>
            <a:r>
              <a:rPr lang="en-US" sz="2000" dirty="0"/>
              <a:t>The </a:t>
            </a:r>
            <a:r>
              <a:rPr lang="en-US" sz="2000" b="1" dirty="0" err="1"/>
              <a:t>ShowDialog</a:t>
            </a:r>
            <a:r>
              <a:rPr lang="en-US" sz="2000" dirty="0"/>
              <a:t> method is used to display all the dialog box controls at run-time. It returns a value of the type of </a:t>
            </a:r>
            <a:r>
              <a:rPr lang="en-US" sz="2000" b="1" dirty="0" err="1"/>
              <a:t>DialogResult</a:t>
            </a:r>
            <a:r>
              <a:rPr lang="en-US" sz="2000" dirty="0"/>
              <a:t> enumeration.</a:t>
            </a:r>
          </a:p>
        </p:txBody>
      </p:sp>
    </p:spTree>
    <p:extLst>
      <p:ext uri="{BB962C8B-B14F-4D97-AF65-F5344CB8AC3E}">
        <p14:creationId xmlns:p14="http://schemas.microsoft.com/office/powerpoint/2010/main" val="230293119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Dialog </a:t>
            </a:r>
            <a:r>
              <a:rPr lang="en-US" dirty="0" smtClean="0"/>
              <a:t>Boxes cont.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The values of </a:t>
            </a:r>
            <a:r>
              <a:rPr lang="en-US" dirty="0" err="1"/>
              <a:t>DialogResult</a:t>
            </a:r>
            <a:r>
              <a:rPr lang="en-US" dirty="0"/>
              <a:t> enumeration are:</a:t>
            </a:r>
          </a:p>
          <a:p>
            <a:pPr lvl="0"/>
            <a:r>
              <a:rPr lang="en-US" b="1" dirty="0"/>
              <a:t>Abort</a:t>
            </a:r>
            <a:r>
              <a:rPr lang="en-US" dirty="0"/>
              <a:t> - returns </a:t>
            </a:r>
            <a:r>
              <a:rPr lang="en-US" dirty="0" err="1"/>
              <a:t>DialogResult.Abort</a:t>
            </a:r>
            <a:r>
              <a:rPr lang="en-US" dirty="0"/>
              <a:t> value, when user clicks an Abort button. </a:t>
            </a:r>
          </a:p>
          <a:p>
            <a:pPr lvl="0"/>
            <a:r>
              <a:rPr lang="en-US" b="1" dirty="0"/>
              <a:t>Cancel</a:t>
            </a:r>
            <a:r>
              <a:rPr lang="en-US" dirty="0"/>
              <a:t>- returns </a:t>
            </a:r>
            <a:r>
              <a:rPr lang="en-US" dirty="0" err="1"/>
              <a:t>DialogResult.Cancel</a:t>
            </a:r>
            <a:r>
              <a:rPr lang="en-US" dirty="0"/>
              <a:t>, when user clicks a Cancel button. </a:t>
            </a:r>
          </a:p>
          <a:p>
            <a:pPr lvl="0"/>
            <a:r>
              <a:rPr lang="en-US" b="1" dirty="0"/>
              <a:t>Ignore</a:t>
            </a:r>
            <a:r>
              <a:rPr lang="en-US" dirty="0"/>
              <a:t> - returns </a:t>
            </a:r>
            <a:r>
              <a:rPr lang="en-US" dirty="0" err="1"/>
              <a:t>DialogResult.Ignore</a:t>
            </a:r>
            <a:r>
              <a:rPr lang="en-US" dirty="0"/>
              <a:t>, when user clicks an Ignore button.</a:t>
            </a:r>
          </a:p>
          <a:p>
            <a:pPr lvl="0"/>
            <a:r>
              <a:rPr lang="en-US" b="1" dirty="0"/>
              <a:t>No</a:t>
            </a:r>
            <a:r>
              <a:rPr lang="en-US" dirty="0"/>
              <a:t> - returns </a:t>
            </a:r>
            <a:r>
              <a:rPr lang="en-US" dirty="0" err="1"/>
              <a:t>DialogResult.No</a:t>
            </a:r>
            <a:r>
              <a:rPr lang="en-US" dirty="0"/>
              <a:t>, when user clicks a No button.</a:t>
            </a:r>
          </a:p>
          <a:p>
            <a:pPr lvl="0"/>
            <a:r>
              <a:rPr lang="en-US" b="1" dirty="0"/>
              <a:t>None</a:t>
            </a:r>
            <a:r>
              <a:rPr lang="en-US" dirty="0"/>
              <a:t> - returns nothing and the dialog box continues running. </a:t>
            </a:r>
          </a:p>
          <a:p>
            <a:pPr lvl="0"/>
            <a:r>
              <a:rPr lang="en-US" b="1" dirty="0"/>
              <a:t>OK</a:t>
            </a:r>
            <a:r>
              <a:rPr lang="en-US" dirty="0"/>
              <a:t> - returns </a:t>
            </a:r>
            <a:r>
              <a:rPr lang="en-US" dirty="0" err="1"/>
              <a:t>DialogResult.OK</a:t>
            </a:r>
            <a:r>
              <a:rPr lang="en-US" dirty="0"/>
              <a:t>, when user clicks an OK button </a:t>
            </a:r>
          </a:p>
          <a:p>
            <a:pPr lvl="0"/>
            <a:r>
              <a:rPr lang="en-US" b="1" dirty="0"/>
              <a:t>Retry</a:t>
            </a:r>
            <a:r>
              <a:rPr lang="en-US" dirty="0"/>
              <a:t> - returns </a:t>
            </a:r>
            <a:r>
              <a:rPr lang="en-US" dirty="0" err="1"/>
              <a:t>DialogResult.Retry</a:t>
            </a:r>
            <a:r>
              <a:rPr lang="en-US" dirty="0"/>
              <a:t> , when user clicks an Retry button </a:t>
            </a:r>
          </a:p>
          <a:p>
            <a:r>
              <a:rPr lang="en-US" b="1" dirty="0"/>
              <a:t>Yes</a:t>
            </a:r>
            <a:r>
              <a:rPr lang="en-US" dirty="0"/>
              <a:t> - returns </a:t>
            </a:r>
            <a:r>
              <a:rPr lang="en-US" dirty="0" err="1"/>
              <a:t>DialogResult.Yes</a:t>
            </a:r>
            <a:r>
              <a:rPr lang="en-US" dirty="0"/>
              <a:t>, when user clicks an Yes button </a:t>
            </a:r>
          </a:p>
        </p:txBody>
      </p:sp>
    </p:spTree>
    <p:extLst>
      <p:ext uri="{BB962C8B-B14F-4D97-AF65-F5344CB8AC3E}">
        <p14:creationId xmlns:p14="http://schemas.microsoft.com/office/powerpoint/2010/main" val="2370733405"/>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Adding Menus and Sub Menus in an Application</a:t>
            </a:r>
          </a:p>
        </p:txBody>
      </p:sp>
      <p:sp>
        <p:nvSpPr>
          <p:cNvPr id="3" name="Content Placeholder 2"/>
          <p:cNvSpPr>
            <a:spLocks noGrp="1"/>
          </p:cNvSpPr>
          <p:nvPr>
            <p:ph idx="1"/>
          </p:nvPr>
        </p:nvSpPr>
        <p:spPr>
          <a:xfrm>
            <a:off x="581892" y="2341418"/>
            <a:ext cx="11055926" cy="3678382"/>
          </a:xfrm>
        </p:spPr>
        <p:txBody>
          <a:bodyPr/>
          <a:lstStyle/>
          <a:p>
            <a:pPr marL="0" indent="0">
              <a:buNone/>
            </a:pPr>
            <a:r>
              <a:rPr lang="en-US" dirty="0"/>
              <a:t>Traditionally, the </a:t>
            </a:r>
            <a:r>
              <a:rPr lang="en-US" i="1" dirty="0"/>
              <a:t>Menu</a:t>
            </a:r>
            <a:r>
              <a:rPr lang="en-US" dirty="0"/>
              <a:t>, </a:t>
            </a:r>
            <a:r>
              <a:rPr lang="en-US" i="1" dirty="0" err="1"/>
              <a:t>MainMenu</a:t>
            </a:r>
            <a:r>
              <a:rPr lang="en-US" dirty="0"/>
              <a:t>, </a:t>
            </a:r>
            <a:r>
              <a:rPr lang="en-US" i="1" dirty="0" err="1"/>
              <a:t>ContextMenu</a:t>
            </a:r>
            <a:r>
              <a:rPr lang="en-US" dirty="0"/>
              <a:t>, and </a:t>
            </a:r>
            <a:r>
              <a:rPr lang="en-US" i="1" dirty="0" err="1"/>
              <a:t>MenuItem</a:t>
            </a:r>
            <a:r>
              <a:rPr lang="en-US" dirty="0"/>
              <a:t> classes were used for adding menus, sub-menus and context menus in a Windows application. </a:t>
            </a:r>
          </a:p>
          <a:p>
            <a:pPr marL="0" indent="0">
              <a:buNone/>
            </a:pPr>
            <a:r>
              <a:rPr lang="en-US" dirty="0"/>
              <a:t>Now, the </a:t>
            </a:r>
            <a:r>
              <a:rPr lang="en-US" b="1" dirty="0" err="1"/>
              <a:t>MenuStrip</a:t>
            </a:r>
            <a:r>
              <a:rPr lang="en-US" dirty="0"/>
              <a:t>, the </a:t>
            </a:r>
            <a:r>
              <a:rPr lang="en-US" b="1" dirty="0" err="1"/>
              <a:t>ToolStripMenuItem</a:t>
            </a:r>
            <a:r>
              <a:rPr lang="en-US" dirty="0"/>
              <a:t>, </a:t>
            </a:r>
            <a:r>
              <a:rPr lang="en-US" b="1" dirty="0" err="1"/>
              <a:t>ToolStripDropDown</a:t>
            </a:r>
            <a:r>
              <a:rPr lang="en-US" dirty="0"/>
              <a:t> and </a:t>
            </a:r>
            <a:r>
              <a:rPr lang="en-US" b="1" dirty="0" err="1"/>
              <a:t>ToolStripDropDownMenu</a:t>
            </a:r>
            <a:r>
              <a:rPr lang="en-US" dirty="0"/>
              <a:t> controls replace and add functionality to the Menu-related controls of previous versions. However, the old control classes are retained for both backward compatibility and future use.</a:t>
            </a:r>
          </a:p>
          <a:p>
            <a:pPr marL="0" indent="0">
              <a:buNone/>
            </a:pPr>
            <a:r>
              <a:rPr lang="en-US" dirty="0"/>
              <a:t>Let us create a typical windows main menu bar and sub menus using the old version controls first since these controls are still much used in old applications. </a:t>
            </a:r>
          </a:p>
          <a:p>
            <a:pPr marL="0" indent="0">
              <a:buNone/>
            </a:pPr>
            <a:r>
              <a:rPr lang="en-US" dirty="0"/>
              <a:t>Following is an example, which shows how we create a menu bar with menu items: File, Edit, View and Project. The File menu has the sub menus New, Open and Save.</a:t>
            </a:r>
          </a:p>
        </p:txBody>
      </p:sp>
    </p:spTree>
    <p:extLst>
      <p:ext uri="{BB962C8B-B14F-4D97-AF65-F5344CB8AC3E}">
        <p14:creationId xmlns:p14="http://schemas.microsoft.com/office/powerpoint/2010/main" val="237942345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Adding Menus and Sub Menus in an </a:t>
            </a:r>
            <a:r>
              <a:rPr lang="en-US" dirty="0" smtClean="0"/>
              <a:t>Application cont.</a:t>
            </a:r>
            <a:endParaRPr lang="en-US" dirty="0"/>
          </a:p>
        </p:txBody>
      </p:sp>
      <p:sp>
        <p:nvSpPr>
          <p:cNvPr id="4" name="Content Placeholder 3"/>
          <p:cNvSpPr>
            <a:spLocks noGrp="1"/>
          </p:cNvSpPr>
          <p:nvPr>
            <p:ph idx="1"/>
          </p:nvPr>
        </p:nvSpPr>
        <p:spPr>
          <a:xfrm>
            <a:off x="581891" y="2396835"/>
            <a:ext cx="11083635" cy="4336474"/>
          </a:xfrm>
        </p:spPr>
        <p:txBody>
          <a:bodyPr>
            <a:normAutofit/>
          </a:bodyPr>
          <a:lstStyle/>
          <a:p>
            <a:pPr marL="0" indent="0">
              <a:buNone/>
            </a:pPr>
            <a:r>
              <a:rPr lang="en-US" dirty="0"/>
              <a:t>Let's double click on the Form and put the following code in the opened window.</a:t>
            </a:r>
          </a:p>
          <a:p>
            <a:pPr marL="0" indent="0">
              <a:buNone/>
            </a:pPr>
            <a:r>
              <a:rPr lang="en-US" dirty="0">
                <a:solidFill>
                  <a:schemeClr val="accent5">
                    <a:lumMod val="50000"/>
                  </a:schemeClr>
                </a:solidFill>
              </a:rPr>
              <a:t>Public Class Form1</a:t>
            </a:r>
          </a:p>
          <a:p>
            <a:pPr marL="0" indent="0">
              <a:buNone/>
            </a:pPr>
            <a:r>
              <a:rPr lang="en-US" dirty="0">
                <a:solidFill>
                  <a:schemeClr val="accent5">
                    <a:lumMod val="50000"/>
                  </a:schemeClr>
                </a:solidFill>
              </a:rPr>
              <a:t>   Private Sub Form1_Load(sender As Object, e As </a:t>
            </a:r>
            <a:r>
              <a:rPr lang="en-US" dirty="0" err="1">
                <a:solidFill>
                  <a:schemeClr val="accent5">
                    <a:lumMod val="50000"/>
                  </a:schemeClr>
                </a:solidFill>
              </a:rPr>
              <a:t>EventArgs</a:t>
            </a:r>
            <a:r>
              <a:rPr lang="en-US" dirty="0">
                <a:solidFill>
                  <a:schemeClr val="accent5">
                    <a:lumMod val="50000"/>
                  </a:schemeClr>
                </a:solidFill>
              </a:rPr>
              <a:t>) Handles </a:t>
            </a:r>
            <a:r>
              <a:rPr lang="en-US" dirty="0" err="1">
                <a:solidFill>
                  <a:schemeClr val="accent5">
                    <a:lumMod val="50000"/>
                  </a:schemeClr>
                </a:solidFill>
              </a:rPr>
              <a:t>MyBase.Load</a:t>
            </a:r>
            <a:endParaRPr lang="en-US" dirty="0">
              <a:solidFill>
                <a:schemeClr val="accent5">
                  <a:lumMod val="50000"/>
                </a:schemeClr>
              </a:solidFill>
            </a:endParaRPr>
          </a:p>
          <a:p>
            <a:pPr marL="0" indent="0">
              <a:buNone/>
            </a:pPr>
            <a:r>
              <a:rPr lang="en-US" dirty="0">
                <a:solidFill>
                  <a:schemeClr val="accent5">
                    <a:lumMod val="50000"/>
                  </a:schemeClr>
                </a:solidFill>
              </a:rPr>
              <a:t>      'defining the main menu bar</a:t>
            </a:r>
          </a:p>
          <a:p>
            <a:pPr marL="0" indent="0">
              <a:buNone/>
            </a:pPr>
            <a:r>
              <a:rPr lang="en-US" dirty="0">
                <a:solidFill>
                  <a:schemeClr val="accent5">
                    <a:lumMod val="50000"/>
                  </a:schemeClr>
                </a:solidFill>
              </a:rPr>
              <a:t>      Dim </a:t>
            </a:r>
            <a:r>
              <a:rPr lang="en-US" dirty="0" err="1">
                <a:solidFill>
                  <a:schemeClr val="accent5">
                    <a:lumMod val="50000"/>
                  </a:schemeClr>
                </a:solidFill>
              </a:rPr>
              <a:t>mnuBar</a:t>
            </a:r>
            <a:r>
              <a:rPr lang="en-US" dirty="0">
                <a:solidFill>
                  <a:schemeClr val="accent5">
                    <a:lumMod val="50000"/>
                  </a:schemeClr>
                </a:solidFill>
              </a:rPr>
              <a:t> As New </a:t>
            </a:r>
            <a:r>
              <a:rPr lang="en-US" dirty="0" err="1">
                <a:solidFill>
                  <a:schemeClr val="accent5">
                    <a:lumMod val="50000"/>
                  </a:schemeClr>
                </a:solidFill>
              </a:rPr>
              <a:t>MainMenu</a:t>
            </a:r>
            <a:r>
              <a:rPr lang="en-US" dirty="0">
                <a:solidFill>
                  <a:schemeClr val="accent5">
                    <a:lumMod val="50000"/>
                  </a:schemeClr>
                </a:solidFill>
              </a:rPr>
              <a:t>()</a:t>
            </a:r>
          </a:p>
          <a:p>
            <a:pPr marL="0" indent="0">
              <a:buNone/>
            </a:pPr>
            <a:r>
              <a:rPr lang="en-US" dirty="0">
                <a:solidFill>
                  <a:schemeClr val="accent5">
                    <a:lumMod val="50000"/>
                  </a:schemeClr>
                </a:solidFill>
              </a:rPr>
              <a:t>      'defining the menu items for the main menu bar</a:t>
            </a:r>
          </a:p>
          <a:p>
            <a:pPr marL="0" indent="0">
              <a:buNone/>
            </a:pPr>
            <a:r>
              <a:rPr lang="en-US" dirty="0">
                <a:solidFill>
                  <a:schemeClr val="accent5">
                    <a:lumMod val="50000"/>
                  </a:schemeClr>
                </a:solidFill>
              </a:rPr>
              <a:t>      Dim </a:t>
            </a:r>
            <a:r>
              <a:rPr lang="en-US" dirty="0" err="1">
                <a:solidFill>
                  <a:schemeClr val="accent5">
                    <a:lumMod val="50000"/>
                  </a:schemeClr>
                </a:solidFill>
              </a:rPr>
              <a:t>myMenuItemFile</a:t>
            </a:r>
            <a:r>
              <a:rPr lang="en-US" dirty="0">
                <a:solidFill>
                  <a:schemeClr val="accent5">
                    <a:lumMod val="50000"/>
                  </a:schemeClr>
                </a:solidFill>
              </a:rPr>
              <a:t> As New </a:t>
            </a:r>
            <a:r>
              <a:rPr lang="en-US" dirty="0" err="1">
                <a:solidFill>
                  <a:schemeClr val="accent5">
                    <a:lumMod val="50000"/>
                  </a:schemeClr>
                </a:solidFill>
              </a:rPr>
              <a:t>MenuItem</a:t>
            </a:r>
            <a:r>
              <a:rPr lang="en-US" dirty="0">
                <a:solidFill>
                  <a:schemeClr val="accent5">
                    <a:lumMod val="50000"/>
                  </a:schemeClr>
                </a:solidFill>
              </a:rPr>
              <a:t>("&amp;File")</a:t>
            </a:r>
          </a:p>
          <a:p>
            <a:pPr marL="0" indent="0">
              <a:buNone/>
            </a:pPr>
            <a:r>
              <a:rPr lang="en-US" dirty="0">
                <a:solidFill>
                  <a:schemeClr val="accent5">
                    <a:lumMod val="50000"/>
                  </a:schemeClr>
                </a:solidFill>
              </a:rPr>
              <a:t>      Dim </a:t>
            </a:r>
            <a:r>
              <a:rPr lang="en-US" dirty="0" err="1">
                <a:solidFill>
                  <a:schemeClr val="accent5">
                    <a:lumMod val="50000"/>
                  </a:schemeClr>
                </a:solidFill>
              </a:rPr>
              <a:t>myMenuItemEdit</a:t>
            </a:r>
            <a:r>
              <a:rPr lang="en-US" dirty="0">
                <a:solidFill>
                  <a:schemeClr val="accent5">
                    <a:lumMod val="50000"/>
                  </a:schemeClr>
                </a:solidFill>
              </a:rPr>
              <a:t> As New </a:t>
            </a:r>
            <a:r>
              <a:rPr lang="en-US" dirty="0" err="1">
                <a:solidFill>
                  <a:schemeClr val="accent5">
                    <a:lumMod val="50000"/>
                  </a:schemeClr>
                </a:solidFill>
              </a:rPr>
              <a:t>MenuItem</a:t>
            </a:r>
            <a:r>
              <a:rPr lang="en-US" dirty="0">
                <a:solidFill>
                  <a:schemeClr val="accent5">
                    <a:lumMod val="50000"/>
                  </a:schemeClr>
                </a:solidFill>
              </a:rPr>
              <a:t>("&amp;Edit")</a:t>
            </a:r>
          </a:p>
          <a:p>
            <a:pPr marL="0" indent="0">
              <a:buNone/>
            </a:pPr>
            <a:r>
              <a:rPr lang="en-US" dirty="0">
                <a:solidFill>
                  <a:schemeClr val="accent5">
                    <a:lumMod val="50000"/>
                  </a:schemeClr>
                </a:solidFill>
              </a:rPr>
              <a:t>      Dim </a:t>
            </a:r>
            <a:r>
              <a:rPr lang="en-US" dirty="0" err="1">
                <a:solidFill>
                  <a:schemeClr val="accent5">
                    <a:lumMod val="50000"/>
                  </a:schemeClr>
                </a:solidFill>
              </a:rPr>
              <a:t>myMenuItemView</a:t>
            </a:r>
            <a:r>
              <a:rPr lang="en-US" dirty="0">
                <a:solidFill>
                  <a:schemeClr val="accent5">
                    <a:lumMod val="50000"/>
                  </a:schemeClr>
                </a:solidFill>
              </a:rPr>
              <a:t> As New </a:t>
            </a:r>
            <a:r>
              <a:rPr lang="en-US" dirty="0" err="1">
                <a:solidFill>
                  <a:schemeClr val="accent5">
                    <a:lumMod val="50000"/>
                  </a:schemeClr>
                </a:solidFill>
              </a:rPr>
              <a:t>MenuItem</a:t>
            </a:r>
            <a:r>
              <a:rPr lang="en-US" dirty="0">
                <a:solidFill>
                  <a:schemeClr val="accent5">
                    <a:lumMod val="50000"/>
                  </a:schemeClr>
                </a:solidFill>
              </a:rPr>
              <a:t>("&amp;View")</a:t>
            </a:r>
          </a:p>
          <a:p>
            <a:pPr marL="0" indent="0">
              <a:buNone/>
            </a:pPr>
            <a:r>
              <a:rPr lang="en-US" dirty="0">
                <a:solidFill>
                  <a:schemeClr val="accent5">
                    <a:lumMod val="50000"/>
                  </a:schemeClr>
                </a:solidFill>
              </a:rPr>
              <a:t>      Dim </a:t>
            </a:r>
            <a:r>
              <a:rPr lang="en-US" dirty="0" err="1">
                <a:solidFill>
                  <a:schemeClr val="accent5">
                    <a:lumMod val="50000"/>
                  </a:schemeClr>
                </a:solidFill>
              </a:rPr>
              <a:t>myMenuItemProject</a:t>
            </a:r>
            <a:r>
              <a:rPr lang="en-US" dirty="0">
                <a:solidFill>
                  <a:schemeClr val="accent5">
                    <a:lumMod val="50000"/>
                  </a:schemeClr>
                </a:solidFill>
              </a:rPr>
              <a:t> As New </a:t>
            </a:r>
            <a:r>
              <a:rPr lang="en-US" dirty="0" err="1">
                <a:solidFill>
                  <a:schemeClr val="accent5">
                    <a:lumMod val="50000"/>
                  </a:schemeClr>
                </a:solidFill>
              </a:rPr>
              <a:t>MenuItem</a:t>
            </a:r>
            <a:r>
              <a:rPr lang="en-US" dirty="0">
                <a:solidFill>
                  <a:schemeClr val="accent5">
                    <a:lumMod val="50000"/>
                  </a:schemeClr>
                </a:solidFill>
              </a:rPr>
              <a:t>("&amp;Project")</a:t>
            </a:r>
          </a:p>
          <a:p>
            <a:pPr marL="0" indent="0">
              <a:buNone/>
            </a:pPr>
            <a:endParaRPr lang="en-US" dirty="0"/>
          </a:p>
        </p:txBody>
      </p:sp>
    </p:spTree>
    <p:extLst>
      <p:ext uri="{BB962C8B-B14F-4D97-AF65-F5344CB8AC3E}">
        <p14:creationId xmlns:p14="http://schemas.microsoft.com/office/powerpoint/2010/main" val="41760039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VB.Net</a:t>
            </a:r>
            <a:r>
              <a:rPr lang="en-US" dirty="0"/>
              <a:t> Hello World Example cont.</a:t>
            </a:r>
          </a:p>
        </p:txBody>
      </p:sp>
      <p:sp>
        <p:nvSpPr>
          <p:cNvPr id="3" name="Content Placeholder 2"/>
          <p:cNvSpPr>
            <a:spLocks noGrp="1"/>
          </p:cNvSpPr>
          <p:nvPr>
            <p:ph idx="1"/>
          </p:nvPr>
        </p:nvSpPr>
        <p:spPr>
          <a:xfrm>
            <a:off x="444138" y="2338252"/>
            <a:ext cx="11260182" cy="4519748"/>
          </a:xfrm>
        </p:spPr>
        <p:txBody>
          <a:bodyPr>
            <a:normAutofit/>
          </a:bodyPr>
          <a:lstStyle/>
          <a:p>
            <a:pPr marL="0" indent="0">
              <a:buNone/>
            </a:pPr>
            <a:r>
              <a:rPr lang="en-US" dirty="0"/>
              <a:t>Let us look various parts of the above program:</a:t>
            </a:r>
          </a:p>
          <a:p>
            <a:pPr lvl="0"/>
            <a:r>
              <a:rPr lang="en-US" dirty="0"/>
              <a:t>The first line of the program </a:t>
            </a:r>
            <a:r>
              <a:rPr lang="en-US" b="1" dirty="0"/>
              <a:t>Imports System</a:t>
            </a:r>
            <a:r>
              <a:rPr lang="en-US" dirty="0"/>
              <a:t> is used to include the System namespace in the program. </a:t>
            </a:r>
          </a:p>
          <a:p>
            <a:pPr lvl="0"/>
            <a:r>
              <a:rPr lang="en-US" dirty="0"/>
              <a:t>The next line has a </a:t>
            </a:r>
            <a:r>
              <a:rPr lang="en-US" b="1" dirty="0"/>
              <a:t>Module</a:t>
            </a:r>
            <a:r>
              <a:rPr lang="en-US" dirty="0"/>
              <a:t> declaration, the module </a:t>
            </a:r>
            <a:r>
              <a:rPr lang="en-US" i="1" dirty="0"/>
              <a:t>Module1</a:t>
            </a:r>
            <a:r>
              <a:rPr lang="en-US" dirty="0"/>
              <a:t>. </a:t>
            </a:r>
            <a:r>
              <a:rPr lang="en-US" dirty="0" err="1"/>
              <a:t>VB.Net</a:t>
            </a:r>
            <a:r>
              <a:rPr lang="en-US" dirty="0"/>
              <a:t> is completely object oriented, so every program must contain a module of a class that contains the data and procedures that your program uses. </a:t>
            </a:r>
          </a:p>
          <a:p>
            <a:pPr lvl="0"/>
            <a:r>
              <a:rPr lang="en-US" dirty="0"/>
              <a:t>Classes or Modules generally would contain more than one procedure. Procedures contain the executable code, or in other words, they define the behavior of the class. A procedure could be any of the following: </a:t>
            </a:r>
            <a:endParaRPr lang="en-US" dirty="0" smtClean="0"/>
          </a:p>
          <a:p>
            <a:pPr lvl="0"/>
            <a:endParaRPr lang="en-US" dirty="0"/>
          </a:p>
          <a:p>
            <a:pPr marL="0" indent="0">
              <a:buNone/>
            </a:pP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879758397"/>
              </p:ext>
            </p:extLst>
          </p:nvPr>
        </p:nvGraphicFramePr>
        <p:xfrm>
          <a:off x="712652" y="5278603"/>
          <a:ext cx="8128000" cy="1828800"/>
        </p:xfrm>
        <a:graphic>
          <a:graphicData uri="http://schemas.openxmlformats.org/drawingml/2006/table">
            <a:tbl>
              <a:tblPr firstRow="1" bandRow="1">
                <a:tableStyleId>{5C22544A-7EE6-4342-B048-85BDC9FD1C3A}</a:tableStyleId>
              </a:tblPr>
              <a:tblGrid>
                <a:gridCol w="4064000">
                  <a:extLst>
                    <a:ext uri="{9D8B030D-6E8A-4147-A177-3AD203B41FA5}">
                      <a16:colId xmlns="" xmlns:a16="http://schemas.microsoft.com/office/drawing/2014/main" val="2712928753"/>
                    </a:ext>
                  </a:extLst>
                </a:gridCol>
                <a:gridCol w="4064000">
                  <a:extLst>
                    <a:ext uri="{9D8B030D-6E8A-4147-A177-3AD203B41FA5}">
                      <a16:colId xmlns="" xmlns:a16="http://schemas.microsoft.com/office/drawing/2014/main" val="2263686950"/>
                    </a:ext>
                  </a:extLst>
                </a:gridCol>
              </a:tblGrid>
              <a:tr h="1117214">
                <a:tc>
                  <a:txBody>
                    <a:bodyPr/>
                    <a:lstStyle/>
                    <a:p>
                      <a:pPr marL="742950" lvl="1" indent="-285750">
                        <a:buFont typeface="Wingdings" panose="05000000000000000000" pitchFamily="2" charset="2"/>
                        <a:buChar char="Ø"/>
                      </a:pPr>
                      <a:r>
                        <a:rPr lang="en-US" dirty="0" smtClean="0"/>
                        <a:t>Function</a:t>
                      </a:r>
                    </a:p>
                    <a:p>
                      <a:pPr marL="742950" lvl="1" indent="-285750">
                        <a:buFont typeface="Wingdings" panose="05000000000000000000" pitchFamily="2" charset="2"/>
                        <a:buChar char="Ø"/>
                      </a:pPr>
                      <a:r>
                        <a:rPr lang="en-US" dirty="0" smtClean="0"/>
                        <a:t>Sub</a:t>
                      </a:r>
                    </a:p>
                    <a:p>
                      <a:pPr marL="742950" lvl="1" indent="-285750">
                        <a:buFont typeface="Wingdings" panose="05000000000000000000" pitchFamily="2" charset="2"/>
                        <a:buChar char="Ø"/>
                      </a:pPr>
                      <a:r>
                        <a:rPr lang="en-US" dirty="0" smtClean="0"/>
                        <a:t>Operator</a:t>
                      </a:r>
                    </a:p>
                    <a:p>
                      <a:pPr marL="742950" lvl="1" indent="-285750">
                        <a:buFont typeface="Wingdings" panose="05000000000000000000" pitchFamily="2" charset="2"/>
                        <a:buChar char="Ø"/>
                      </a:pPr>
                      <a:r>
                        <a:rPr lang="en-US" dirty="0" smtClean="0"/>
                        <a:t>Get</a:t>
                      </a:r>
                    </a:p>
                    <a:p>
                      <a:endParaRPr lang="en-US" dirty="0"/>
                    </a:p>
                  </a:txBody>
                  <a:tcPr>
                    <a:solidFill>
                      <a:schemeClr val="accent6">
                        <a:lumMod val="50000"/>
                      </a:schemeClr>
                    </a:solidFill>
                  </a:tcPr>
                </a:tc>
                <a:tc>
                  <a:txBody>
                    <a:bodyPr/>
                    <a:lstStyle/>
                    <a:p>
                      <a:pPr marL="742950" lvl="1" indent="-285750">
                        <a:buFont typeface="Wingdings" panose="05000000000000000000" pitchFamily="2" charset="2"/>
                        <a:buChar char="Ø"/>
                      </a:pPr>
                      <a:r>
                        <a:rPr lang="en-US" dirty="0" smtClean="0"/>
                        <a:t>Set</a:t>
                      </a:r>
                      <a:endParaRPr lang="en-US" sz="1800" dirty="0" smtClean="0"/>
                    </a:p>
                    <a:p>
                      <a:pPr marL="742950" lvl="1" indent="-285750">
                        <a:buFont typeface="Wingdings" panose="05000000000000000000" pitchFamily="2" charset="2"/>
                        <a:buChar char="Ø"/>
                      </a:pPr>
                      <a:r>
                        <a:rPr lang="en-US" dirty="0" err="1" smtClean="0"/>
                        <a:t>AddHandler</a:t>
                      </a:r>
                      <a:endParaRPr lang="en-US" sz="1800" dirty="0" smtClean="0"/>
                    </a:p>
                    <a:p>
                      <a:pPr marL="742950" lvl="1" indent="-285750">
                        <a:buFont typeface="Wingdings" panose="05000000000000000000" pitchFamily="2" charset="2"/>
                        <a:buChar char="Ø"/>
                      </a:pPr>
                      <a:r>
                        <a:rPr lang="en-US" dirty="0" err="1" smtClean="0"/>
                        <a:t>RemoveHandler</a:t>
                      </a:r>
                      <a:endParaRPr lang="en-US" sz="1800" dirty="0" smtClean="0"/>
                    </a:p>
                    <a:p>
                      <a:pPr marL="742950" lvl="1" indent="-285750">
                        <a:buFont typeface="Wingdings" panose="05000000000000000000" pitchFamily="2" charset="2"/>
                        <a:buChar char="Ø"/>
                      </a:pPr>
                      <a:r>
                        <a:rPr lang="en-US" dirty="0" err="1" smtClean="0"/>
                        <a:t>RaiseEvent</a:t>
                      </a:r>
                      <a:r>
                        <a:rPr lang="en-US" dirty="0" smtClean="0"/>
                        <a:t> </a:t>
                      </a:r>
                      <a:endParaRPr lang="en-US" sz="1800" dirty="0" smtClean="0"/>
                    </a:p>
                  </a:txBody>
                  <a:tcPr/>
                </a:tc>
                <a:extLst>
                  <a:ext uri="{0D108BD9-81ED-4DB2-BD59-A6C34878D82A}">
                    <a16:rowId xmlns="" xmlns:a16="http://schemas.microsoft.com/office/drawing/2014/main" val="1834095683"/>
                  </a:ext>
                </a:extLst>
              </a:tr>
              <a:tr h="279303">
                <a:tc gridSpan="2">
                  <a:txBody>
                    <a:bodyPr/>
                    <a:lstStyle/>
                    <a:p>
                      <a:endParaRPr lang="en-US" dirty="0"/>
                    </a:p>
                  </a:txBody>
                  <a:tcPr/>
                </a:tc>
                <a:tc hMerge="1">
                  <a:txBody>
                    <a:bodyPr/>
                    <a:lstStyle/>
                    <a:p>
                      <a:endParaRPr lang="en-US"/>
                    </a:p>
                  </a:txBody>
                  <a:tcPr/>
                </a:tc>
                <a:extLst>
                  <a:ext uri="{0D108BD9-81ED-4DB2-BD59-A6C34878D82A}">
                    <a16:rowId xmlns="" xmlns:a16="http://schemas.microsoft.com/office/drawing/2014/main" val="1965775616"/>
                  </a:ext>
                </a:extLst>
              </a:tr>
            </a:tbl>
          </a:graphicData>
        </a:graphic>
      </p:graphicFrame>
    </p:spTree>
    <p:extLst>
      <p:ext uri="{BB962C8B-B14F-4D97-AF65-F5344CB8AC3E}">
        <p14:creationId xmlns:p14="http://schemas.microsoft.com/office/powerpoint/2010/main" val="4127671076"/>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Adding Menus and Sub Menus in an Application cont.</a:t>
            </a:r>
          </a:p>
        </p:txBody>
      </p:sp>
      <p:sp>
        <p:nvSpPr>
          <p:cNvPr id="3" name="Content Placeholder 2"/>
          <p:cNvSpPr>
            <a:spLocks noGrp="1"/>
          </p:cNvSpPr>
          <p:nvPr>
            <p:ph idx="1"/>
          </p:nvPr>
        </p:nvSpPr>
        <p:spPr>
          <a:xfrm>
            <a:off x="1154954" y="2341418"/>
            <a:ext cx="8825659" cy="4322618"/>
          </a:xfrm>
        </p:spPr>
        <p:txBody>
          <a:bodyPr>
            <a:normAutofit/>
          </a:bodyPr>
          <a:lstStyle/>
          <a:p>
            <a:pPr marL="0" indent="0">
              <a:buNone/>
            </a:pPr>
            <a:r>
              <a:rPr lang="en-US" dirty="0">
                <a:solidFill>
                  <a:schemeClr val="accent5">
                    <a:lumMod val="50000"/>
                  </a:schemeClr>
                </a:solidFill>
              </a:rPr>
              <a:t>'adding the menu items to the main menu bar</a:t>
            </a:r>
          </a:p>
          <a:p>
            <a:pPr marL="0" indent="0">
              <a:buNone/>
            </a:pPr>
            <a:r>
              <a:rPr lang="en-US" dirty="0">
                <a:solidFill>
                  <a:schemeClr val="accent5">
                    <a:lumMod val="50000"/>
                  </a:schemeClr>
                </a:solidFill>
              </a:rPr>
              <a:t>      </a:t>
            </a:r>
            <a:r>
              <a:rPr lang="en-US" dirty="0" err="1">
                <a:solidFill>
                  <a:schemeClr val="accent5">
                    <a:lumMod val="50000"/>
                  </a:schemeClr>
                </a:solidFill>
              </a:rPr>
              <a:t>mnuBar.MenuItems.Add</a:t>
            </a:r>
            <a:r>
              <a:rPr lang="en-US" dirty="0">
                <a:solidFill>
                  <a:schemeClr val="accent5">
                    <a:lumMod val="50000"/>
                  </a:schemeClr>
                </a:solidFill>
              </a:rPr>
              <a:t>(</a:t>
            </a:r>
            <a:r>
              <a:rPr lang="en-US" dirty="0" err="1">
                <a:solidFill>
                  <a:schemeClr val="accent5">
                    <a:lumMod val="50000"/>
                  </a:schemeClr>
                </a:solidFill>
              </a:rPr>
              <a:t>myMenuItemFile</a:t>
            </a:r>
            <a:r>
              <a:rPr lang="en-US" dirty="0">
                <a:solidFill>
                  <a:schemeClr val="accent5">
                    <a:lumMod val="50000"/>
                  </a:schemeClr>
                </a:solidFill>
              </a:rPr>
              <a:t>)</a:t>
            </a:r>
          </a:p>
          <a:p>
            <a:pPr marL="0" indent="0">
              <a:buNone/>
            </a:pPr>
            <a:r>
              <a:rPr lang="en-US" dirty="0">
                <a:solidFill>
                  <a:schemeClr val="accent5">
                    <a:lumMod val="50000"/>
                  </a:schemeClr>
                </a:solidFill>
              </a:rPr>
              <a:t>      </a:t>
            </a:r>
            <a:r>
              <a:rPr lang="en-US" dirty="0" err="1">
                <a:solidFill>
                  <a:schemeClr val="accent5">
                    <a:lumMod val="50000"/>
                  </a:schemeClr>
                </a:solidFill>
              </a:rPr>
              <a:t>mnuBar.MenuItems.Add</a:t>
            </a:r>
            <a:r>
              <a:rPr lang="en-US" dirty="0">
                <a:solidFill>
                  <a:schemeClr val="accent5">
                    <a:lumMod val="50000"/>
                  </a:schemeClr>
                </a:solidFill>
              </a:rPr>
              <a:t>(</a:t>
            </a:r>
            <a:r>
              <a:rPr lang="en-US" dirty="0" err="1">
                <a:solidFill>
                  <a:schemeClr val="accent5">
                    <a:lumMod val="50000"/>
                  </a:schemeClr>
                </a:solidFill>
              </a:rPr>
              <a:t>myMenuItemEdit</a:t>
            </a:r>
            <a:r>
              <a:rPr lang="en-US" dirty="0">
                <a:solidFill>
                  <a:schemeClr val="accent5">
                    <a:lumMod val="50000"/>
                  </a:schemeClr>
                </a:solidFill>
              </a:rPr>
              <a:t>)</a:t>
            </a:r>
          </a:p>
          <a:p>
            <a:pPr marL="0" indent="0">
              <a:buNone/>
            </a:pPr>
            <a:r>
              <a:rPr lang="en-US" dirty="0">
                <a:solidFill>
                  <a:schemeClr val="accent5">
                    <a:lumMod val="50000"/>
                  </a:schemeClr>
                </a:solidFill>
              </a:rPr>
              <a:t>      </a:t>
            </a:r>
            <a:r>
              <a:rPr lang="en-US" dirty="0" err="1">
                <a:solidFill>
                  <a:schemeClr val="accent5">
                    <a:lumMod val="50000"/>
                  </a:schemeClr>
                </a:solidFill>
              </a:rPr>
              <a:t>mnuBar.MenuItems.Add</a:t>
            </a:r>
            <a:r>
              <a:rPr lang="en-US" dirty="0">
                <a:solidFill>
                  <a:schemeClr val="accent5">
                    <a:lumMod val="50000"/>
                  </a:schemeClr>
                </a:solidFill>
              </a:rPr>
              <a:t>(</a:t>
            </a:r>
            <a:r>
              <a:rPr lang="en-US" dirty="0" err="1">
                <a:solidFill>
                  <a:schemeClr val="accent5">
                    <a:lumMod val="50000"/>
                  </a:schemeClr>
                </a:solidFill>
              </a:rPr>
              <a:t>myMenuItemView</a:t>
            </a:r>
            <a:r>
              <a:rPr lang="en-US" dirty="0">
                <a:solidFill>
                  <a:schemeClr val="accent5">
                    <a:lumMod val="50000"/>
                  </a:schemeClr>
                </a:solidFill>
              </a:rPr>
              <a:t>)</a:t>
            </a:r>
          </a:p>
          <a:p>
            <a:pPr marL="0" indent="0">
              <a:buNone/>
            </a:pPr>
            <a:r>
              <a:rPr lang="en-US" dirty="0">
                <a:solidFill>
                  <a:schemeClr val="accent5">
                    <a:lumMod val="50000"/>
                  </a:schemeClr>
                </a:solidFill>
              </a:rPr>
              <a:t>      </a:t>
            </a:r>
            <a:r>
              <a:rPr lang="en-US" dirty="0" err="1">
                <a:solidFill>
                  <a:schemeClr val="accent5">
                    <a:lumMod val="50000"/>
                  </a:schemeClr>
                </a:solidFill>
              </a:rPr>
              <a:t>mnuBar.MenuItems.Add</a:t>
            </a:r>
            <a:r>
              <a:rPr lang="en-US" dirty="0">
                <a:solidFill>
                  <a:schemeClr val="accent5">
                    <a:lumMod val="50000"/>
                  </a:schemeClr>
                </a:solidFill>
              </a:rPr>
              <a:t>(</a:t>
            </a:r>
            <a:r>
              <a:rPr lang="en-US" dirty="0" err="1">
                <a:solidFill>
                  <a:schemeClr val="accent5">
                    <a:lumMod val="50000"/>
                  </a:schemeClr>
                </a:solidFill>
              </a:rPr>
              <a:t>myMenuItemProject</a:t>
            </a:r>
            <a:r>
              <a:rPr lang="en-US" dirty="0">
                <a:solidFill>
                  <a:schemeClr val="accent5">
                    <a:lumMod val="50000"/>
                  </a:schemeClr>
                </a:solidFill>
              </a:rPr>
              <a:t>)</a:t>
            </a:r>
          </a:p>
          <a:p>
            <a:pPr marL="0" indent="0">
              <a:buNone/>
            </a:pPr>
            <a:r>
              <a:rPr lang="en-US" dirty="0">
                <a:solidFill>
                  <a:schemeClr val="accent5">
                    <a:lumMod val="50000"/>
                  </a:schemeClr>
                </a:solidFill>
              </a:rPr>
              <a:t> </a:t>
            </a:r>
          </a:p>
          <a:p>
            <a:pPr marL="0" indent="0">
              <a:buNone/>
            </a:pPr>
            <a:r>
              <a:rPr lang="en-US" dirty="0">
                <a:solidFill>
                  <a:schemeClr val="accent5">
                    <a:lumMod val="50000"/>
                  </a:schemeClr>
                </a:solidFill>
              </a:rPr>
              <a:t>     ' defining some sub menus</a:t>
            </a:r>
          </a:p>
          <a:p>
            <a:pPr marL="0" indent="0">
              <a:buNone/>
            </a:pPr>
            <a:r>
              <a:rPr lang="en-US" dirty="0">
                <a:solidFill>
                  <a:schemeClr val="accent5">
                    <a:lumMod val="50000"/>
                  </a:schemeClr>
                </a:solidFill>
              </a:rPr>
              <a:t>      Dim </a:t>
            </a:r>
            <a:r>
              <a:rPr lang="en-US" dirty="0" err="1">
                <a:solidFill>
                  <a:schemeClr val="accent5">
                    <a:lumMod val="50000"/>
                  </a:schemeClr>
                </a:solidFill>
              </a:rPr>
              <a:t>myMenuItemNew</a:t>
            </a:r>
            <a:r>
              <a:rPr lang="en-US" dirty="0">
                <a:solidFill>
                  <a:schemeClr val="accent5">
                    <a:lumMod val="50000"/>
                  </a:schemeClr>
                </a:solidFill>
              </a:rPr>
              <a:t> As New </a:t>
            </a:r>
            <a:r>
              <a:rPr lang="en-US" dirty="0" err="1">
                <a:solidFill>
                  <a:schemeClr val="accent5">
                    <a:lumMod val="50000"/>
                  </a:schemeClr>
                </a:solidFill>
              </a:rPr>
              <a:t>MenuItem</a:t>
            </a:r>
            <a:r>
              <a:rPr lang="en-US" dirty="0">
                <a:solidFill>
                  <a:schemeClr val="accent5">
                    <a:lumMod val="50000"/>
                  </a:schemeClr>
                </a:solidFill>
              </a:rPr>
              <a:t>("&amp;New")</a:t>
            </a:r>
          </a:p>
          <a:p>
            <a:pPr marL="0" indent="0">
              <a:buNone/>
            </a:pPr>
            <a:r>
              <a:rPr lang="en-US" dirty="0">
                <a:solidFill>
                  <a:schemeClr val="accent5">
                    <a:lumMod val="50000"/>
                  </a:schemeClr>
                </a:solidFill>
              </a:rPr>
              <a:t>      Dim </a:t>
            </a:r>
            <a:r>
              <a:rPr lang="en-US" dirty="0" err="1">
                <a:solidFill>
                  <a:schemeClr val="accent5">
                    <a:lumMod val="50000"/>
                  </a:schemeClr>
                </a:solidFill>
              </a:rPr>
              <a:t>myMenuItemOpen</a:t>
            </a:r>
            <a:r>
              <a:rPr lang="en-US" dirty="0">
                <a:solidFill>
                  <a:schemeClr val="accent5">
                    <a:lumMod val="50000"/>
                  </a:schemeClr>
                </a:solidFill>
              </a:rPr>
              <a:t> As New </a:t>
            </a:r>
            <a:r>
              <a:rPr lang="en-US" dirty="0" err="1">
                <a:solidFill>
                  <a:schemeClr val="accent5">
                    <a:lumMod val="50000"/>
                  </a:schemeClr>
                </a:solidFill>
              </a:rPr>
              <a:t>MenuItem</a:t>
            </a:r>
            <a:r>
              <a:rPr lang="en-US" dirty="0">
                <a:solidFill>
                  <a:schemeClr val="accent5">
                    <a:lumMod val="50000"/>
                  </a:schemeClr>
                </a:solidFill>
              </a:rPr>
              <a:t>("&amp;Open")</a:t>
            </a:r>
          </a:p>
          <a:p>
            <a:pPr marL="0" indent="0">
              <a:buNone/>
            </a:pPr>
            <a:r>
              <a:rPr lang="en-US" dirty="0">
                <a:solidFill>
                  <a:schemeClr val="accent5">
                    <a:lumMod val="50000"/>
                  </a:schemeClr>
                </a:solidFill>
              </a:rPr>
              <a:t>      Dim </a:t>
            </a:r>
            <a:r>
              <a:rPr lang="en-US" dirty="0" err="1">
                <a:solidFill>
                  <a:schemeClr val="accent5">
                    <a:lumMod val="50000"/>
                  </a:schemeClr>
                </a:solidFill>
              </a:rPr>
              <a:t>myMenuItemSave</a:t>
            </a:r>
            <a:r>
              <a:rPr lang="en-US" dirty="0">
                <a:solidFill>
                  <a:schemeClr val="accent5">
                    <a:lumMod val="50000"/>
                  </a:schemeClr>
                </a:solidFill>
              </a:rPr>
              <a:t> As New </a:t>
            </a:r>
            <a:r>
              <a:rPr lang="en-US" dirty="0" err="1">
                <a:solidFill>
                  <a:schemeClr val="accent5">
                    <a:lumMod val="50000"/>
                  </a:schemeClr>
                </a:solidFill>
              </a:rPr>
              <a:t>MenuItem</a:t>
            </a:r>
            <a:r>
              <a:rPr lang="en-US" dirty="0">
                <a:solidFill>
                  <a:schemeClr val="accent5">
                    <a:lumMod val="50000"/>
                  </a:schemeClr>
                </a:solidFill>
              </a:rPr>
              <a:t>("&amp;Save")</a:t>
            </a:r>
          </a:p>
          <a:p>
            <a:pPr marL="0" indent="0">
              <a:buNone/>
            </a:pPr>
            <a:endParaRPr lang="en-US" dirty="0">
              <a:solidFill>
                <a:schemeClr val="accent5">
                  <a:lumMod val="50000"/>
                </a:schemeClr>
              </a:solidFill>
            </a:endParaRPr>
          </a:p>
        </p:txBody>
      </p:sp>
    </p:spTree>
    <p:extLst>
      <p:ext uri="{BB962C8B-B14F-4D97-AF65-F5344CB8AC3E}">
        <p14:creationId xmlns:p14="http://schemas.microsoft.com/office/powerpoint/2010/main" val="2219631165"/>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Adding Menus and Sub Menus in an Application cont.</a:t>
            </a:r>
          </a:p>
        </p:txBody>
      </p:sp>
      <p:sp>
        <p:nvSpPr>
          <p:cNvPr id="3" name="Content Placeholder 2"/>
          <p:cNvSpPr>
            <a:spLocks noGrp="1"/>
          </p:cNvSpPr>
          <p:nvPr>
            <p:ph idx="1"/>
          </p:nvPr>
        </p:nvSpPr>
        <p:spPr>
          <a:xfrm>
            <a:off x="1154954" y="2382981"/>
            <a:ext cx="8825659" cy="4294909"/>
          </a:xfrm>
        </p:spPr>
        <p:txBody>
          <a:bodyPr>
            <a:normAutofit fontScale="92500" lnSpcReduction="10000"/>
          </a:bodyPr>
          <a:lstStyle/>
          <a:p>
            <a:pPr marL="0" indent="0">
              <a:buNone/>
            </a:pPr>
            <a:r>
              <a:rPr lang="en-US" dirty="0">
                <a:solidFill>
                  <a:schemeClr val="accent5">
                    <a:lumMod val="50000"/>
                  </a:schemeClr>
                </a:solidFill>
              </a:rPr>
              <a:t>'add sub menus to the File menu</a:t>
            </a:r>
          </a:p>
          <a:p>
            <a:pPr marL="0" indent="0">
              <a:buNone/>
            </a:pPr>
            <a:r>
              <a:rPr lang="en-US" dirty="0">
                <a:solidFill>
                  <a:schemeClr val="accent5">
                    <a:lumMod val="50000"/>
                  </a:schemeClr>
                </a:solidFill>
              </a:rPr>
              <a:t>      </a:t>
            </a:r>
            <a:r>
              <a:rPr lang="en-US" dirty="0" err="1">
                <a:solidFill>
                  <a:schemeClr val="accent5">
                    <a:lumMod val="50000"/>
                  </a:schemeClr>
                </a:solidFill>
              </a:rPr>
              <a:t>myMenuItemFile.MenuItems.Add</a:t>
            </a:r>
            <a:r>
              <a:rPr lang="en-US" dirty="0">
                <a:solidFill>
                  <a:schemeClr val="accent5">
                    <a:lumMod val="50000"/>
                  </a:schemeClr>
                </a:solidFill>
              </a:rPr>
              <a:t>(</a:t>
            </a:r>
            <a:r>
              <a:rPr lang="en-US" dirty="0" err="1">
                <a:solidFill>
                  <a:schemeClr val="accent5">
                    <a:lumMod val="50000"/>
                  </a:schemeClr>
                </a:solidFill>
              </a:rPr>
              <a:t>myMenuItemNew</a:t>
            </a:r>
            <a:r>
              <a:rPr lang="en-US" dirty="0">
                <a:solidFill>
                  <a:schemeClr val="accent5">
                    <a:lumMod val="50000"/>
                  </a:schemeClr>
                </a:solidFill>
              </a:rPr>
              <a:t>)</a:t>
            </a:r>
          </a:p>
          <a:p>
            <a:pPr marL="0" indent="0">
              <a:buNone/>
            </a:pPr>
            <a:r>
              <a:rPr lang="en-US" dirty="0">
                <a:solidFill>
                  <a:schemeClr val="accent5">
                    <a:lumMod val="50000"/>
                  </a:schemeClr>
                </a:solidFill>
              </a:rPr>
              <a:t>      </a:t>
            </a:r>
            <a:r>
              <a:rPr lang="en-US" dirty="0" err="1">
                <a:solidFill>
                  <a:schemeClr val="accent5">
                    <a:lumMod val="50000"/>
                  </a:schemeClr>
                </a:solidFill>
              </a:rPr>
              <a:t>myMenuItemFile.MenuItems.Add</a:t>
            </a:r>
            <a:r>
              <a:rPr lang="en-US" dirty="0">
                <a:solidFill>
                  <a:schemeClr val="accent5">
                    <a:lumMod val="50000"/>
                  </a:schemeClr>
                </a:solidFill>
              </a:rPr>
              <a:t>(</a:t>
            </a:r>
            <a:r>
              <a:rPr lang="en-US" dirty="0" err="1">
                <a:solidFill>
                  <a:schemeClr val="accent5">
                    <a:lumMod val="50000"/>
                  </a:schemeClr>
                </a:solidFill>
              </a:rPr>
              <a:t>myMenuItemOpen</a:t>
            </a:r>
            <a:r>
              <a:rPr lang="en-US" dirty="0">
                <a:solidFill>
                  <a:schemeClr val="accent5">
                    <a:lumMod val="50000"/>
                  </a:schemeClr>
                </a:solidFill>
              </a:rPr>
              <a:t>)</a:t>
            </a:r>
          </a:p>
          <a:p>
            <a:pPr marL="0" indent="0">
              <a:buNone/>
            </a:pPr>
            <a:r>
              <a:rPr lang="en-US" dirty="0">
                <a:solidFill>
                  <a:schemeClr val="accent5">
                    <a:lumMod val="50000"/>
                  </a:schemeClr>
                </a:solidFill>
              </a:rPr>
              <a:t>      </a:t>
            </a:r>
            <a:r>
              <a:rPr lang="en-US" dirty="0" err="1">
                <a:solidFill>
                  <a:schemeClr val="accent5">
                    <a:lumMod val="50000"/>
                  </a:schemeClr>
                </a:solidFill>
              </a:rPr>
              <a:t>myMenuItemFile.MenuItems.Add</a:t>
            </a:r>
            <a:r>
              <a:rPr lang="en-US" dirty="0">
                <a:solidFill>
                  <a:schemeClr val="accent5">
                    <a:lumMod val="50000"/>
                  </a:schemeClr>
                </a:solidFill>
              </a:rPr>
              <a:t>(</a:t>
            </a:r>
            <a:r>
              <a:rPr lang="en-US" dirty="0" err="1">
                <a:solidFill>
                  <a:schemeClr val="accent5">
                    <a:lumMod val="50000"/>
                  </a:schemeClr>
                </a:solidFill>
              </a:rPr>
              <a:t>myMenuItemSave</a:t>
            </a:r>
            <a:r>
              <a:rPr lang="en-US" dirty="0">
                <a:solidFill>
                  <a:schemeClr val="accent5">
                    <a:lumMod val="50000"/>
                  </a:schemeClr>
                </a:solidFill>
              </a:rPr>
              <a:t>)</a:t>
            </a:r>
          </a:p>
          <a:p>
            <a:pPr marL="0" indent="0">
              <a:buNone/>
            </a:pPr>
            <a:r>
              <a:rPr lang="en-US" dirty="0">
                <a:solidFill>
                  <a:schemeClr val="accent5">
                    <a:lumMod val="50000"/>
                  </a:schemeClr>
                </a:solidFill>
              </a:rPr>
              <a:t> </a:t>
            </a:r>
          </a:p>
          <a:p>
            <a:pPr marL="0" indent="0">
              <a:buNone/>
            </a:pPr>
            <a:r>
              <a:rPr lang="en-US" dirty="0">
                <a:solidFill>
                  <a:schemeClr val="accent5">
                    <a:lumMod val="50000"/>
                  </a:schemeClr>
                </a:solidFill>
              </a:rPr>
              <a:t>      'add the main menu to the form</a:t>
            </a:r>
          </a:p>
          <a:p>
            <a:pPr marL="0" indent="0">
              <a:buNone/>
            </a:pPr>
            <a:r>
              <a:rPr lang="en-US" dirty="0">
                <a:solidFill>
                  <a:schemeClr val="accent5">
                    <a:lumMod val="50000"/>
                  </a:schemeClr>
                </a:solidFill>
              </a:rPr>
              <a:t>      </a:t>
            </a:r>
            <a:r>
              <a:rPr lang="en-US" dirty="0" err="1">
                <a:solidFill>
                  <a:schemeClr val="accent5">
                    <a:lumMod val="50000"/>
                  </a:schemeClr>
                </a:solidFill>
              </a:rPr>
              <a:t>Me.Menu</a:t>
            </a:r>
            <a:r>
              <a:rPr lang="en-US" dirty="0">
                <a:solidFill>
                  <a:schemeClr val="accent5">
                    <a:lumMod val="50000"/>
                  </a:schemeClr>
                </a:solidFill>
              </a:rPr>
              <a:t> = </a:t>
            </a:r>
            <a:r>
              <a:rPr lang="en-US" dirty="0" err="1">
                <a:solidFill>
                  <a:schemeClr val="accent5">
                    <a:lumMod val="50000"/>
                  </a:schemeClr>
                </a:solidFill>
              </a:rPr>
              <a:t>mnuBar</a:t>
            </a:r>
            <a:endParaRPr lang="en-US" dirty="0">
              <a:solidFill>
                <a:schemeClr val="accent5">
                  <a:lumMod val="50000"/>
                </a:schemeClr>
              </a:solidFill>
            </a:endParaRPr>
          </a:p>
          <a:p>
            <a:pPr marL="0" indent="0">
              <a:buNone/>
            </a:pPr>
            <a:r>
              <a:rPr lang="en-US" dirty="0">
                <a:solidFill>
                  <a:schemeClr val="accent5">
                    <a:lumMod val="50000"/>
                  </a:schemeClr>
                </a:solidFill>
              </a:rPr>
              <a:t>     </a:t>
            </a:r>
          </a:p>
          <a:p>
            <a:pPr marL="0" indent="0">
              <a:buNone/>
            </a:pPr>
            <a:r>
              <a:rPr lang="en-US" dirty="0">
                <a:solidFill>
                  <a:schemeClr val="accent5">
                    <a:lumMod val="50000"/>
                  </a:schemeClr>
                </a:solidFill>
              </a:rPr>
              <a:t>      ' Set the caption bar text of the form.  </a:t>
            </a:r>
          </a:p>
          <a:p>
            <a:pPr marL="0" indent="0">
              <a:buNone/>
            </a:pPr>
            <a:r>
              <a:rPr lang="en-US" dirty="0">
                <a:solidFill>
                  <a:schemeClr val="accent5">
                    <a:lumMod val="50000"/>
                  </a:schemeClr>
                </a:solidFill>
              </a:rPr>
              <a:t>      </a:t>
            </a:r>
            <a:r>
              <a:rPr lang="en-US" dirty="0" err="1">
                <a:solidFill>
                  <a:schemeClr val="accent5">
                    <a:lumMod val="50000"/>
                  </a:schemeClr>
                </a:solidFill>
              </a:rPr>
              <a:t>Me.Text</a:t>
            </a:r>
            <a:r>
              <a:rPr lang="en-US" dirty="0">
                <a:solidFill>
                  <a:schemeClr val="accent5">
                    <a:lumMod val="50000"/>
                  </a:schemeClr>
                </a:solidFill>
              </a:rPr>
              <a:t> = "tutorialspoint.com"</a:t>
            </a:r>
          </a:p>
          <a:p>
            <a:pPr marL="0" indent="0">
              <a:buNone/>
            </a:pPr>
            <a:r>
              <a:rPr lang="en-US" dirty="0">
                <a:solidFill>
                  <a:schemeClr val="accent5">
                    <a:lumMod val="50000"/>
                  </a:schemeClr>
                </a:solidFill>
              </a:rPr>
              <a:t>   End Sub</a:t>
            </a:r>
          </a:p>
          <a:p>
            <a:pPr marL="0" indent="0">
              <a:buNone/>
            </a:pPr>
            <a:r>
              <a:rPr lang="en-US" dirty="0">
                <a:solidFill>
                  <a:schemeClr val="accent5">
                    <a:lumMod val="50000"/>
                  </a:schemeClr>
                </a:solidFill>
              </a:rPr>
              <a:t>End Class</a:t>
            </a:r>
          </a:p>
          <a:p>
            <a:pPr marL="0" indent="0">
              <a:buNone/>
            </a:pPr>
            <a:endParaRPr lang="en-US" dirty="0">
              <a:solidFill>
                <a:schemeClr val="accent5">
                  <a:lumMod val="50000"/>
                </a:schemeClr>
              </a:solidFill>
            </a:endParaRPr>
          </a:p>
        </p:txBody>
      </p:sp>
    </p:spTree>
    <p:extLst>
      <p:ext uri="{BB962C8B-B14F-4D97-AF65-F5344CB8AC3E}">
        <p14:creationId xmlns:p14="http://schemas.microsoft.com/office/powerpoint/2010/main" val="989500576"/>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Adding Menus and Sub Menus in an Application cont.</a:t>
            </a:r>
          </a:p>
        </p:txBody>
      </p:sp>
      <p:sp>
        <p:nvSpPr>
          <p:cNvPr id="3" name="Content Placeholder 2"/>
          <p:cNvSpPr>
            <a:spLocks noGrp="1"/>
          </p:cNvSpPr>
          <p:nvPr>
            <p:ph idx="1"/>
          </p:nvPr>
        </p:nvSpPr>
        <p:spPr/>
        <p:txBody>
          <a:bodyPr/>
          <a:lstStyle/>
          <a:p>
            <a:pPr marL="0" indent="0">
              <a:buNone/>
            </a:pPr>
            <a:r>
              <a:rPr lang="en-US" dirty="0"/>
              <a:t>When the above code is executed and run using Start button available at the Microsoft Visual Studio tool bar, it will show the following window:</a:t>
            </a:r>
          </a:p>
          <a:p>
            <a:pPr marL="0" indent="0">
              <a:buNone/>
            </a:pP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41418" y="3371850"/>
            <a:ext cx="3477491" cy="3333750"/>
          </a:xfrm>
          <a:prstGeom prst="rect">
            <a:avLst/>
          </a:prstGeom>
        </p:spPr>
      </p:pic>
    </p:spTree>
    <p:extLst>
      <p:ext uri="{BB962C8B-B14F-4D97-AF65-F5344CB8AC3E}">
        <p14:creationId xmlns:p14="http://schemas.microsoft.com/office/powerpoint/2010/main" val="4160818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VB.Net</a:t>
            </a:r>
            <a:r>
              <a:rPr lang="en-US" dirty="0"/>
              <a:t> Hello World Example cont.</a:t>
            </a:r>
          </a:p>
        </p:txBody>
      </p:sp>
      <p:sp>
        <p:nvSpPr>
          <p:cNvPr id="3" name="Content Placeholder 2"/>
          <p:cNvSpPr>
            <a:spLocks noGrp="1"/>
          </p:cNvSpPr>
          <p:nvPr>
            <p:ph idx="1"/>
          </p:nvPr>
        </p:nvSpPr>
        <p:spPr>
          <a:xfrm>
            <a:off x="509452" y="2351313"/>
            <a:ext cx="11129554" cy="4245429"/>
          </a:xfrm>
        </p:spPr>
        <p:txBody>
          <a:bodyPr>
            <a:normAutofit/>
          </a:bodyPr>
          <a:lstStyle/>
          <a:p>
            <a:pPr lvl="0"/>
            <a:r>
              <a:rPr lang="en-US" dirty="0"/>
              <a:t>The next line( 'This program) will be ignored by the compiler and it has been put to add additional comments in the program. </a:t>
            </a:r>
          </a:p>
          <a:p>
            <a:pPr lvl="0"/>
            <a:r>
              <a:rPr lang="en-US" dirty="0"/>
              <a:t>The next line defines the Main procedure, which is the entry point for all </a:t>
            </a:r>
            <a:r>
              <a:rPr lang="en-US" dirty="0" err="1"/>
              <a:t>VB.Net</a:t>
            </a:r>
            <a:r>
              <a:rPr lang="en-US" dirty="0"/>
              <a:t> programs. The Main procedure states what the module or class will do when executed.</a:t>
            </a:r>
          </a:p>
          <a:p>
            <a:pPr lvl="0"/>
            <a:r>
              <a:rPr lang="en-US" dirty="0"/>
              <a:t>The Main procedure specifies its behavior with the statement </a:t>
            </a:r>
          </a:p>
          <a:p>
            <a:pPr marL="0" indent="0">
              <a:buNone/>
            </a:pPr>
            <a:r>
              <a:rPr lang="en-US" b="1" dirty="0" smtClean="0"/>
              <a:t>	</a:t>
            </a:r>
            <a:r>
              <a:rPr lang="en-US" b="1" dirty="0" err="1" smtClean="0"/>
              <a:t>Console.WriteLine</a:t>
            </a:r>
            <a:r>
              <a:rPr lang="en-US" b="1" dirty="0"/>
              <a:t>("Hello World")</a:t>
            </a:r>
            <a:r>
              <a:rPr lang="en-US" dirty="0"/>
              <a:t> </a:t>
            </a:r>
          </a:p>
          <a:p>
            <a:r>
              <a:rPr lang="en-US" i="1" dirty="0" err="1"/>
              <a:t>WriteLine</a:t>
            </a:r>
            <a:r>
              <a:rPr lang="en-US" dirty="0"/>
              <a:t> is a method of the </a:t>
            </a:r>
            <a:r>
              <a:rPr lang="en-US" i="1" dirty="0"/>
              <a:t>Console</a:t>
            </a:r>
            <a:r>
              <a:rPr lang="en-US" dirty="0"/>
              <a:t> class defined in the </a:t>
            </a:r>
            <a:r>
              <a:rPr lang="en-US" i="1" dirty="0"/>
              <a:t>System</a:t>
            </a:r>
            <a:r>
              <a:rPr lang="en-US" dirty="0"/>
              <a:t> namespace. This statement causes the message "Hello, World!" to be displayed on the screen. </a:t>
            </a:r>
          </a:p>
          <a:p>
            <a:pPr lvl="0"/>
            <a:r>
              <a:rPr lang="en-US" dirty="0"/>
              <a:t>The last line </a:t>
            </a:r>
            <a:r>
              <a:rPr lang="en-US" b="1" dirty="0" err="1"/>
              <a:t>Console.ReadKey</a:t>
            </a:r>
            <a:r>
              <a:rPr lang="en-US" b="1" dirty="0"/>
              <a:t>()</a:t>
            </a:r>
            <a:r>
              <a:rPr lang="en-US" dirty="0"/>
              <a:t> is for the VS.NET Users. This will prevent the screen from running and closing quickly when the program is launched from Visual Studio .NET. </a:t>
            </a:r>
          </a:p>
          <a:p>
            <a:endParaRPr lang="en-US" dirty="0"/>
          </a:p>
        </p:txBody>
      </p:sp>
    </p:spTree>
    <p:extLst>
      <p:ext uri="{BB962C8B-B14F-4D97-AF65-F5344CB8AC3E}">
        <p14:creationId xmlns:p14="http://schemas.microsoft.com/office/powerpoint/2010/main" val="9337831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Compile &amp; Execute </a:t>
            </a:r>
            <a:r>
              <a:rPr lang="en-US" dirty="0" err="1"/>
              <a:t>VB.Net</a:t>
            </a:r>
            <a:r>
              <a:rPr lang="en-US" dirty="0"/>
              <a:t> Program</a:t>
            </a:r>
            <a:r>
              <a:rPr lang="en-US" dirty="0" smtClean="0"/>
              <a:t>:</a:t>
            </a:r>
            <a:endParaRPr lang="en-US" dirty="0"/>
          </a:p>
        </p:txBody>
      </p:sp>
      <p:sp>
        <p:nvSpPr>
          <p:cNvPr id="3" name="Content Placeholder 2"/>
          <p:cNvSpPr>
            <a:spLocks noGrp="1"/>
          </p:cNvSpPr>
          <p:nvPr>
            <p:ph idx="1"/>
          </p:nvPr>
        </p:nvSpPr>
        <p:spPr>
          <a:xfrm>
            <a:off x="496389" y="2351314"/>
            <a:ext cx="11155679" cy="4140926"/>
          </a:xfrm>
        </p:spPr>
        <p:txBody>
          <a:bodyPr>
            <a:normAutofit/>
          </a:bodyPr>
          <a:lstStyle/>
          <a:p>
            <a:pPr lvl="0"/>
            <a:r>
              <a:rPr lang="en-US" dirty="0"/>
              <a:t>Start Visual Studio.</a:t>
            </a:r>
          </a:p>
          <a:p>
            <a:pPr lvl="0"/>
            <a:r>
              <a:rPr lang="en-US" dirty="0"/>
              <a:t>On the menu bar, choose File, New, Project.</a:t>
            </a:r>
          </a:p>
          <a:p>
            <a:pPr lvl="0"/>
            <a:r>
              <a:rPr lang="en-US" dirty="0"/>
              <a:t>Choose Visual Basic from templates</a:t>
            </a:r>
          </a:p>
          <a:p>
            <a:pPr lvl="0"/>
            <a:r>
              <a:rPr lang="en-US" dirty="0"/>
              <a:t>Choose Console Application.</a:t>
            </a:r>
          </a:p>
          <a:p>
            <a:pPr lvl="0"/>
            <a:r>
              <a:rPr lang="en-US" dirty="0"/>
              <a:t>Specify a name and location for your project using the Browse button, and then choose the OK button.</a:t>
            </a:r>
          </a:p>
          <a:p>
            <a:pPr lvl="0"/>
            <a:r>
              <a:rPr lang="en-US" dirty="0"/>
              <a:t>The new project appears in Solution Explorer.</a:t>
            </a:r>
          </a:p>
          <a:p>
            <a:pPr lvl="0"/>
            <a:r>
              <a:rPr lang="en-US" dirty="0"/>
              <a:t>Write code in the Code Editor. </a:t>
            </a:r>
          </a:p>
          <a:p>
            <a:pPr lvl="0"/>
            <a:r>
              <a:rPr lang="en-US" dirty="0"/>
              <a:t>Click the </a:t>
            </a:r>
            <a:r>
              <a:rPr lang="en-US" dirty="0" smtClean="0"/>
              <a:t>Start Debugging from Debug Menu </a:t>
            </a:r>
            <a:r>
              <a:rPr lang="en-US" dirty="0"/>
              <a:t>or the F5 key to run the project. A Command Prompt window appears that contains the line Hello World.</a:t>
            </a:r>
          </a:p>
          <a:p>
            <a:endParaRPr lang="en-US" dirty="0"/>
          </a:p>
        </p:txBody>
      </p:sp>
    </p:spTree>
    <p:extLst>
      <p:ext uri="{BB962C8B-B14F-4D97-AF65-F5344CB8AC3E}">
        <p14:creationId xmlns:p14="http://schemas.microsoft.com/office/powerpoint/2010/main" val="7327950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VB.Net</a:t>
            </a:r>
            <a:r>
              <a:rPr lang="en-US" dirty="0"/>
              <a:t> - Basic </a:t>
            </a:r>
            <a:r>
              <a:rPr lang="en-US" dirty="0" smtClean="0"/>
              <a:t>Syntax</a:t>
            </a:r>
            <a:endParaRPr lang="en-US" dirty="0"/>
          </a:p>
        </p:txBody>
      </p:sp>
      <p:sp>
        <p:nvSpPr>
          <p:cNvPr id="3" name="Content Placeholder 2"/>
          <p:cNvSpPr>
            <a:spLocks noGrp="1"/>
          </p:cNvSpPr>
          <p:nvPr>
            <p:ph idx="1"/>
          </p:nvPr>
        </p:nvSpPr>
        <p:spPr>
          <a:xfrm>
            <a:off x="470264" y="2286000"/>
            <a:ext cx="11207930" cy="4389120"/>
          </a:xfrm>
        </p:spPr>
        <p:txBody>
          <a:bodyPr>
            <a:normAutofit lnSpcReduction="10000"/>
          </a:bodyPr>
          <a:lstStyle/>
          <a:p>
            <a:pPr marL="0" indent="0">
              <a:buNone/>
            </a:pPr>
            <a:r>
              <a:rPr lang="en-US" dirty="0" err="1"/>
              <a:t>VB.Net</a:t>
            </a:r>
            <a:r>
              <a:rPr lang="en-US" dirty="0"/>
              <a:t> is an object-oriented programming language. In Object-Oriented Programming methodology, a program consists of various objects that interact with each other by means of actions. The actions that an object may take are called methods. Objects of the same kind are said to have the same type or, more often, are said to be in the same class.</a:t>
            </a:r>
          </a:p>
          <a:p>
            <a:pPr marL="0" indent="0">
              <a:buNone/>
            </a:pPr>
            <a:r>
              <a:rPr lang="en-US" dirty="0"/>
              <a:t>When we consider a </a:t>
            </a:r>
            <a:r>
              <a:rPr lang="en-US" dirty="0" err="1"/>
              <a:t>VB.Net</a:t>
            </a:r>
            <a:r>
              <a:rPr lang="en-US" dirty="0"/>
              <a:t> program, it can be defined as a collection of objects that </a:t>
            </a:r>
            <a:r>
              <a:rPr lang="en-US" dirty="0" smtClean="0"/>
              <a:t>communicate </a:t>
            </a:r>
            <a:r>
              <a:rPr lang="en-US" dirty="0"/>
              <a:t>via invoking each other's methods. </a:t>
            </a:r>
            <a:endParaRPr lang="en-US" dirty="0" smtClean="0"/>
          </a:p>
          <a:p>
            <a:pPr lvl="0"/>
            <a:r>
              <a:rPr lang="en-US" b="1" dirty="0"/>
              <a:t>Object</a:t>
            </a:r>
            <a:r>
              <a:rPr lang="en-US" dirty="0"/>
              <a:t> - Objects have states and behaviors. Example: A dog has states - color, name, breed as well as behaviors - wagging, barking, eating, etc. An object is an instance of a class.</a:t>
            </a:r>
          </a:p>
          <a:p>
            <a:pPr lvl="0"/>
            <a:r>
              <a:rPr lang="en-US" b="1" dirty="0"/>
              <a:t>Class</a:t>
            </a:r>
            <a:r>
              <a:rPr lang="en-US" dirty="0"/>
              <a:t> - A class can be defined as a template/blueprint that describes the behaviors/states that objects of its type support.</a:t>
            </a:r>
          </a:p>
          <a:p>
            <a:pPr lvl="0"/>
            <a:r>
              <a:rPr lang="en-US" b="1" dirty="0"/>
              <a:t>Methods</a:t>
            </a:r>
            <a:r>
              <a:rPr lang="en-US" dirty="0"/>
              <a:t> - A method is basically a behavior. A class can contain many methods. It is in methods where the logics are written, data is manipulated and all the actions are executed.</a:t>
            </a:r>
          </a:p>
          <a:p>
            <a:pPr lvl="0"/>
            <a:r>
              <a:rPr lang="en-US" b="1" dirty="0"/>
              <a:t>Instance Variables</a:t>
            </a:r>
            <a:r>
              <a:rPr lang="en-US" dirty="0"/>
              <a:t> - Each object has its unique set of instance variables. An object's state is created by the values assigned to these instance variables.</a:t>
            </a:r>
          </a:p>
          <a:p>
            <a:endParaRPr lang="en-US" dirty="0"/>
          </a:p>
        </p:txBody>
      </p:sp>
    </p:spTree>
    <p:extLst>
      <p:ext uri="{BB962C8B-B14F-4D97-AF65-F5344CB8AC3E}">
        <p14:creationId xmlns:p14="http://schemas.microsoft.com/office/powerpoint/2010/main" val="35380625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Identifiers</a:t>
            </a:r>
            <a:endParaRPr lang="en-US" dirty="0"/>
          </a:p>
        </p:txBody>
      </p:sp>
      <p:sp>
        <p:nvSpPr>
          <p:cNvPr id="3" name="Content Placeholder 2"/>
          <p:cNvSpPr>
            <a:spLocks noGrp="1"/>
          </p:cNvSpPr>
          <p:nvPr>
            <p:ph idx="1"/>
          </p:nvPr>
        </p:nvSpPr>
        <p:spPr>
          <a:xfrm>
            <a:off x="483326" y="2351314"/>
            <a:ext cx="11181805" cy="3668486"/>
          </a:xfrm>
        </p:spPr>
        <p:txBody>
          <a:bodyPr/>
          <a:lstStyle/>
          <a:p>
            <a:pPr marL="0" indent="0">
              <a:buNone/>
            </a:pPr>
            <a:r>
              <a:rPr lang="en-US" dirty="0"/>
              <a:t>An identifier is a name used to identify a class, variable, function, or any other user-defined item. The basic rules for naming classes in </a:t>
            </a:r>
            <a:r>
              <a:rPr lang="en-US" dirty="0" err="1"/>
              <a:t>VB.Net</a:t>
            </a:r>
            <a:r>
              <a:rPr lang="en-US" dirty="0"/>
              <a:t> are as follows:</a:t>
            </a:r>
          </a:p>
          <a:p>
            <a:pPr lvl="0"/>
            <a:r>
              <a:rPr lang="en-US" dirty="0"/>
              <a:t>A name must begin with a letter that could be followed by a sequence of letters, digits (0 - 9) or underscore. The first character in an identifier cannot be a digit. </a:t>
            </a:r>
          </a:p>
          <a:p>
            <a:pPr lvl="0"/>
            <a:r>
              <a:rPr lang="en-US" dirty="0"/>
              <a:t>It must not contain any embedded space or symbol like ? - +! @ # % ^ &amp; * ( ) [ ] { } . ; : " ' / and \. However, an underscore ( _ ) can be used. </a:t>
            </a:r>
          </a:p>
          <a:p>
            <a:pPr lvl="0"/>
            <a:r>
              <a:rPr lang="en-US" dirty="0"/>
              <a:t>It should not be a reserved keyword. </a:t>
            </a:r>
          </a:p>
          <a:p>
            <a:endParaRPr lang="en-US" dirty="0"/>
          </a:p>
        </p:txBody>
      </p:sp>
    </p:spTree>
    <p:extLst>
      <p:ext uri="{BB962C8B-B14F-4D97-AF65-F5344CB8AC3E}">
        <p14:creationId xmlns:p14="http://schemas.microsoft.com/office/powerpoint/2010/main" val="41190028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076" y="886219"/>
            <a:ext cx="8761413" cy="706964"/>
          </a:xfrm>
        </p:spPr>
        <p:txBody>
          <a:bodyPr/>
          <a:lstStyle/>
          <a:p>
            <a:pPr algn="ctr"/>
            <a:r>
              <a:rPr lang="en-US" dirty="0" err="1"/>
              <a:t>VB.Net</a:t>
            </a:r>
            <a:r>
              <a:rPr lang="en-US" dirty="0"/>
              <a:t> Keywords</a:t>
            </a:r>
          </a:p>
        </p:txBody>
      </p:sp>
      <p:graphicFrame>
        <p:nvGraphicFramePr>
          <p:cNvPr id="12" name="Content Placeholder 11"/>
          <p:cNvGraphicFramePr>
            <a:graphicFrameLocks noGrp="1"/>
          </p:cNvGraphicFramePr>
          <p:nvPr>
            <p:ph idx="1"/>
            <p:extLst>
              <p:ext uri="{D42A27DB-BD31-4B8C-83A1-F6EECF244321}">
                <p14:modId xmlns:p14="http://schemas.microsoft.com/office/powerpoint/2010/main" val="530486060"/>
              </p:ext>
            </p:extLst>
          </p:nvPr>
        </p:nvGraphicFramePr>
        <p:xfrm>
          <a:off x="623454" y="2479960"/>
          <a:ext cx="10806544" cy="3906984"/>
        </p:xfrm>
        <a:graphic>
          <a:graphicData uri="http://schemas.openxmlformats.org/drawingml/2006/table">
            <a:tbl>
              <a:tblPr firstRow="1" firstCol="1" bandRow="1"/>
              <a:tblGrid>
                <a:gridCol w="1543792">
                  <a:extLst>
                    <a:ext uri="{9D8B030D-6E8A-4147-A177-3AD203B41FA5}">
                      <a16:colId xmlns="" xmlns:a16="http://schemas.microsoft.com/office/drawing/2014/main" val="553996748"/>
                    </a:ext>
                  </a:extLst>
                </a:gridCol>
                <a:gridCol w="1543792">
                  <a:extLst>
                    <a:ext uri="{9D8B030D-6E8A-4147-A177-3AD203B41FA5}">
                      <a16:colId xmlns="" xmlns:a16="http://schemas.microsoft.com/office/drawing/2014/main" val="680998268"/>
                    </a:ext>
                  </a:extLst>
                </a:gridCol>
                <a:gridCol w="1543792">
                  <a:extLst>
                    <a:ext uri="{9D8B030D-6E8A-4147-A177-3AD203B41FA5}">
                      <a16:colId xmlns="" xmlns:a16="http://schemas.microsoft.com/office/drawing/2014/main" val="3220533302"/>
                    </a:ext>
                  </a:extLst>
                </a:gridCol>
                <a:gridCol w="1543792">
                  <a:extLst>
                    <a:ext uri="{9D8B030D-6E8A-4147-A177-3AD203B41FA5}">
                      <a16:colId xmlns="" xmlns:a16="http://schemas.microsoft.com/office/drawing/2014/main" val="927152304"/>
                    </a:ext>
                  </a:extLst>
                </a:gridCol>
                <a:gridCol w="1543792">
                  <a:extLst>
                    <a:ext uri="{9D8B030D-6E8A-4147-A177-3AD203B41FA5}">
                      <a16:colId xmlns="" xmlns:a16="http://schemas.microsoft.com/office/drawing/2014/main" val="88099782"/>
                    </a:ext>
                  </a:extLst>
                </a:gridCol>
                <a:gridCol w="1543792">
                  <a:extLst>
                    <a:ext uri="{9D8B030D-6E8A-4147-A177-3AD203B41FA5}">
                      <a16:colId xmlns="" xmlns:a16="http://schemas.microsoft.com/office/drawing/2014/main" val="4104913604"/>
                    </a:ext>
                  </a:extLst>
                </a:gridCol>
                <a:gridCol w="1543792">
                  <a:extLst>
                    <a:ext uri="{9D8B030D-6E8A-4147-A177-3AD203B41FA5}">
                      <a16:colId xmlns="" xmlns:a16="http://schemas.microsoft.com/office/drawing/2014/main" val="3936238846"/>
                    </a:ext>
                  </a:extLst>
                </a:gridCol>
              </a:tblGrid>
              <a:tr h="488373">
                <a:tc>
                  <a:txBody>
                    <a:bodyPr/>
                    <a:lstStyle/>
                    <a:p>
                      <a:pPr marL="0" marR="0">
                        <a:lnSpc>
                          <a:spcPts val="1650"/>
                        </a:lnSpc>
                        <a:spcBef>
                          <a:spcPts val="0"/>
                        </a:spcBef>
                        <a:spcAft>
                          <a:spcPts val="1500"/>
                        </a:spcAft>
                      </a:pPr>
                      <a:r>
                        <a:rPr lang="en-US" sz="2000" dirty="0" err="1">
                          <a:solidFill>
                            <a:srgbClr val="313131"/>
                          </a:solidFill>
                          <a:effectLst/>
                          <a:latin typeface="Open Sans"/>
                          <a:ea typeface="Times New Roman" panose="02020603050405020304" pitchFamily="18" charset="0"/>
                          <a:cs typeface="Times New Roman" panose="02020603050405020304" pitchFamily="18" charset="0"/>
                        </a:rPr>
                        <a:t>AddHandler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AddressOf</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Alias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And</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AndAlso</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As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Boolean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665546132"/>
                  </a:ext>
                </a:extLst>
              </a:tr>
              <a:tr h="488373">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ByRef</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dirty="0">
                          <a:solidFill>
                            <a:srgbClr val="313131"/>
                          </a:solidFill>
                          <a:effectLst/>
                          <a:latin typeface="Open Sans"/>
                          <a:ea typeface="Times New Roman" panose="02020603050405020304" pitchFamily="18" charset="0"/>
                          <a:cs typeface="Times New Roman" panose="02020603050405020304" pitchFamily="18" charset="0"/>
                        </a:rPr>
                        <a:t>Byte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ByVal</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Call</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Case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Catch</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CBool</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243246662"/>
                  </a:ext>
                </a:extLst>
              </a:tr>
              <a:tr h="488373">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CByte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CChar</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dirty="0" err="1">
                          <a:solidFill>
                            <a:srgbClr val="313131"/>
                          </a:solidFill>
                          <a:effectLst/>
                          <a:latin typeface="Open Sans"/>
                          <a:ea typeface="Times New Roman" panose="02020603050405020304" pitchFamily="18" charset="0"/>
                          <a:cs typeface="Times New Roman" panose="02020603050405020304" pitchFamily="18" charset="0"/>
                        </a:rPr>
                        <a:t>CDate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dirty="0" err="1">
                          <a:solidFill>
                            <a:srgbClr val="313131"/>
                          </a:solidFill>
                          <a:effectLst/>
                          <a:latin typeface="Open Sans"/>
                          <a:ea typeface="Times New Roman" panose="02020603050405020304" pitchFamily="18" charset="0"/>
                          <a:cs typeface="Times New Roman" panose="02020603050405020304" pitchFamily="18" charset="0"/>
                        </a:rPr>
                        <a:t>CDec</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CDbl</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Char</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CInt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666780501"/>
                  </a:ext>
                </a:extLst>
              </a:tr>
              <a:tr h="488373">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Class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CLng</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CObj</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dirty="0" err="1">
                          <a:solidFill>
                            <a:srgbClr val="313131"/>
                          </a:solidFill>
                          <a:effectLst/>
                          <a:latin typeface="Open Sans"/>
                          <a:ea typeface="Times New Roman" panose="02020603050405020304" pitchFamily="18" charset="0"/>
                          <a:cs typeface="Times New Roman" panose="02020603050405020304" pitchFamily="18" charset="0"/>
                        </a:rPr>
                        <a:t>Const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dirty="0">
                          <a:solidFill>
                            <a:srgbClr val="313131"/>
                          </a:solidFill>
                          <a:effectLst/>
                          <a:latin typeface="Open Sans"/>
                          <a:ea typeface="Times New Roman" panose="02020603050405020304" pitchFamily="18" charset="0"/>
                          <a:cs typeface="Times New Roman" panose="02020603050405020304" pitchFamily="18" charset="0"/>
                        </a:rPr>
                        <a:t>Continue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CSByte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CShort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961220133"/>
                  </a:ext>
                </a:extLst>
              </a:tr>
              <a:tr h="488373">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CSng</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CStr</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CType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CUInt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dirty="0" err="1">
                          <a:solidFill>
                            <a:srgbClr val="313131"/>
                          </a:solidFill>
                          <a:effectLst/>
                          <a:latin typeface="Open Sans"/>
                          <a:ea typeface="Times New Roman" panose="02020603050405020304" pitchFamily="18" charset="0"/>
                          <a:cs typeface="Times New Roman" panose="02020603050405020304" pitchFamily="18" charset="0"/>
                        </a:rPr>
                        <a:t>CULng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CUShort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Date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720420160"/>
                  </a:ext>
                </a:extLst>
              </a:tr>
              <a:tr h="488373">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Decimal</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Declare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Default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Delegate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Dim</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dirty="0" err="1">
                          <a:solidFill>
                            <a:srgbClr val="313131"/>
                          </a:solidFill>
                          <a:effectLst/>
                          <a:latin typeface="Open Sans"/>
                          <a:ea typeface="Times New Roman" panose="02020603050405020304" pitchFamily="18" charset="0"/>
                          <a:cs typeface="Times New Roman" panose="02020603050405020304" pitchFamily="18" charset="0"/>
                        </a:rPr>
                        <a:t>DirectCast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Do</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783623661"/>
                  </a:ext>
                </a:extLst>
              </a:tr>
              <a:tr h="488373">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Double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Each</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Else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ElseIf</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End</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dirty="0">
                          <a:solidFill>
                            <a:srgbClr val="313131"/>
                          </a:solidFill>
                          <a:effectLst/>
                          <a:latin typeface="Open Sans"/>
                          <a:ea typeface="Times New Roman" panose="02020603050405020304" pitchFamily="18" charset="0"/>
                          <a:cs typeface="Times New Roman" panose="02020603050405020304" pitchFamily="18" charset="0"/>
                        </a:rPr>
                        <a:t>End If</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dirty="0" err="1">
                          <a:solidFill>
                            <a:srgbClr val="313131"/>
                          </a:solidFill>
                          <a:effectLst/>
                          <a:latin typeface="Open Sans"/>
                          <a:ea typeface="Times New Roman" panose="02020603050405020304" pitchFamily="18" charset="0"/>
                          <a:cs typeface="Times New Roman" panose="02020603050405020304" pitchFamily="18" charset="0"/>
                        </a:rPr>
                        <a:t>Enum</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325235025"/>
                  </a:ext>
                </a:extLst>
              </a:tr>
              <a:tr h="488373">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Erase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Error</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Event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Exit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False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a:solidFill>
                            <a:srgbClr val="313131"/>
                          </a:solidFill>
                          <a:effectLst/>
                          <a:latin typeface="Open Sans"/>
                          <a:ea typeface="Times New Roman" panose="02020603050405020304" pitchFamily="18" charset="0"/>
                          <a:cs typeface="Times New Roman" panose="02020603050405020304" pitchFamily="18" charset="0"/>
                        </a:rPr>
                        <a:t>Finally</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2000" dirty="0">
                          <a:solidFill>
                            <a:srgbClr val="313131"/>
                          </a:solidFill>
                          <a:effectLst/>
                          <a:latin typeface="Open Sans"/>
                          <a:ea typeface="Times New Roman" panose="02020603050405020304" pitchFamily="18" charset="0"/>
                          <a:cs typeface="Times New Roman" panose="02020603050405020304" pitchFamily="18" charset="0"/>
                        </a:rPr>
                        <a:t>For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109120312"/>
                  </a:ext>
                </a:extLst>
              </a:tr>
            </a:tbl>
          </a:graphicData>
        </a:graphic>
      </p:graphicFrame>
    </p:spTree>
    <p:extLst>
      <p:ext uri="{BB962C8B-B14F-4D97-AF65-F5344CB8AC3E}">
        <p14:creationId xmlns:p14="http://schemas.microsoft.com/office/powerpoint/2010/main" val="6804742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VB.Net</a:t>
            </a:r>
            <a:r>
              <a:rPr lang="en-US" dirty="0"/>
              <a:t> Keywords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17524886"/>
              </p:ext>
            </p:extLst>
          </p:nvPr>
        </p:nvGraphicFramePr>
        <p:xfrm>
          <a:off x="512621" y="2328711"/>
          <a:ext cx="11194470" cy="4265155"/>
        </p:xfrm>
        <a:graphic>
          <a:graphicData uri="http://schemas.openxmlformats.org/drawingml/2006/table">
            <a:tbl>
              <a:tblPr firstRow="1" firstCol="1" bandRow="1"/>
              <a:tblGrid>
                <a:gridCol w="1599210">
                  <a:extLst>
                    <a:ext uri="{9D8B030D-6E8A-4147-A177-3AD203B41FA5}">
                      <a16:colId xmlns="" xmlns:a16="http://schemas.microsoft.com/office/drawing/2014/main" val="4132163137"/>
                    </a:ext>
                  </a:extLst>
                </a:gridCol>
                <a:gridCol w="1599210">
                  <a:extLst>
                    <a:ext uri="{9D8B030D-6E8A-4147-A177-3AD203B41FA5}">
                      <a16:colId xmlns="" xmlns:a16="http://schemas.microsoft.com/office/drawing/2014/main" val="3239087297"/>
                    </a:ext>
                  </a:extLst>
                </a:gridCol>
                <a:gridCol w="1599210">
                  <a:extLst>
                    <a:ext uri="{9D8B030D-6E8A-4147-A177-3AD203B41FA5}">
                      <a16:colId xmlns="" xmlns:a16="http://schemas.microsoft.com/office/drawing/2014/main" val="1250570578"/>
                    </a:ext>
                  </a:extLst>
                </a:gridCol>
                <a:gridCol w="1599210">
                  <a:extLst>
                    <a:ext uri="{9D8B030D-6E8A-4147-A177-3AD203B41FA5}">
                      <a16:colId xmlns="" xmlns:a16="http://schemas.microsoft.com/office/drawing/2014/main" val="3311541226"/>
                    </a:ext>
                  </a:extLst>
                </a:gridCol>
                <a:gridCol w="1599210">
                  <a:extLst>
                    <a:ext uri="{9D8B030D-6E8A-4147-A177-3AD203B41FA5}">
                      <a16:colId xmlns="" xmlns:a16="http://schemas.microsoft.com/office/drawing/2014/main" val="462319377"/>
                    </a:ext>
                  </a:extLst>
                </a:gridCol>
                <a:gridCol w="1599210">
                  <a:extLst>
                    <a:ext uri="{9D8B030D-6E8A-4147-A177-3AD203B41FA5}">
                      <a16:colId xmlns="" xmlns:a16="http://schemas.microsoft.com/office/drawing/2014/main" val="3313930530"/>
                    </a:ext>
                  </a:extLst>
                </a:gridCol>
                <a:gridCol w="1599210">
                  <a:extLst>
                    <a:ext uri="{9D8B030D-6E8A-4147-A177-3AD203B41FA5}">
                      <a16:colId xmlns="" xmlns:a16="http://schemas.microsoft.com/office/drawing/2014/main" val="248588637"/>
                    </a:ext>
                  </a:extLst>
                </a:gridCol>
              </a:tblGrid>
              <a:tr h="507067">
                <a:tc>
                  <a:txBody>
                    <a:bodyPr/>
                    <a:lstStyle/>
                    <a:p>
                      <a:pPr marL="0" marR="0">
                        <a:lnSpc>
                          <a:spcPts val="1650"/>
                        </a:lnSpc>
                        <a:spcBef>
                          <a:spcPts val="0"/>
                        </a:spcBef>
                        <a:spcAft>
                          <a:spcPts val="150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Friend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800">
                          <a:solidFill>
                            <a:srgbClr val="313131"/>
                          </a:solidFill>
                          <a:effectLst/>
                          <a:latin typeface="Open Sans"/>
                          <a:ea typeface="Times New Roman" panose="02020603050405020304" pitchFamily="18" charset="0"/>
                          <a:cs typeface="Times New Roman" panose="02020603050405020304" pitchFamily="18" charset="0"/>
                        </a:rPr>
                        <a:t>Function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800">
                          <a:solidFill>
                            <a:srgbClr val="313131"/>
                          </a:solidFill>
                          <a:effectLst/>
                          <a:latin typeface="Open Sans"/>
                          <a:ea typeface="Times New Roman" panose="02020603050405020304" pitchFamily="18" charset="0"/>
                          <a:cs typeface="Times New Roman" panose="02020603050405020304" pitchFamily="18" charset="0"/>
                        </a:rPr>
                        <a:t>Get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800">
                          <a:solidFill>
                            <a:srgbClr val="313131"/>
                          </a:solidFill>
                          <a:effectLst/>
                          <a:latin typeface="Open Sans"/>
                          <a:ea typeface="Times New Roman" panose="02020603050405020304" pitchFamily="18" charset="0"/>
                          <a:cs typeface="Times New Roman" panose="02020603050405020304" pitchFamily="18" charset="0"/>
                        </a:rPr>
                        <a:t>GetType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 marR="30480" algn="just">
                        <a:lnSpc>
                          <a:spcPts val="1800"/>
                        </a:lnSpc>
                        <a:spcBef>
                          <a:spcPts val="0"/>
                        </a:spcBef>
                        <a:spcAft>
                          <a:spcPts val="1200"/>
                        </a:spcAft>
                      </a:pPr>
                      <a:r>
                        <a:rPr lang="en-US" sz="1800">
                          <a:solidFill>
                            <a:srgbClr val="000000"/>
                          </a:solidFill>
                          <a:effectLst/>
                          <a:latin typeface="Open Sans"/>
                          <a:ea typeface="Times New Roman" panose="02020603050405020304" pitchFamily="18" charset="0"/>
                          <a:cs typeface="Times New Roman" panose="02020603050405020304" pitchFamily="18" charset="0"/>
                        </a:rPr>
                        <a:t>GetXML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Bef>
                          <a:spcPts val="0"/>
                        </a:spcBef>
                        <a:spcAft>
                          <a:spcPts val="1200"/>
                        </a:spcAft>
                      </a:pPr>
                      <a:r>
                        <a:rPr lang="en-US" sz="1800">
                          <a:solidFill>
                            <a:srgbClr val="000000"/>
                          </a:solidFill>
                          <a:effectLst/>
                          <a:latin typeface="Open Sans"/>
                          <a:ea typeface="Times New Roman" panose="02020603050405020304" pitchFamily="18" charset="0"/>
                          <a:cs typeface="Times New Roman" panose="02020603050405020304" pitchFamily="18" charset="0"/>
                        </a:rPr>
                        <a:t>Namespace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Global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GoTo</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251929018"/>
                  </a:ext>
                </a:extLst>
              </a:tr>
              <a:tr h="189510">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Handles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If</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Implements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Imports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In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Inherits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Integer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605765710"/>
                  </a:ext>
                </a:extLst>
              </a:tr>
              <a:tr h="189510">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Interface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Is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IsNot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Let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Lib</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Like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Long</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877571860"/>
                  </a:ext>
                </a:extLst>
              </a:tr>
              <a:tr h="189510">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Loop</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Me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Mod</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Module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MustInherit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MustOverride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MyBase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32100616"/>
                  </a:ext>
                </a:extLst>
              </a:tr>
              <a:tr h="189510">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MyClass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Namespace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Narrowing</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New</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Next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Not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Nothing</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193722370"/>
                  </a:ext>
                </a:extLst>
              </a:tr>
              <a:tr h="507067">
                <a:tc>
                  <a:txBody>
                    <a:bodyPr/>
                    <a:lstStyle/>
                    <a:p>
                      <a:pPr marL="30480" marR="30480" algn="just">
                        <a:lnSpc>
                          <a:spcPts val="1800"/>
                        </a:lnSpc>
                        <a:spcBef>
                          <a:spcPts val="0"/>
                        </a:spcBef>
                        <a:spcAft>
                          <a:spcPts val="1200"/>
                        </a:spcAft>
                      </a:pPr>
                      <a:r>
                        <a:rPr lang="en-US" sz="1800">
                          <a:solidFill>
                            <a:srgbClr val="000000"/>
                          </a:solidFill>
                          <a:effectLst/>
                          <a:latin typeface="Open Sans"/>
                          <a:ea typeface="Times New Roman" panose="02020603050405020304" pitchFamily="18" charset="0"/>
                          <a:cs typeface="Times New Roman" panose="02020603050405020304" pitchFamily="18" charset="0"/>
                        </a:rPr>
                        <a:t>Not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Bef>
                          <a:spcPts val="0"/>
                        </a:spcBef>
                        <a:spcAft>
                          <a:spcPts val="1200"/>
                        </a:spcAft>
                      </a:pPr>
                      <a:r>
                        <a:rPr lang="en-US" sz="1800">
                          <a:solidFill>
                            <a:srgbClr val="000000"/>
                          </a:solidFill>
                          <a:effectLst/>
                          <a:latin typeface="Open Sans"/>
                          <a:ea typeface="Times New Roman" panose="02020603050405020304" pitchFamily="18" charset="0"/>
                          <a:cs typeface="Times New Roman" panose="02020603050405020304" pitchFamily="18" charset="0"/>
                        </a:rPr>
                        <a:t>Inheritable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 marR="30480" algn="just">
                        <a:lnSpc>
                          <a:spcPts val="1800"/>
                        </a:lnSpc>
                        <a:spcBef>
                          <a:spcPts val="0"/>
                        </a:spcBef>
                        <a:spcAft>
                          <a:spcPts val="1200"/>
                        </a:spcAft>
                      </a:pPr>
                      <a:r>
                        <a:rPr lang="en-US" sz="1800">
                          <a:solidFill>
                            <a:srgbClr val="000000"/>
                          </a:solidFill>
                          <a:effectLst/>
                          <a:latin typeface="Open Sans"/>
                          <a:ea typeface="Times New Roman" panose="02020603050405020304" pitchFamily="18" charset="0"/>
                          <a:cs typeface="Times New Roman" panose="02020603050405020304" pitchFamily="18" charset="0"/>
                        </a:rPr>
                        <a:t>Not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Bef>
                          <a:spcPts val="0"/>
                        </a:spcBef>
                        <a:spcAft>
                          <a:spcPts val="1200"/>
                        </a:spcAft>
                      </a:pPr>
                      <a:r>
                        <a:rPr lang="en-US" sz="1800">
                          <a:solidFill>
                            <a:srgbClr val="000000"/>
                          </a:solidFill>
                          <a:effectLst/>
                          <a:latin typeface="Open Sans"/>
                          <a:ea typeface="Times New Roman" panose="02020603050405020304" pitchFamily="18" charset="0"/>
                          <a:cs typeface="Times New Roman" panose="02020603050405020304" pitchFamily="18" charset="0"/>
                        </a:rPr>
                        <a:t>Overridable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Object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Of</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Operator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Option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89587525"/>
                  </a:ext>
                </a:extLst>
              </a:tr>
              <a:tr h="189510">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Optional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Or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OrElse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Overloads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Overridable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Overrides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ParamArray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64411567"/>
                  </a:ext>
                </a:extLst>
              </a:tr>
              <a:tr h="189510">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Partial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Private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Property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Protected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Public</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RaiseEvent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ReadOnly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907782971"/>
                  </a:ext>
                </a:extLst>
              </a:tr>
              <a:tr h="507067">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ReDim</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REM</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 marR="30480" algn="just">
                        <a:lnSpc>
                          <a:spcPts val="1800"/>
                        </a:lnSpc>
                        <a:spcBef>
                          <a:spcPts val="0"/>
                        </a:spcBef>
                        <a:spcAft>
                          <a:spcPts val="1200"/>
                        </a:spcAft>
                      </a:pPr>
                      <a:r>
                        <a:rPr lang="en-US" sz="1800">
                          <a:solidFill>
                            <a:srgbClr val="000000"/>
                          </a:solidFill>
                          <a:effectLst/>
                          <a:latin typeface="Open Sans"/>
                          <a:ea typeface="Times New Roman" panose="02020603050405020304" pitchFamily="18" charset="0"/>
                          <a:cs typeface="Times New Roman" panose="02020603050405020304" pitchFamily="18" charset="0"/>
                        </a:rPr>
                        <a:t>Remove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Bef>
                          <a:spcPts val="0"/>
                        </a:spcBef>
                        <a:spcAft>
                          <a:spcPts val="1200"/>
                        </a:spcAft>
                      </a:pPr>
                      <a:r>
                        <a:rPr lang="en-US" sz="1800">
                          <a:solidFill>
                            <a:srgbClr val="000000"/>
                          </a:solidFill>
                          <a:effectLst/>
                          <a:latin typeface="Open Sans"/>
                          <a:ea typeface="Times New Roman" panose="02020603050405020304" pitchFamily="18" charset="0"/>
                          <a:cs typeface="Times New Roman" panose="02020603050405020304" pitchFamily="18" charset="0"/>
                        </a:rPr>
                        <a:t>Handler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Resume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Return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SByte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Select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018973781"/>
                  </a:ext>
                </a:extLst>
              </a:tr>
              <a:tr h="189510">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Set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Shadows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Shared</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Short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Single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Static</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Step</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651538600"/>
                  </a:ext>
                </a:extLst>
              </a:tr>
              <a:tr h="189510">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Stop</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String</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Structure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Sub</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SyncLock</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Then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Throw</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313259173"/>
                  </a:ext>
                </a:extLst>
              </a:tr>
              <a:tr h="189510">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To</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True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Try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TryCast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TypeOf</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dirty="0" err="1">
                          <a:solidFill>
                            <a:srgbClr val="313131"/>
                          </a:solidFill>
                          <a:effectLst/>
                          <a:latin typeface="Open Sans"/>
                          <a:ea typeface="Times New Roman" panose="02020603050405020304" pitchFamily="18" charset="0"/>
                          <a:cs typeface="Times New Roman" panose="02020603050405020304" pitchFamily="18" charset="0"/>
                        </a:rPr>
                        <a:t>UInteger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While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80106517"/>
                  </a:ext>
                </a:extLst>
              </a:tr>
              <a:tr h="189510">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Widening</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With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WithEvents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WriteOnly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Xor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en-US" sz="1800">
                        <a:effectLst/>
                        <a:latin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en-US" sz="1800" dirty="0">
                        <a:effectLst/>
                        <a:latin typeface="Calibri" panose="020F0502020204030204" pitchFamily="34" charset="0"/>
                        <a:cs typeface="Times New Roman" panose="02020603050405020304" pitchFamily="18" charset="0"/>
                      </a:endParaRPr>
                    </a:p>
                  </a:txBody>
                  <a:tcPr marL="7683" marR="7683" marT="7683" marB="768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390302485"/>
                  </a:ext>
                </a:extLst>
              </a:tr>
            </a:tbl>
          </a:graphicData>
        </a:graphic>
      </p:graphicFrame>
    </p:spTree>
    <p:extLst>
      <p:ext uri="{BB962C8B-B14F-4D97-AF65-F5344CB8AC3E}">
        <p14:creationId xmlns:p14="http://schemas.microsoft.com/office/powerpoint/2010/main" val="15936632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VB.Net</a:t>
            </a:r>
            <a:r>
              <a:rPr lang="en-US" dirty="0"/>
              <a:t> - Data Types</a:t>
            </a:r>
          </a:p>
        </p:txBody>
      </p:sp>
      <p:sp>
        <p:nvSpPr>
          <p:cNvPr id="3" name="Content Placeholder 2"/>
          <p:cNvSpPr>
            <a:spLocks noGrp="1"/>
          </p:cNvSpPr>
          <p:nvPr>
            <p:ph idx="1"/>
          </p:nvPr>
        </p:nvSpPr>
        <p:spPr/>
        <p:txBody>
          <a:bodyPr/>
          <a:lstStyle/>
          <a:p>
            <a:pPr marL="0" indent="0">
              <a:buNone/>
            </a:pPr>
            <a:r>
              <a:rPr lang="en-US" dirty="0"/>
              <a:t>Data types refer to an extensive system used for declaring variables or functions of different types. The type of a variable determines how much space it occupies in storage and how the bit pattern stored is interpreted.</a:t>
            </a:r>
          </a:p>
          <a:p>
            <a:pPr marL="0" indent="0">
              <a:buNone/>
            </a:pPr>
            <a:endParaRPr lang="en-US" dirty="0"/>
          </a:p>
        </p:txBody>
      </p:sp>
    </p:spTree>
    <p:extLst>
      <p:ext uri="{BB962C8B-B14F-4D97-AF65-F5344CB8AC3E}">
        <p14:creationId xmlns:p14="http://schemas.microsoft.com/office/powerpoint/2010/main" val="1214391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VB.Net</a:t>
            </a:r>
            <a:r>
              <a:rPr lang="en-US" dirty="0"/>
              <a:t> Programming </a:t>
            </a:r>
          </a:p>
        </p:txBody>
      </p:sp>
      <p:sp>
        <p:nvSpPr>
          <p:cNvPr id="3" name="Content Placeholder 2"/>
          <p:cNvSpPr>
            <a:spLocks noGrp="1"/>
          </p:cNvSpPr>
          <p:nvPr>
            <p:ph idx="1"/>
          </p:nvPr>
        </p:nvSpPr>
        <p:spPr/>
        <p:txBody>
          <a:bodyPr/>
          <a:lstStyle/>
          <a:p>
            <a:r>
              <a:rPr lang="en-US" dirty="0" err="1"/>
              <a:t>VB.Net</a:t>
            </a:r>
            <a:r>
              <a:rPr lang="en-US" dirty="0"/>
              <a:t> is a simple, modern, object-oriented computer programming language developed by Microsoft to combine the power of .NET Framework and the common language runtime with the productivity benefits that are the hallmark of Visual Basic.</a:t>
            </a:r>
          </a:p>
          <a:p>
            <a:endParaRPr lang="en-US" dirty="0"/>
          </a:p>
        </p:txBody>
      </p:sp>
    </p:spTree>
    <p:extLst>
      <p:ext uri="{BB962C8B-B14F-4D97-AF65-F5344CB8AC3E}">
        <p14:creationId xmlns:p14="http://schemas.microsoft.com/office/powerpoint/2010/main" val="7359118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Data Types Available in </a:t>
            </a:r>
            <a:r>
              <a:rPr lang="en-US" dirty="0" err="1"/>
              <a:t>VB.Net</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05880079"/>
              </p:ext>
            </p:extLst>
          </p:nvPr>
        </p:nvGraphicFramePr>
        <p:xfrm>
          <a:off x="540327" y="2273300"/>
          <a:ext cx="11277599" cy="4501570"/>
        </p:xfrm>
        <a:graphic>
          <a:graphicData uri="http://schemas.openxmlformats.org/drawingml/2006/table">
            <a:tbl>
              <a:tblPr firstRow="1" firstCol="1" bandRow="1"/>
              <a:tblGrid>
                <a:gridCol w="1691639">
                  <a:extLst>
                    <a:ext uri="{9D8B030D-6E8A-4147-A177-3AD203B41FA5}">
                      <a16:colId xmlns="" xmlns:a16="http://schemas.microsoft.com/office/drawing/2014/main" val="638707980"/>
                    </a:ext>
                  </a:extLst>
                </a:gridCol>
                <a:gridCol w="2255521">
                  <a:extLst>
                    <a:ext uri="{9D8B030D-6E8A-4147-A177-3AD203B41FA5}">
                      <a16:colId xmlns="" xmlns:a16="http://schemas.microsoft.com/office/drawing/2014/main" val="2539421638"/>
                    </a:ext>
                  </a:extLst>
                </a:gridCol>
                <a:gridCol w="7330439">
                  <a:extLst>
                    <a:ext uri="{9D8B030D-6E8A-4147-A177-3AD203B41FA5}">
                      <a16:colId xmlns="" xmlns:a16="http://schemas.microsoft.com/office/drawing/2014/main" val="4261207165"/>
                    </a:ext>
                  </a:extLst>
                </a:gridCol>
              </a:tblGrid>
              <a:tr h="332150">
                <a:tc>
                  <a:txBody>
                    <a:bodyPr/>
                    <a:lstStyle/>
                    <a:p>
                      <a:pPr marL="0" marR="0">
                        <a:lnSpc>
                          <a:spcPts val="1650"/>
                        </a:lnSpc>
                        <a:spcBef>
                          <a:spcPts val="0"/>
                        </a:spcBef>
                        <a:spcAft>
                          <a:spcPts val="1500"/>
                        </a:spcAft>
                      </a:pPr>
                      <a:r>
                        <a:rPr lang="en-US" sz="1600" b="1" dirty="0">
                          <a:solidFill>
                            <a:srgbClr val="313131"/>
                          </a:solidFill>
                          <a:effectLst/>
                          <a:latin typeface="Open Sans"/>
                          <a:ea typeface="Times New Roman" panose="02020603050405020304" pitchFamily="18" charset="0"/>
                          <a:cs typeface="Times New Roman" panose="02020603050405020304" pitchFamily="18" charset="0"/>
                        </a:rPr>
                        <a:t>Data Type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nSpc>
                          <a:spcPts val="1650"/>
                        </a:lnSpc>
                        <a:spcBef>
                          <a:spcPts val="0"/>
                        </a:spcBef>
                        <a:spcAft>
                          <a:spcPts val="1500"/>
                        </a:spcAft>
                      </a:pPr>
                      <a:r>
                        <a:rPr lang="en-US" sz="1600" b="1">
                          <a:solidFill>
                            <a:srgbClr val="313131"/>
                          </a:solidFill>
                          <a:effectLst/>
                          <a:latin typeface="Open Sans"/>
                          <a:ea typeface="Times New Roman" panose="02020603050405020304" pitchFamily="18" charset="0"/>
                          <a:cs typeface="Times New Roman" panose="02020603050405020304" pitchFamily="18" charset="0"/>
                        </a:rPr>
                        <a:t>Storage Allocation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nSpc>
                          <a:spcPts val="1650"/>
                        </a:lnSpc>
                        <a:spcBef>
                          <a:spcPts val="0"/>
                        </a:spcBef>
                        <a:spcAft>
                          <a:spcPts val="1500"/>
                        </a:spcAft>
                      </a:pPr>
                      <a:r>
                        <a:rPr lang="en-US" sz="1600" b="1">
                          <a:solidFill>
                            <a:srgbClr val="313131"/>
                          </a:solidFill>
                          <a:effectLst/>
                          <a:latin typeface="Open Sans"/>
                          <a:ea typeface="Times New Roman" panose="02020603050405020304" pitchFamily="18" charset="0"/>
                          <a:cs typeface="Times New Roman" panose="02020603050405020304" pitchFamily="18" charset="0"/>
                        </a:rPr>
                        <a:t>Value Range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extLst>
                  <a:ext uri="{0D108BD9-81ED-4DB2-BD59-A6C34878D82A}">
                    <a16:rowId xmlns="" xmlns:a16="http://schemas.microsoft.com/office/drawing/2014/main" val="2370462578"/>
                  </a:ext>
                </a:extLst>
              </a:tr>
              <a:tr h="637370">
                <a:tc>
                  <a:txBody>
                    <a:bodyPr/>
                    <a:lstStyle/>
                    <a:p>
                      <a:pPr marL="0" marR="0">
                        <a:lnSpc>
                          <a:spcPts val="1650"/>
                        </a:lnSpc>
                        <a:spcBef>
                          <a:spcPts val="0"/>
                        </a:spcBef>
                        <a:spcAft>
                          <a:spcPts val="1500"/>
                        </a:spcAft>
                      </a:pPr>
                      <a:r>
                        <a:rPr lang="en-US" sz="1600">
                          <a:solidFill>
                            <a:srgbClr val="313131"/>
                          </a:solidFill>
                          <a:effectLst/>
                          <a:latin typeface="Open Sans"/>
                          <a:ea typeface="Times New Roman" panose="02020603050405020304" pitchFamily="18" charset="0"/>
                          <a:cs typeface="Times New Roman" panose="02020603050405020304" pitchFamily="18" charset="0"/>
                        </a:rPr>
                        <a:t>Boolean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Depends on implementing platform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600" b="1">
                          <a:solidFill>
                            <a:srgbClr val="313131"/>
                          </a:solidFill>
                          <a:effectLst/>
                          <a:latin typeface="Open Sans"/>
                          <a:ea typeface="Times New Roman" panose="02020603050405020304" pitchFamily="18" charset="0"/>
                          <a:cs typeface="Times New Roman" panose="02020603050405020304" pitchFamily="18" charset="0"/>
                        </a:rPr>
                        <a:t>True</a:t>
                      </a:r>
                      <a:r>
                        <a:rPr lang="en-US" sz="1600">
                          <a:solidFill>
                            <a:srgbClr val="313131"/>
                          </a:solidFill>
                          <a:effectLst/>
                          <a:latin typeface="Open Sans"/>
                          <a:ea typeface="Times New Roman" panose="02020603050405020304" pitchFamily="18" charset="0"/>
                          <a:cs typeface="Times New Roman" panose="02020603050405020304" pitchFamily="18" charset="0"/>
                        </a:rPr>
                        <a:t> or </a:t>
                      </a:r>
                      <a:r>
                        <a:rPr lang="en-US" sz="1600" b="1">
                          <a:solidFill>
                            <a:srgbClr val="313131"/>
                          </a:solidFill>
                          <a:effectLst/>
                          <a:latin typeface="Open Sans"/>
                          <a:ea typeface="Times New Roman" panose="02020603050405020304" pitchFamily="18" charset="0"/>
                          <a:cs typeface="Times New Roman" panose="02020603050405020304" pitchFamily="18" charset="0"/>
                        </a:rPr>
                        <a:t>False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669919832"/>
                  </a:ext>
                </a:extLst>
              </a:tr>
              <a:tr h="332150">
                <a:tc>
                  <a:txBody>
                    <a:bodyPr/>
                    <a:lstStyle/>
                    <a:p>
                      <a:pPr marL="0" marR="0">
                        <a:lnSpc>
                          <a:spcPts val="1650"/>
                        </a:lnSpc>
                        <a:spcBef>
                          <a:spcPts val="0"/>
                        </a:spcBef>
                        <a:spcAft>
                          <a:spcPts val="1500"/>
                        </a:spcAft>
                      </a:pPr>
                      <a:r>
                        <a:rPr lang="en-US" sz="1600">
                          <a:solidFill>
                            <a:srgbClr val="313131"/>
                          </a:solidFill>
                          <a:effectLst/>
                          <a:latin typeface="Open Sans"/>
                          <a:ea typeface="Times New Roman" panose="02020603050405020304" pitchFamily="18" charset="0"/>
                          <a:cs typeface="Times New Roman" panose="02020603050405020304" pitchFamily="18" charset="0"/>
                        </a:rPr>
                        <a:t>Byte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1 byte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600">
                          <a:solidFill>
                            <a:srgbClr val="313131"/>
                          </a:solidFill>
                          <a:effectLst/>
                          <a:latin typeface="Open Sans"/>
                          <a:ea typeface="Times New Roman" panose="02020603050405020304" pitchFamily="18" charset="0"/>
                          <a:cs typeface="Times New Roman" panose="02020603050405020304" pitchFamily="18" charset="0"/>
                        </a:rPr>
                        <a:t>0 through 255 (unsigned)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891909902"/>
                  </a:ext>
                </a:extLst>
              </a:tr>
              <a:tr h="332150">
                <a:tc>
                  <a:txBody>
                    <a:bodyPr/>
                    <a:lstStyle/>
                    <a:p>
                      <a:pPr marL="0" marR="0">
                        <a:lnSpc>
                          <a:spcPts val="1650"/>
                        </a:lnSpc>
                        <a:spcBef>
                          <a:spcPts val="0"/>
                        </a:spcBef>
                        <a:spcAft>
                          <a:spcPts val="1500"/>
                        </a:spcAft>
                      </a:pPr>
                      <a:r>
                        <a:rPr lang="en-US" sz="1600">
                          <a:solidFill>
                            <a:srgbClr val="313131"/>
                          </a:solidFill>
                          <a:effectLst/>
                          <a:latin typeface="Open Sans"/>
                          <a:ea typeface="Times New Roman" panose="02020603050405020304" pitchFamily="18" charset="0"/>
                          <a:cs typeface="Times New Roman" panose="02020603050405020304" pitchFamily="18" charset="0"/>
                        </a:rPr>
                        <a:t>Char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600">
                          <a:solidFill>
                            <a:srgbClr val="313131"/>
                          </a:solidFill>
                          <a:effectLst/>
                          <a:latin typeface="Open Sans"/>
                          <a:ea typeface="Times New Roman" panose="02020603050405020304" pitchFamily="18" charset="0"/>
                          <a:cs typeface="Times New Roman" panose="02020603050405020304" pitchFamily="18" charset="0"/>
                        </a:rPr>
                        <a:t>2 bytes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0 through 65535 (unsigned)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657397625"/>
                  </a:ext>
                </a:extLst>
              </a:tr>
              <a:tr h="332150">
                <a:tc>
                  <a:txBody>
                    <a:bodyPr/>
                    <a:lstStyle/>
                    <a:p>
                      <a:pPr marL="0" marR="0">
                        <a:lnSpc>
                          <a:spcPts val="1650"/>
                        </a:lnSpc>
                        <a:spcBef>
                          <a:spcPts val="0"/>
                        </a:spcBef>
                        <a:spcAft>
                          <a:spcPts val="1500"/>
                        </a:spcAft>
                      </a:pPr>
                      <a:r>
                        <a:rPr lang="en-US" sz="1600">
                          <a:solidFill>
                            <a:srgbClr val="313131"/>
                          </a:solidFill>
                          <a:effectLst/>
                          <a:latin typeface="Open Sans"/>
                          <a:ea typeface="Times New Roman" panose="02020603050405020304" pitchFamily="18" charset="0"/>
                          <a:cs typeface="Times New Roman" panose="02020603050405020304" pitchFamily="18" charset="0"/>
                        </a:rPr>
                        <a:t>Date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600">
                          <a:solidFill>
                            <a:srgbClr val="313131"/>
                          </a:solidFill>
                          <a:effectLst/>
                          <a:latin typeface="Open Sans"/>
                          <a:ea typeface="Times New Roman" panose="02020603050405020304" pitchFamily="18" charset="0"/>
                          <a:cs typeface="Times New Roman" panose="02020603050405020304" pitchFamily="18" charset="0"/>
                        </a:rPr>
                        <a:t>8 bytes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0:00:00 (midnight) on January 1, 0001 through 11:59:59 PM on December 31, 9999</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63673137"/>
                  </a:ext>
                </a:extLst>
              </a:tr>
              <a:tr h="637370">
                <a:tc>
                  <a:txBody>
                    <a:bodyPr/>
                    <a:lstStyle/>
                    <a:p>
                      <a:pPr marL="0" marR="0">
                        <a:lnSpc>
                          <a:spcPts val="1650"/>
                        </a:lnSpc>
                        <a:spcBef>
                          <a:spcPts val="0"/>
                        </a:spcBef>
                        <a:spcAft>
                          <a:spcPts val="1500"/>
                        </a:spcAft>
                      </a:pPr>
                      <a:r>
                        <a:rPr lang="en-US" sz="1600">
                          <a:solidFill>
                            <a:srgbClr val="313131"/>
                          </a:solidFill>
                          <a:effectLst/>
                          <a:latin typeface="Open Sans"/>
                          <a:ea typeface="Times New Roman" panose="02020603050405020304" pitchFamily="18" charset="0"/>
                          <a:cs typeface="Times New Roman" panose="02020603050405020304" pitchFamily="18" charset="0"/>
                        </a:rPr>
                        <a:t>Decimal</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16 bytes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0 through +/-79,228,162,514,264,337,593,543,950,335 (+/-7.9...E+28) with no decimal point; 0 through +/-7.9228162514264337593543950335 with 28 places to the right of the decimal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957663660"/>
                  </a:ext>
                </a:extLst>
              </a:tr>
              <a:tr h="888726">
                <a:tc>
                  <a:txBody>
                    <a:bodyPr/>
                    <a:lstStyle/>
                    <a:p>
                      <a:pPr marL="0" marR="0">
                        <a:lnSpc>
                          <a:spcPts val="1650"/>
                        </a:lnSpc>
                        <a:spcBef>
                          <a:spcPts val="0"/>
                        </a:spcBef>
                        <a:spcAft>
                          <a:spcPts val="1500"/>
                        </a:spcAft>
                      </a:pPr>
                      <a:r>
                        <a:rPr lang="en-US" sz="1600">
                          <a:solidFill>
                            <a:srgbClr val="313131"/>
                          </a:solidFill>
                          <a:effectLst/>
                          <a:latin typeface="Open Sans"/>
                          <a:ea typeface="Times New Roman" panose="02020603050405020304" pitchFamily="18" charset="0"/>
                          <a:cs typeface="Times New Roman" panose="02020603050405020304" pitchFamily="18" charset="0"/>
                        </a:rPr>
                        <a:t>Double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600">
                          <a:solidFill>
                            <a:srgbClr val="313131"/>
                          </a:solidFill>
                          <a:effectLst/>
                          <a:latin typeface="Open Sans"/>
                          <a:ea typeface="Times New Roman" panose="02020603050405020304" pitchFamily="18" charset="0"/>
                          <a:cs typeface="Times New Roman" panose="02020603050405020304" pitchFamily="18" charset="0"/>
                        </a:rPr>
                        <a:t>8 bytes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 marR="30480" algn="just">
                        <a:lnSpc>
                          <a:spcPts val="1800"/>
                        </a:lnSpc>
                        <a:spcBef>
                          <a:spcPts val="0"/>
                        </a:spcBef>
                        <a:spcAft>
                          <a:spcPts val="1200"/>
                        </a:spcAft>
                      </a:pPr>
                      <a:r>
                        <a:rPr lang="en-US" sz="1600" dirty="0">
                          <a:solidFill>
                            <a:srgbClr val="000000"/>
                          </a:solidFill>
                          <a:effectLst/>
                          <a:latin typeface="Open Sans"/>
                          <a:ea typeface="Times New Roman" panose="02020603050405020304" pitchFamily="18" charset="0"/>
                          <a:cs typeface="Times New Roman" panose="02020603050405020304" pitchFamily="18" charset="0"/>
                        </a:rPr>
                        <a:t>-1.79769313486231570E+308 through -4.94065645841246544E-324, for negative values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Bef>
                          <a:spcPts val="0"/>
                        </a:spcBef>
                        <a:spcAft>
                          <a:spcPts val="1200"/>
                        </a:spcAft>
                      </a:pPr>
                      <a:r>
                        <a:rPr lang="en-US" sz="1600" dirty="0">
                          <a:solidFill>
                            <a:srgbClr val="000000"/>
                          </a:solidFill>
                          <a:effectLst/>
                          <a:latin typeface="Open Sans"/>
                          <a:ea typeface="Times New Roman" panose="02020603050405020304" pitchFamily="18" charset="0"/>
                          <a:cs typeface="Times New Roman" panose="02020603050405020304" pitchFamily="18" charset="0"/>
                        </a:rPr>
                        <a:t>4.94065645841246544E-324 through 1.79769313486231570E+308, for positive values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733345917"/>
                  </a:ext>
                </a:extLst>
              </a:tr>
              <a:tr h="332150">
                <a:tc>
                  <a:txBody>
                    <a:bodyPr/>
                    <a:lstStyle/>
                    <a:p>
                      <a:pPr marL="0" marR="0">
                        <a:lnSpc>
                          <a:spcPts val="1650"/>
                        </a:lnSpc>
                        <a:spcBef>
                          <a:spcPts val="0"/>
                        </a:spcBef>
                        <a:spcAft>
                          <a:spcPts val="0"/>
                        </a:spcAft>
                      </a:pPr>
                      <a:r>
                        <a:rPr lang="en-US" sz="1600">
                          <a:solidFill>
                            <a:srgbClr val="313131"/>
                          </a:solidFill>
                          <a:effectLst/>
                          <a:latin typeface="Open Sans"/>
                          <a:ea typeface="Times New Roman" panose="02020603050405020304" pitchFamily="18" charset="0"/>
                          <a:cs typeface="Times New Roman" panose="02020603050405020304" pitchFamily="18" charset="0"/>
                        </a:rPr>
                        <a:t>Integer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600">
                          <a:solidFill>
                            <a:srgbClr val="313131"/>
                          </a:solidFill>
                          <a:effectLst/>
                          <a:latin typeface="Open Sans"/>
                          <a:ea typeface="Times New Roman" panose="02020603050405020304" pitchFamily="18" charset="0"/>
                          <a:cs typeface="Times New Roman" panose="02020603050405020304" pitchFamily="18" charset="0"/>
                        </a:rPr>
                        <a:t>4 bytes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-2,147,483,648 through 2,147,483,647 (signed)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675761450"/>
                  </a:ext>
                </a:extLst>
              </a:tr>
              <a:tr h="332150">
                <a:tc>
                  <a:txBody>
                    <a:bodyPr/>
                    <a:lstStyle/>
                    <a:p>
                      <a:pPr marL="0" marR="0">
                        <a:lnSpc>
                          <a:spcPts val="1650"/>
                        </a:lnSpc>
                        <a:spcBef>
                          <a:spcPts val="0"/>
                        </a:spcBef>
                        <a:spcAft>
                          <a:spcPts val="0"/>
                        </a:spcAft>
                      </a:pPr>
                      <a:r>
                        <a:rPr lang="en-US" sz="1600">
                          <a:solidFill>
                            <a:srgbClr val="313131"/>
                          </a:solidFill>
                          <a:effectLst/>
                          <a:latin typeface="Open Sans"/>
                          <a:ea typeface="Times New Roman" panose="02020603050405020304" pitchFamily="18" charset="0"/>
                          <a:cs typeface="Times New Roman" panose="02020603050405020304" pitchFamily="18" charset="0"/>
                        </a:rPr>
                        <a:t>Long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600">
                          <a:solidFill>
                            <a:srgbClr val="313131"/>
                          </a:solidFill>
                          <a:effectLst/>
                          <a:latin typeface="Open Sans"/>
                          <a:ea typeface="Times New Roman" panose="02020603050405020304" pitchFamily="18" charset="0"/>
                          <a:cs typeface="Times New Roman" panose="02020603050405020304" pitchFamily="18" charset="0"/>
                        </a:rPr>
                        <a:t>8 bytes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-9,223,372,036,854,775,808 through 9,223,372,036,854,775,807(signed)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824711627"/>
                  </a:ext>
                </a:extLst>
              </a:tr>
            </a:tbl>
          </a:graphicData>
        </a:graphic>
      </p:graphicFrame>
    </p:spTree>
    <p:extLst>
      <p:ext uri="{BB962C8B-B14F-4D97-AF65-F5344CB8AC3E}">
        <p14:creationId xmlns:p14="http://schemas.microsoft.com/office/powerpoint/2010/main" val="18158815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Data Types </a:t>
            </a:r>
            <a:r>
              <a:rPr lang="en-US" dirty="0" smtClean="0"/>
              <a:t>cont.</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02359494"/>
              </p:ext>
            </p:extLst>
          </p:nvPr>
        </p:nvGraphicFramePr>
        <p:xfrm>
          <a:off x="457200" y="2320862"/>
          <a:ext cx="11222181" cy="4343173"/>
        </p:xfrm>
        <a:graphic>
          <a:graphicData uri="http://schemas.openxmlformats.org/drawingml/2006/table">
            <a:tbl>
              <a:tblPr firstRow="1" firstCol="1" bandRow="1"/>
              <a:tblGrid>
                <a:gridCol w="2216727">
                  <a:extLst>
                    <a:ext uri="{9D8B030D-6E8A-4147-A177-3AD203B41FA5}">
                      <a16:colId xmlns="" xmlns:a16="http://schemas.microsoft.com/office/drawing/2014/main" val="1376822610"/>
                    </a:ext>
                  </a:extLst>
                </a:gridCol>
                <a:gridCol w="3740728">
                  <a:extLst>
                    <a:ext uri="{9D8B030D-6E8A-4147-A177-3AD203B41FA5}">
                      <a16:colId xmlns="" xmlns:a16="http://schemas.microsoft.com/office/drawing/2014/main" val="175333882"/>
                    </a:ext>
                  </a:extLst>
                </a:gridCol>
                <a:gridCol w="5264726">
                  <a:extLst>
                    <a:ext uri="{9D8B030D-6E8A-4147-A177-3AD203B41FA5}">
                      <a16:colId xmlns="" xmlns:a16="http://schemas.microsoft.com/office/drawing/2014/main" val="720639318"/>
                    </a:ext>
                  </a:extLst>
                </a:gridCol>
              </a:tblGrid>
              <a:tr h="741599">
                <a:tc>
                  <a:txBody>
                    <a:bodyPr/>
                    <a:lstStyle/>
                    <a:p>
                      <a:pPr marL="0" marR="0">
                        <a:lnSpc>
                          <a:spcPts val="1650"/>
                        </a:lnSpc>
                        <a:spcBef>
                          <a:spcPts val="0"/>
                        </a:spcBef>
                        <a:spcAft>
                          <a:spcPts val="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Object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121" marR="8121" marT="8121" marB="81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 marR="30480" algn="just">
                        <a:lnSpc>
                          <a:spcPts val="1800"/>
                        </a:lnSpc>
                        <a:spcBef>
                          <a:spcPts val="0"/>
                        </a:spcBef>
                        <a:spcAft>
                          <a:spcPts val="1200"/>
                        </a:spcAft>
                      </a:pPr>
                      <a:r>
                        <a:rPr lang="en-US" sz="1600">
                          <a:solidFill>
                            <a:srgbClr val="000000"/>
                          </a:solidFill>
                          <a:effectLst/>
                          <a:latin typeface="Open Sans"/>
                          <a:ea typeface="Times New Roman" panose="02020603050405020304" pitchFamily="18" charset="0"/>
                          <a:cs typeface="Times New Roman" panose="02020603050405020304" pitchFamily="18" charset="0"/>
                        </a:rPr>
                        <a:t>4 bytes on 32-bit platform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Bef>
                          <a:spcPts val="0"/>
                        </a:spcBef>
                        <a:spcAft>
                          <a:spcPts val="1200"/>
                        </a:spcAft>
                      </a:pPr>
                      <a:r>
                        <a:rPr lang="en-US" sz="1600">
                          <a:solidFill>
                            <a:srgbClr val="000000"/>
                          </a:solidFill>
                          <a:effectLst/>
                          <a:latin typeface="Open Sans"/>
                          <a:ea typeface="Times New Roman" panose="02020603050405020304" pitchFamily="18" charset="0"/>
                          <a:cs typeface="Times New Roman" panose="02020603050405020304" pitchFamily="18" charset="0"/>
                        </a:rPr>
                        <a:t>8 bytes on 64-bit platform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121" marR="8121" marT="8121" marB="81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600">
                          <a:solidFill>
                            <a:srgbClr val="313131"/>
                          </a:solidFill>
                          <a:effectLst/>
                          <a:latin typeface="Open Sans"/>
                          <a:ea typeface="Times New Roman" panose="02020603050405020304" pitchFamily="18" charset="0"/>
                          <a:cs typeface="Times New Roman" panose="02020603050405020304" pitchFamily="18" charset="0"/>
                        </a:rPr>
                        <a:t>Any type can be stored in a variable of type Object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121" marR="8121" marT="8121" marB="81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640326672"/>
                  </a:ext>
                </a:extLst>
              </a:tr>
              <a:tr h="275079">
                <a:tc>
                  <a:txBody>
                    <a:bodyPr/>
                    <a:lstStyle/>
                    <a:p>
                      <a:pPr marL="0" marR="0">
                        <a:lnSpc>
                          <a:spcPts val="1650"/>
                        </a:lnSpc>
                        <a:spcBef>
                          <a:spcPts val="0"/>
                        </a:spcBef>
                        <a:spcAft>
                          <a:spcPts val="0"/>
                        </a:spcAft>
                      </a:pPr>
                      <a:r>
                        <a:rPr lang="en-US" sz="1600">
                          <a:solidFill>
                            <a:srgbClr val="313131"/>
                          </a:solidFill>
                          <a:effectLst/>
                          <a:latin typeface="Open Sans"/>
                          <a:ea typeface="Times New Roman" panose="02020603050405020304" pitchFamily="18" charset="0"/>
                          <a:cs typeface="Times New Roman" panose="02020603050405020304" pitchFamily="18" charset="0"/>
                        </a:rPr>
                        <a:t>SByte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121" marR="8121" marT="8121" marB="81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600">
                          <a:solidFill>
                            <a:srgbClr val="313131"/>
                          </a:solidFill>
                          <a:effectLst/>
                          <a:latin typeface="Open Sans"/>
                          <a:ea typeface="Times New Roman" panose="02020603050405020304" pitchFamily="18" charset="0"/>
                          <a:cs typeface="Times New Roman" panose="02020603050405020304" pitchFamily="18" charset="0"/>
                        </a:rPr>
                        <a:t>1 byte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121" marR="8121" marT="8121" marB="81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600">
                          <a:solidFill>
                            <a:srgbClr val="313131"/>
                          </a:solidFill>
                          <a:effectLst/>
                          <a:latin typeface="Open Sans"/>
                          <a:ea typeface="Times New Roman" panose="02020603050405020304" pitchFamily="18" charset="0"/>
                          <a:cs typeface="Times New Roman" panose="02020603050405020304" pitchFamily="18" charset="0"/>
                        </a:rPr>
                        <a:t>-128 through 127 (signed)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121" marR="8121" marT="8121" marB="81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111003436"/>
                  </a:ext>
                </a:extLst>
              </a:tr>
              <a:tr h="275079">
                <a:tc>
                  <a:txBody>
                    <a:bodyPr/>
                    <a:lstStyle/>
                    <a:p>
                      <a:pPr marL="0" marR="0">
                        <a:lnSpc>
                          <a:spcPts val="1650"/>
                        </a:lnSpc>
                        <a:spcBef>
                          <a:spcPts val="0"/>
                        </a:spcBef>
                        <a:spcAft>
                          <a:spcPts val="0"/>
                        </a:spcAft>
                      </a:pPr>
                      <a:r>
                        <a:rPr lang="en-US" sz="1600">
                          <a:solidFill>
                            <a:srgbClr val="313131"/>
                          </a:solidFill>
                          <a:effectLst/>
                          <a:latin typeface="Open Sans"/>
                          <a:ea typeface="Times New Roman" panose="02020603050405020304" pitchFamily="18" charset="0"/>
                          <a:cs typeface="Times New Roman" panose="02020603050405020304" pitchFamily="18" charset="0"/>
                        </a:rPr>
                        <a:t>Short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121" marR="8121" marT="8121" marB="81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2 bytes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121" marR="8121" marT="8121" marB="81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600">
                          <a:solidFill>
                            <a:srgbClr val="313131"/>
                          </a:solidFill>
                          <a:effectLst/>
                          <a:latin typeface="Open Sans"/>
                          <a:ea typeface="Times New Roman" panose="02020603050405020304" pitchFamily="18" charset="0"/>
                          <a:cs typeface="Times New Roman" panose="02020603050405020304" pitchFamily="18" charset="0"/>
                        </a:rPr>
                        <a:t>-32,768 through 32,767 (signed)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121" marR="8121" marT="8121" marB="81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283202358"/>
                  </a:ext>
                </a:extLst>
              </a:tr>
              <a:tr h="1097051">
                <a:tc>
                  <a:txBody>
                    <a:bodyPr/>
                    <a:lstStyle/>
                    <a:p>
                      <a:pPr marL="0" marR="0">
                        <a:lnSpc>
                          <a:spcPts val="1650"/>
                        </a:lnSpc>
                        <a:spcBef>
                          <a:spcPts val="0"/>
                        </a:spcBef>
                        <a:spcAft>
                          <a:spcPts val="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Single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121" marR="8121" marT="8121" marB="81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4 bytes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121" marR="8121" marT="8121" marB="81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 marR="30480" algn="just">
                        <a:lnSpc>
                          <a:spcPts val="1800"/>
                        </a:lnSpc>
                        <a:spcBef>
                          <a:spcPts val="0"/>
                        </a:spcBef>
                        <a:spcAft>
                          <a:spcPts val="1200"/>
                        </a:spcAft>
                      </a:pPr>
                      <a:r>
                        <a:rPr lang="en-US" sz="1600">
                          <a:solidFill>
                            <a:srgbClr val="000000"/>
                          </a:solidFill>
                          <a:effectLst/>
                          <a:latin typeface="Open Sans"/>
                          <a:ea typeface="Times New Roman" panose="02020603050405020304" pitchFamily="18" charset="0"/>
                          <a:cs typeface="Times New Roman" panose="02020603050405020304" pitchFamily="18" charset="0"/>
                        </a:rPr>
                        <a:t>-3.4028235E+38 through -1.401298E-45 for negative values;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Bef>
                          <a:spcPts val="0"/>
                        </a:spcBef>
                        <a:spcAft>
                          <a:spcPts val="1200"/>
                        </a:spcAft>
                      </a:pPr>
                      <a:r>
                        <a:rPr lang="en-US" sz="1600">
                          <a:solidFill>
                            <a:srgbClr val="000000"/>
                          </a:solidFill>
                          <a:effectLst/>
                          <a:latin typeface="Open Sans"/>
                          <a:ea typeface="Times New Roman" panose="02020603050405020304" pitchFamily="18" charset="0"/>
                          <a:cs typeface="Times New Roman" panose="02020603050405020304" pitchFamily="18" charset="0"/>
                        </a:rPr>
                        <a:t>1.401298E-45 through 3.4028235E+38 for positive values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121" marR="8121" marT="8121" marB="81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775980982"/>
                  </a:ext>
                </a:extLst>
              </a:tr>
              <a:tr h="275079">
                <a:tc>
                  <a:txBody>
                    <a:bodyPr/>
                    <a:lstStyle/>
                    <a:p>
                      <a:pPr marL="0" marR="0">
                        <a:lnSpc>
                          <a:spcPts val="1650"/>
                        </a:lnSpc>
                        <a:spcBef>
                          <a:spcPts val="0"/>
                        </a:spcBef>
                        <a:spcAft>
                          <a:spcPts val="0"/>
                        </a:spcAft>
                      </a:pPr>
                      <a:r>
                        <a:rPr lang="en-US" sz="1600">
                          <a:solidFill>
                            <a:srgbClr val="313131"/>
                          </a:solidFill>
                          <a:effectLst/>
                          <a:latin typeface="Open Sans"/>
                          <a:ea typeface="Times New Roman" panose="02020603050405020304" pitchFamily="18" charset="0"/>
                          <a:cs typeface="Times New Roman" panose="02020603050405020304" pitchFamily="18" charset="0"/>
                        </a:rPr>
                        <a:t>String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121" marR="8121" marT="8121" marB="81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Depends on implementing platform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121" marR="8121" marT="8121" marB="81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600">
                          <a:solidFill>
                            <a:srgbClr val="313131"/>
                          </a:solidFill>
                          <a:effectLst/>
                          <a:latin typeface="Open Sans"/>
                          <a:ea typeface="Times New Roman" panose="02020603050405020304" pitchFamily="18" charset="0"/>
                          <a:cs typeface="Times New Roman" panose="02020603050405020304" pitchFamily="18" charset="0"/>
                        </a:rPr>
                        <a:t>0 to approximately 2 billion Unicode characters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121" marR="8121" marT="8121" marB="81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276048306"/>
                  </a:ext>
                </a:extLst>
              </a:tr>
              <a:tr h="275079">
                <a:tc>
                  <a:txBody>
                    <a:bodyPr/>
                    <a:lstStyle/>
                    <a:p>
                      <a:pPr marL="0" marR="0">
                        <a:lnSpc>
                          <a:spcPts val="1650"/>
                        </a:lnSpc>
                        <a:spcBef>
                          <a:spcPts val="0"/>
                        </a:spcBef>
                        <a:spcAft>
                          <a:spcPts val="0"/>
                        </a:spcAft>
                      </a:pPr>
                      <a:r>
                        <a:rPr lang="en-US" sz="1600">
                          <a:solidFill>
                            <a:srgbClr val="313131"/>
                          </a:solidFill>
                          <a:effectLst/>
                          <a:latin typeface="Open Sans"/>
                          <a:ea typeface="Times New Roman" panose="02020603050405020304" pitchFamily="18" charset="0"/>
                          <a:cs typeface="Times New Roman" panose="02020603050405020304" pitchFamily="18" charset="0"/>
                        </a:rPr>
                        <a:t>UInteger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121" marR="8121" marT="8121" marB="81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4 bytes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121" marR="8121" marT="8121" marB="81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600">
                          <a:solidFill>
                            <a:srgbClr val="313131"/>
                          </a:solidFill>
                          <a:effectLst/>
                          <a:latin typeface="Open Sans"/>
                          <a:ea typeface="Times New Roman" panose="02020603050405020304" pitchFamily="18" charset="0"/>
                          <a:cs typeface="Times New Roman" panose="02020603050405020304" pitchFamily="18" charset="0"/>
                        </a:rPr>
                        <a:t>0 through 4,294,967,295 (unsigned)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121" marR="8121" marT="8121" marB="81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395599548"/>
                  </a:ext>
                </a:extLst>
              </a:tr>
              <a:tr h="455500">
                <a:tc>
                  <a:txBody>
                    <a:bodyPr/>
                    <a:lstStyle/>
                    <a:p>
                      <a:pPr marL="0" marR="0">
                        <a:lnSpc>
                          <a:spcPts val="1650"/>
                        </a:lnSpc>
                        <a:spcBef>
                          <a:spcPts val="0"/>
                        </a:spcBef>
                        <a:spcAft>
                          <a:spcPts val="0"/>
                        </a:spcAft>
                      </a:pPr>
                      <a:r>
                        <a:rPr lang="en-US" sz="1600">
                          <a:solidFill>
                            <a:srgbClr val="313131"/>
                          </a:solidFill>
                          <a:effectLst/>
                          <a:latin typeface="Open Sans"/>
                          <a:ea typeface="Times New Roman" panose="02020603050405020304" pitchFamily="18" charset="0"/>
                          <a:cs typeface="Times New Roman" panose="02020603050405020304" pitchFamily="18" charset="0"/>
                        </a:rPr>
                        <a:t>ULong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121" marR="8121" marT="8121" marB="81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600">
                          <a:solidFill>
                            <a:srgbClr val="313131"/>
                          </a:solidFill>
                          <a:effectLst/>
                          <a:latin typeface="Open Sans"/>
                          <a:ea typeface="Times New Roman" panose="02020603050405020304" pitchFamily="18" charset="0"/>
                          <a:cs typeface="Times New Roman" panose="02020603050405020304" pitchFamily="18" charset="0"/>
                        </a:rPr>
                        <a:t>8 bytes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121" marR="8121" marT="8121" marB="81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0 through 18,446,744,073,709,551,615 (unsigned)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121" marR="8121" marT="8121" marB="81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476211843"/>
                  </a:ext>
                </a:extLst>
              </a:tr>
              <a:tr h="673628">
                <a:tc>
                  <a:txBody>
                    <a:bodyPr/>
                    <a:lstStyle/>
                    <a:p>
                      <a:pPr marL="0" marR="0">
                        <a:lnSpc>
                          <a:spcPts val="1650"/>
                        </a:lnSpc>
                        <a:spcBef>
                          <a:spcPts val="0"/>
                        </a:spcBef>
                        <a:spcAft>
                          <a:spcPts val="0"/>
                        </a:spcAft>
                      </a:pPr>
                      <a:r>
                        <a:rPr lang="en-US" sz="1600">
                          <a:solidFill>
                            <a:srgbClr val="313131"/>
                          </a:solidFill>
                          <a:effectLst/>
                          <a:latin typeface="Open Sans"/>
                          <a:ea typeface="Times New Roman" panose="02020603050405020304" pitchFamily="18" charset="0"/>
                          <a:cs typeface="Times New Roman" panose="02020603050405020304" pitchFamily="18" charset="0"/>
                        </a:rPr>
                        <a:t>User-Defined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121" marR="8121" marT="8121" marB="81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600">
                          <a:solidFill>
                            <a:srgbClr val="313131"/>
                          </a:solidFill>
                          <a:effectLst/>
                          <a:latin typeface="Open Sans"/>
                          <a:ea typeface="Times New Roman" panose="02020603050405020304" pitchFamily="18" charset="0"/>
                          <a:cs typeface="Times New Roman" panose="02020603050405020304" pitchFamily="18" charset="0"/>
                        </a:rPr>
                        <a:t>Depends on implementing platform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121" marR="8121" marT="8121" marB="81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Each member of the structure has a range determined by its data type and independent of the ranges of the other members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121" marR="8121" marT="8121" marB="81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330472469"/>
                  </a:ext>
                </a:extLst>
              </a:tr>
              <a:tr h="275079">
                <a:tc>
                  <a:txBody>
                    <a:bodyPr/>
                    <a:lstStyle/>
                    <a:p>
                      <a:pPr marL="0" marR="0">
                        <a:lnSpc>
                          <a:spcPts val="1650"/>
                        </a:lnSpc>
                        <a:spcBef>
                          <a:spcPts val="0"/>
                        </a:spcBef>
                        <a:spcAft>
                          <a:spcPts val="0"/>
                        </a:spcAft>
                      </a:pPr>
                      <a:r>
                        <a:rPr lang="en-US" sz="1600">
                          <a:solidFill>
                            <a:srgbClr val="313131"/>
                          </a:solidFill>
                          <a:effectLst/>
                          <a:latin typeface="Open Sans"/>
                          <a:ea typeface="Times New Roman" panose="02020603050405020304" pitchFamily="18" charset="0"/>
                          <a:cs typeface="Times New Roman" panose="02020603050405020304" pitchFamily="18" charset="0"/>
                        </a:rPr>
                        <a:t>UShort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121" marR="8121" marT="8121" marB="81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600">
                          <a:solidFill>
                            <a:srgbClr val="313131"/>
                          </a:solidFill>
                          <a:effectLst/>
                          <a:latin typeface="Open Sans"/>
                          <a:ea typeface="Times New Roman" panose="02020603050405020304" pitchFamily="18" charset="0"/>
                          <a:cs typeface="Times New Roman" panose="02020603050405020304" pitchFamily="18" charset="0"/>
                        </a:rPr>
                        <a:t>2 bytes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121" marR="8121" marT="8121" marB="81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0 through 65,535 (unsigned)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121" marR="8121" marT="8121" marB="81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80233212"/>
                  </a:ext>
                </a:extLst>
              </a:tr>
            </a:tbl>
          </a:graphicData>
        </a:graphic>
      </p:graphicFrame>
    </p:spTree>
    <p:extLst>
      <p:ext uri="{BB962C8B-B14F-4D97-AF65-F5344CB8AC3E}">
        <p14:creationId xmlns:p14="http://schemas.microsoft.com/office/powerpoint/2010/main" val="37591645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VB.Net</a:t>
            </a:r>
            <a:r>
              <a:rPr lang="en-US" dirty="0"/>
              <a:t> - Variables</a:t>
            </a:r>
          </a:p>
        </p:txBody>
      </p:sp>
      <p:sp>
        <p:nvSpPr>
          <p:cNvPr id="3" name="Content Placeholder 2"/>
          <p:cNvSpPr>
            <a:spLocks noGrp="1"/>
          </p:cNvSpPr>
          <p:nvPr>
            <p:ph idx="1"/>
          </p:nvPr>
        </p:nvSpPr>
        <p:spPr>
          <a:xfrm>
            <a:off x="471056" y="2313709"/>
            <a:ext cx="11222180" cy="3706091"/>
          </a:xfrm>
        </p:spPr>
        <p:txBody>
          <a:bodyPr/>
          <a:lstStyle/>
          <a:p>
            <a:pPr marL="0" indent="0">
              <a:buNone/>
            </a:pPr>
            <a:r>
              <a:rPr lang="en-US" dirty="0"/>
              <a:t>A variable is nothing but a name given to a storage area that our programs can manipulate. Each variable in </a:t>
            </a:r>
            <a:r>
              <a:rPr lang="en-US" dirty="0" err="1"/>
              <a:t>VB.Net</a:t>
            </a:r>
            <a:r>
              <a:rPr lang="en-US" dirty="0"/>
              <a:t> has a specific type, which determines the size and layout of the variable's memory; the range of values that can be stored within that memory; and the set of operations that can be applied to the variable.</a:t>
            </a:r>
          </a:p>
          <a:p>
            <a:pPr marL="0" indent="0">
              <a:buNone/>
            </a:pPr>
            <a:r>
              <a:rPr lang="en-US" dirty="0"/>
              <a:t>We have already discussed various data types. The basic value types provided in </a:t>
            </a:r>
            <a:r>
              <a:rPr lang="en-US" dirty="0" err="1"/>
              <a:t>VB.Net</a:t>
            </a:r>
            <a:r>
              <a:rPr lang="en-US" dirty="0"/>
              <a:t> can be categorized as</a:t>
            </a:r>
            <a:r>
              <a:rPr lang="en-US" dirty="0" smtClean="0"/>
              <a:t>:</a:t>
            </a:r>
          </a:p>
          <a:p>
            <a:pPr marL="0" indent="0">
              <a:buNone/>
            </a:pP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636751771"/>
              </p:ext>
            </p:extLst>
          </p:nvPr>
        </p:nvGraphicFramePr>
        <p:xfrm>
          <a:off x="615373" y="4438073"/>
          <a:ext cx="10883900" cy="2214804"/>
        </p:xfrm>
        <a:graphic>
          <a:graphicData uri="http://schemas.openxmlformats.org/drawingml/2006/table">
            <a:tbl>
              <a:tblPr firstRow="1" firstCol="1" bandRow="1"/>
              <a:tblGrid>
                <a:gridCol w="2720975">
                  <a:extLst>
                    <a:ext uri="{9D8B030D-6E8A-4147-A177-3AD203B41FA5}">
                      <a16:colId xmlns="" xmlns:a16="http://schemas.microsoft.com/office/drawing/2014/main" val="897260416"/>
                    </a:ext>
                  </a:extLst>
                </a:gridCol>
                <a:gridCol w="8162925">
                  <a:extLst>
                    <a:ext uri="{9D8B030D-6E8A-4147-A177-3AD203B41FA5}">
                      <a16:colId xmlns="" xmlns:a16="http://schemas.microsoft.com/office/drawing/2014/main" val="783865628"/>
                    </a:ext>
                  </a:extLst>
                </a:gridCol>
              </a:tblGrid>
              <a:tr h="369134">
                <a:tc>
                  <a:txBody>
                    <a:bodyPr/>
                    <a:lstStyle/>
                    <a:p>
                      <a:pPr marL="0" marR="0">
                        <a:lnSpc>
                          <a:spcPts val="1650"/>
                        </a:lnSpc>
                        <a:spcBef>
                          <a:spcPts val="0"/>
                        </a:spcBef>
                        <a:spcAft>
                          <a:spcPts val="1500"/>
                        </a:spcAft>
                      </a:pPr>
                      <a:r>
                        <a:rPr lang="en-US" sz="1800" b="1" dirty="0">
                          <a:solidFill>
                            <a:srgbClr val="313131"/>
                          </a:solidFill>
                          <a:effectLst/>
                          <a:latin typeface="Open Sans"/>
                          <a:ea typeface="Times New Roman" panose="02020603050405020304" pitchFamily="18" charset="0"/>
                          <a:cs typeface="Times New Roman" panose="02020603050405020304" pitchFamily="18" charset="0"/>
                        </a:rPr>
                        <a:t>Type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nSpc>
                          <a:spcPts val="1650"/>
                        </a:lnSpc>
                        <a:spcBef>
                          <a:spcPts val="0"/>
                        </a:spcBef>
                        <a:spcAft>
                          <a:spcPts val="1500"/>
                        </a:spcAft>
                      </a:pPr>
                      <a:r>
                        <a:rPr lang="en-US" sz="1800" b="1">
                          <a:solidFill>
                            <a:srgbClr val="313131"/>
                          </a:solidFill>
                          <a:effectLst/>
                          <a:latin typeface="Open Sans"/>
                          <a:ea typeface="Times New Roman" panose="02020603050405020304" pitchFamily="18" charset="0"/>
                          <a:cs typeface="Times New Roman" panose="02020603050405020304" pitchFamily="18" charset="0"/>
                        </a:rPr>
                        <a:t>Example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extLst>
                  <a:ext uri="{0D108BD9-81ED-4DB2-BD59-A6C34878D82A}">
                    <a16:rowId xmlns="" xmlns:a16="http://schemas.microsoft.com/office/drawing/2014/main" val="786290836"/>
                  </a:ext>
                </a:extLst>
              </a:tr>
              <a:tr h="369134">
                <a:tc>
                  <a:txBody>
                    <a:bodyPr/>
                    <a:lstStyle/>
                    <a:p>
                      <a:pPr marL="0" marR="0">
                        <a:lnSpc>
                          <a:spcPts val="1650"/>
                        </a:lnSpc>
                        <a:spcBef>
                          <a:spcPts val="0"/>
                        </a:spcBef>
                        <a:spcAft>
                          <a:spcPts val="150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Integral types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800">
                          <a:solidFill>
                            <a:srgbClr val="313131"/>
                          </a:solidFill>
                          <a:effectLst/>
                          <a:latin typeface="Open Sans"/>
                          <a:ea typeface="Times New Roman" panose="02020603050405020304" pitchFamily="18" charset="0"/>
                          <a:cs typeface="Times New Roman" panose="02020603050405020304" pitchFamily="18" charset="0"/>
                        </a:rPr>
                        <a:t>SByte, Byte, Short, UShort, Integer, UInteger, Long, ULong and Char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157168230"/>
                  </a:ext>
                </a:extLst>
              </a:tr>
              <a:tr h="369134">
                <a:tc>
                  <a:txBody>
                    <a:bodyPr/>
                    <a:lstStyle/>
                    <a:p>
                      <a:pPr marL="0" marR="0">
                        <a:lnSpc>
                          <a:spcPts val="1650"/>
                        </a:lnSpc>
                        <a:spcBef>
                          <a:spcPts val="0"/>
                        </a:spcBef>
                        <a:spcAft>
                          <a:spcPts val="150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Floating point types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Single and Double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610337449"/>
                  </a:ext>
                </a:extLst>
              </a:tr>
              <a:tr h="369134">
                <a:tc>
                  <a:txBody>
                    <a:bodyPr/>
                    <a:lstStyle/>
                    <a:p>
                      <a:pPr marL="0" marR="0">
                        <a:lnSpc>
                          <a:spcPts val="1650"/>
                        </a:lnSpc>
                        <a:spcBef>
                          <a:spcPts val="0"/>
                        </a:spcBef>
                        <a:spcAft>
                          <a:spcPts val="1500"/>
                        </a:spcAft>
                      </a:pPr>
                      <a:r>
                        <a:rPr lang="en-US" sz="1800">
                          <a:solidFill>
                            <a:srgbClr val="313131"/>
                          </a:solidFill>
                          <a:effectLst/>
                          <a:latin typeface="Open Sans"/>
                          <a:ea typeface="Times New Roman" panose="02020603050405020304" pitchFamily="18" charset="0"/>
                          <a:cs typeface="Times New Roman" panose="02020603050405020304" pitchFamily="18" charset="0"/>
                        </a:rPr>
                        <a:t>Decimal types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Decimal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949489638"/>
                  </a:ext>
                </a:extLst>
              </a:tr>
              <a:tr h="369134">
                <a:tc>
                  <a:txBody>
                    <a:bodyPr/>
                    <a:lstStyle/>
                    <a:p>
                      <a:pPr marL="0" marR="0">
                        <a:lnSpc>
                          <a:spcPts val="1650"/>
                        </a:lnSpc>
                        <a:spcBef>
                          <a:spcPts val="0"/>
                        </a:spcBef>
                        <a:spcAft>
                          <a:spcPts val="1500"/>
                        </a:spcAft>
                      </a:pPr>
                      <a:r>
                        <a:rPr lang="en-US" sz="1800">
                          <a:solidFill>
                            <a:srgbClr val="313131"/>
                          </a:solidFill>
                          <a:effectLst/>
                          <a:latin typeface="Open Sans"/>
                          <a:ea typeface="Times New Roman" panose="02020603050405020304" pitchFamily="18" charset="0"/>
                          <a:cs typeface="Times New Roman" panose="02020603050405020304" pitchFamily="18" charset="0"/>
                        </a:rPr>
                        <a:t>Boolean types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True or False values, as assigned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437338829"/>
                  </a:ext>
                </a:extLst>
              </a:tr>
              <a:tr h="369134">
                <a:tc>
                  <a:txBody>
                    <a:bodyPr/>
                    <a:lstStyle/>
                    <a:p>
                      <a:pPr marL="0" marR="0">
                        <a:lnSpc>
                          <a:spcPts val="1650"/>
                        </a:lnSpc>
                        <a:spcBef>
                          <a:spcPts val="0"/>
                        </a:spcBef>
                        <a:spcAft>
                          <a:spcPts val="1500"/>
                        </a:spcAft>
                      </a:pPr>
                      <a:r>
                        <a:rPr lang="en-US" sz="1800">
                          <a:solidFill>
                            <a:srgbClr val="313131"/>
                          </a:solidFill>
                          <a:effectLst/>
                          <a:latin typeface="Open Sans"/>
                          <a:ea typeface="Times New Roman" panose="02020603050405020304" pitchFamily="18" charset="0"/>
                          <a:cs typeface="Times New Roman" panose="02020603050405020304" pitchFamily="18" charset="0"/>
                        </a:rPr>
                        <a:t>Date types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Date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932184300"/>
                  </a:ext>
                </a:extLst>
              </a:tr>
            </a:tbl>
          </a:graphicData>
        </a:graphic>
      </p:graphicFrame>
    </p:spTree>
    <p:extLst>
      <p:ext uri="{BB962C8B-B14F-4D97-AF65-F5344CB8AC3E}">
        <p14:creationId xmlns:p14="http://schemas.microsoft.com/office/powerpoint/2010/main" val="11525863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Variable Declaration in </a:t>
            </a:r>
            <a:r>
              <a:rPr lang="en-US" dirty="0" err="1" smtClean="0"/>
              <a:t>VB.Net</a:t>
            </a:r>
            <a:endParaRPr lang="en-US" dirty="0"/>
          </a:p>
        </p:txBody>
      </p:sp>
      <p:sp>
        <p:nvSpPr>
          <p:cNvPr id="3" name="Content Placeholder 2"/>
          <p:cNvSpPr>
            <a:spLocks noGrp="1"/>
          </p:cNvSpPr>
          <p:nvPr>
            <p:ph idx="1"/>
          </p:nvPr>
        </p:nvSpPr>
        <p:spPr>
          <a:xfrm>
            <a:off x="540327" y="2327564"/>
            <a:ext cx="11069781" cy="4267200"/>
          </a:xfrm>
        </p:spPr>
        <p:txBody>
          <a:bodyPr/>
          <a:lstStyle/>
          <a:p>
            <a:pPr marL="0" indent="0">
              <a:buNone/>
            </a:pPr>
            <a:r>
              <a:rPr lang="en-US" dirty="0"/>
              <a:t>The </a:t>
            </a:r>
            <a:r>
              <a:rPr lang="en-US" b="1" dirty="0"/>
              <a:t>Dim</a:t>
            </a:r>
            <a:r>
              <a:rPr lang="en-US" dirty="0"/>
              <a:t> statement is used for variable declaration and storage allocation for one or more variables. The Dim statement is used at module, class, structure, procedure or block level. </a:t>
            </a:r>
          </a:p>
          <a:p>
            <a:pPr marL="0" indent="0">
              <a:buNone/>
            </a:pPr>
            <a:r>
              <a:rPr lang="en-US" dirty="0"/>
              <a:t>Syntax for variable declaration in </a:t>
            </a:r>
            <a:r>
              <a:rPr lang="en-US" dirty="0" err="1"/>
              <a:t>VB.Net</a:t>
            </a:r>
            <a:r>
              <a:rPr lang="en-US" dirty="0"/>
              <a:t> is:</a:t>
            </a:r>
          </a:p>
          <a:p>
            <a:pPr marL="0" indent="0">
              <a:buNone/>
            </a:pPr>
            <a:r>
              <a:rPr lang="en-US" dirty="0">
                <a:latin typeface="Monotype Corsiva" panose="03010101010201010101" pitchFamily="66" charset="0"/>
              </a:rPr>
              <a:t>[ &lt; </a:t>
            </a:r>
            <a:r>
              <a:rPr lang="en-US" dirty="0" err="1">
                <a:latin typeface="Monotype Corsiva" panose="03010101010201010101" pitchFamily="66" charset="0"/>
              </a:rPr>
              <a:t>attributelist</a:t>
            </a:r>
            <a:r>
              <a:rPr lang="en-US" dirty="0">
                <a:latin typeface="Monotype Corsiva" panose="03010101010201010101" pitchFamily="66" charset="0"/>
              </a:rPr>
              <a:t>&gt; ] [ </a:t>
            </a:r>
            <a:r>
              <a:rPr lang="en-US" dirty="0" err="1">
                <a:latin typeface="Monotype Corsiva" panose="03010101010201010101" pitchFamily="66" charset="0"/>
              </a:rPr>
              <a:t>accessmodifier</a:t>
            </a:r>
            <a:r>
              <a:rPr lang="en-US" dirty="0">
                <a:latin typeface="Monotype Corsiva" panose="03010101010201010101" pitchFamily="66" charset="0"/>
              </a:rPr>
              <a:t> ] [[ Shared ] [ Shadows ] | [ Static ]]</a:t>
            </a:r>
          </a:p>
          <a:p>
            <a:pPr marL="0" indent="0">
              <a:buNone/>
            </a:pPr>
            <a:r>
              <a:rPr lang="en-US" dirty="0">
                <a:latin typeface="Monotype Corsiva" panose="03010101010201010101" pitchFamily="66" charset="0"/>
              </a:rPr>
              <a:t>[ </a:t>
            </a:r>
            <a:r>
              <a:rPr lang="en-US" dirty="0" err="1">
                <a:latin typeface="Monotype Corsiva" panose="03010101010201010101" pitchFamily="66" charset="0"/>
              </a:rPr>
              <a:t>ReadOnly</a:t>
            </a:r>
            <a:r>
              <a:rPr lang="en-US" dirty="0">
                <a:latin typeface="Monotype Corsiva" panose="03010101010201010101" pitchFamily="66" charset="0"/>
              </a:rPr>
              <a:t> ] Dim [ </a:t>
            </a:r>
            <a:r>
              <a:rPr lang="en-US" dirty="0" err="1">
                <a:latin typeface="Monotype Corsiva" panose="03010101010201010101" pitchFamily="66" charset="0"/>
              </a:rPr>
              <a:t>WithEvents</a:t>
            </a:r>
            <a:r>
              <a:rPr lang="en-US" dirty="0">
                <a:latin typeface="Monotype Corsiva" panose="03010101010201010101" pitchFamily="66" charset="0"/>
              </a:rPr>
              <a:t> ] </a:t>
            </a:r>
            <a:r>
              <a:rPr lang="en-US" dirty="0" err="1">
                <a:latin typeface="Monotype Corsiva" panose="03010101010201010101" pitchFamily="66" charset="0"/>
              </a:rPr>
              <a:t>variablelist</a:t>
            </a:r>
            <a:endParaRPr lang="en-US" dirty="0">
              <a:latin typeface="Monotype Corsiva" panose="03010101010201010101" pitchFamily="66" charset="0"/>
            </a:endParaRPr>
          </a:p>
          <a:p>
            <a:pPr marL="0" indent="0">
              <a:buNone/>
            </a:pPr>
            <a:r>
              <a:rPr lang="en-US" dirty="0"/>
              <a:t>Where,</a:t>
            </a:r>
          </a:p>
          <a:p>
            <a:pPr lvl="0"/>
            <a:r>
              <a:rPr lang="en-US" b="1" i="1" dirty="0" err="1"/>
              <a:t>attributelist</a:t>
            </a:r>
            <a:r>
              <a:rPr lang="en-US" dirty="0"/>
              <a:t> is a list of attributes that apply to the variable. Optional. </a:t>
            </a:r>
          </a:p>
          <a:p>
            <a:pPr lvl="0"/>
            <a:r>
              <a:rPr lang="en-US" b="1" i="1" dirty="0" err="1"/>
              <a:t>accessmodifier</a:t>
            </a:r>
            <a:r>
              <a:rPr lang="en-US" dirty="0"/>
              <a:t> defines the access levels of the variables, it has values as - Public, Protected, Friend, Protected Friend and Private. Optional. </a:t>
            </a:r>
          </a:p>
          <a:p>
            <a:pPr lvl="0"/>
            <a:r>
              <a:rPr lang="en-US" b="1" i="1" dirty="0"/>
              <a:t>Shared</a:t>
            </a:r>
            <a:r>
              <a:rPr lang="en-US" dirty="0"/>
              <a:t> declares a shared variable, which is not associated with any specific instance of a class or structure, rather available to all the instances of the class or structure. Optional.</a:t>
            </a:r>
          </a:p>
          <a:p>
            <a:pPr marL="0" indent="0">
              <a:buNone/>
            </a:pPr>
            <a:endParaRPr lang="en-US" dirty="0"/>
          </a:p>
        </p:txBody>
      </p:sp>
    </p:spTree>
    <p:extLst>
      <p:ext uri="{BB962C8B-B14F-4D97-AF65-F5344CB8AC3E}">
        <p14:creationId xmlns:p14="http://schemas.microsoft.com/office/powerpoint/2010/main" val="20282881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Variable Declaration in </a:t>
            </a:r>
            <a:r>
              <a:rPr lang="en-US" dirty="0" err="1" smtClean="0"/>
              <a:t>VB.Net</a:t>
            </a:r>
            <a:r>
              <a:rPr lang="en-US" dirty="0" smtClean="0"/>
              <a:t> cont.</a:t>
            </a:r>
            <a:endParaRPr lang="en-US" dirty="0"/>
          </a:p>
        </p:txBody>
      </p:sp>
      <p:sp>
        <p:nvSpPr>
          <p:cNvPr id="3" name="Content Placeholder 2"/>
          <p:cNvSpPr>
            <a:spLocks noGrp="1"/>
          </p:cNvSpPr>
          <p:nvPr>
            <p:ph idx="1"/>
          </p:nvPr>
        </p:nvSpPr>
        <p:spPr>
          <a:xfrm>
            <a:off x="554182" y="2382981"/>
            <a:ext cx="11000509" cy="4031673"/>
          </a:xfrm>
        </p:spPr>
        <p:txBody>
          <a:bodyPr/>
          <a:lstStyle/>
          <a:p>
            <a:pPr lvl="0"/>
            <a:r>
              <a:rPr lang="en-US" b="1" i="1" dirty="0"/>
              <a:t>Shadows</a:t>
            </a:r>
            <a:r>
              <a:rPr lang="en-US" dirty="0"/>
              <a:t> indicate that the variable re-declares and hides an identically named element, or set of overloaded elements, in a base class. Optional. </a:t>
            </a:r>
          </a:p>
          <a:p>
            <a:pPr lvl="0"/>
            <a:r>
              <a:rPr lang="en-US" b="1" i="1" dirty="0"/>
              <a:t>Static</a:t>
            </a:r>
            <a:r>
              <a:rPr lang="en-US" dirty="0"/>
              <a:t> indicates that the variable will retain its value, even when the after termination of the procedure in which it is declared. Optional. </a:t>
            </a:r>
          </a:p>
          <a:p>
            <a:pPr lvl="0"/>
            <a:r>
              <a:rPr lang="en-US" b="1" i="1" dirty="0" err="1"/>
              <a:t>ReadOnly</a:t>
            </a:r>
            <a:r>
              <a:rPr lang="en-US" dirty="0"/>
              <a:t> means the variable can be read, but not written. Optional. </a:t>
            </a:r>
          </a:p>
          <a:p>
            <a:pPr lvl="0"/>
            <a:r>
              <a:rPr lang="en-US" b="1" i="1" dirty="0" err="1"/>
              <a:t>WithEvents</a:t>
            </a:r>
            <a:r>
              <a:rPr lang="en-US" dirty="0"/>
              <a:t> specifies that the variable is used to respond to events raised by the instance assigned to the variable. Optional. </a:t>
            </a:r>
          </a:p>
          <a:p>
            <a:pPr lvl="0"/>
            <a:r>
              <a:rPr lang="en-US" b="1" i="1" dirty="0" err="1"/>
              <a:t>Variablelist</a:t>
            </a:r>
            <a:r>
              <a:rPr lang="en-US" dirty="0"/>
              <a:t> provides the list of variables declared.</a:t>
            </a:r>
          </a:p>
          <a:p>
            <a:endParaRPr lang="en-US" dirty="0"/>
          </a:p>
        </p:txBody>
      </p:sp>
    </p:spTree>
    <p:extLst>
      <p:ext uri="{BB962C8B-B14F-4D97-AF65-F5344CB8AC3E}">
        <p14:creationId xmlns:p14="http://schemas.microsoft.com/office/powerpoint/2010/main" val="30549288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Variable Declaration in </a:t>
            </a:r>
            <a:r>
              <a:rPr lang="en-US" dirty="0" err="1"/>
              <a:t>VB.Net</a:t>
            </a:r>
            <a:r>
              <a:rPr lang="en-US" dirty="0"/>
              <a:t> cont.</a:t>
            </a:r>
          </a:p>
        </p:txBody>
      </p:sp>
      <p:sp>
        <p:nvSpPr>
          <p:cNvPr id="3" name="Content Placeholder 2"/>
          <p:cNvSpPr>
            <a:spLocks noGrp="1"/>
          </p:cNvSpPr>
          <p:nvPr>
            <p:ph idx="1"/>
          </p:nvPr>
        </p:nvSpPr>
        <p:spPr>
          <a:xfrm>
            <a:off x="554182" y="2603500"/>
            <a:ext cx="11069782" cy="4102100"/>
          </a:xfrm>
        </p:spPr>
        <p:txBody>
          <a:bodyPr>
            <a:normAutofit/>
          </a:bodyPr>
          <a:lstStyle/>
          <a:p>
            <a:pPr marL="0" indent="0">
              <a:buNone/>
            </a:pPr>
            <a:r>
              <a:rPr lang="en-US" dirty="0"/>
              <a:t>Each variable in the variable list has the following syntax and parts:</a:t>
            </a:r>
          </a:p>
          <a:p>
            <a:pPr marL="0" indent="0">
              <a:buNone/>
            </a:pPr>
            <a:r>
              <a:rPr lang="en-US" dirty="0" err="1">
                <a:latin typeface="Courier New" panose="02070309020205020404" pitchFamily="49" charset="0"/>
                <a:cs typeface="Courier New" panose="02070309020205020404" pitchFamily="49" charset="0"/>
              </a:rPr>
              <a:t>variablename</a:t>
            </a:r>
            <a:r>
              <a:rPr lang="en-US" dirty="0">
                <a:latin typeface="Courier New" panose="02070309020205020404" pitchFamily="49" charset="0"/>
                <a:cs typeface="Courier New" panose="02070309020205020404" pitchFamily="49" charset="0"/>
              </a:rPr>
              <a:t>[ ( [ </a:t>
            </a:r>
            <a:r>
              <a:rPr lang="en-US" dirty="0" err="1">
                <a:latin typeface="Courier New" panose="02070309020205020404" pitchFamily="49" charset="0"/>
                <a:cs typeface="Courier New" panose="02070309020205020404" pitchFamily="49" charset="0"/>
              </a:rPr>
              <a:t>boundslist</a:t>
            </a:r>
            <a:r>
              <a:rPr lang="en-US" dirty="0">
                <a:latin typeface="Courier New" panose="02070309020205020404" pitchFamily="49" charset="0"/>
                <a:cs typeface="Courier New" panose="02070309020205020404" pitchFamily="49" charset="0"/>
              </a:rPr>
              <a:t> ] ) ] [ As [ New ] datatype ] [ = initializer ]</a:t>
            </a:r>
          </a:p>
          <a:p>
            <a:pPr marL="0" indent="0">
              <a:buNone/>
            </a:pPr>
            <a:r>
              <a:rPr lang="en-US" dirty="0"/>
              <a:t>Where,</a:t>
            </a:r>
          </a:p>
          <a:p>
            <a:pPr lvl="0"/>
            <a:r>
              <a:rPr lang="en-US" b="1" i="1" dirty="0" err="1"/>
              <a:t>variablename</a:t>
            </a:r>
            <a:r>
              <a:rPr lang="en-US" dirty="0"/>
              <a:t>: is the name of the variable</a:t>
            </a:r>
          </a:p>
          <a:p>
            <a:pPr lvl="0"/>
            <a:r>
              <a:rPr lang="en-US" b="1" i="1" dirty="0" err="1"/>
              <a:t>boundslist</a:t>
            </a:r>
            <a:r>
              <a:rPr lang="en-US" dirty="0"/>
              <a:t>: optional. It provides list of bounds of each dimension of an array variable.</a:t>
            </a:r>
          </a:p>
          <a:p>
            <a:pPr lvl="0"/>
            <a:r>
              <a:rPr lang="en-US" b="1" i="1" dirty="0"/>
              <a:t>New</a:t>
            </a:r>
            <a:r>
              <a:rPr lang="en-US" dirty="0"/>
              <a:t>: optional. It creates a new instance of the class when the Dim statement runs.</a:t>
            </a:r>
          </a:p>
          <a:p>
            <a:pPr lvl="0"/>
            <a:r>
              <a:rPr lang="en-US" b="1" i="1" dirty="0"/>
              <a:t>datatype</a:t>
            </a:r>
            <a:r>
              <a:rPr lang="en-US" dirty="0"/>
              <a:t>: Required if Option Strict is On. It specifies the data type of the variable.</a:t>
            </a:r>
          </a:p>
          <a:p>
            <a:pPr lvl="0"/>
            <a:r>
              <a:rPr lang="en-US" b="1" i="1" dirty="0"/>
              <a:t>initializer</a:t>
            </a:r>
            <a:r>
              <a:rPr lang="en-US" dirty="0"/>
              <a:t>: Optional if New is not specified. Expression that is evaluated and assigned to the variable when it is created.</a:t>
            </a:r>
          </a:p>
          <a:p>
            <a:pPr marL="0" indent="0">
              <a:buNone/>
            </a:pPr>
            <a:endParaRPr lang="en-US" dirty="0"/>
          </a:p>
        </p:txBody>
      </p:sp>
    </p:spTree>
    <p:extLst>
      <p:ext uri="{BB962C8B-B14F-4D97-AF65-F5344CB8AC3E}">
        <p14:creationId xmlns:p14="http://schemas.microsoft.com/office/powerpoint/2010/main" val="37235263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Variable Declaration in </a:t>
            </a:r>
            <a:r>
              <a:rPr lang="en-US" dirty="0" err="1"/>
              <a:t>VB.Net</a:t>
            </a:r>
            <a:r>
              <a:rPr lang="en-US" dirty="0"/>
              <a:t> cont.</a:t>
            </a:r>
          </a:p>
        </p:txBody>
      </p:sp>
      <p:sp>
        <p:nvSpPr>
          <p:cNvPr id="3" name="Content Placeholder 2"/>
          <p:cNvSpPr>
            <a:spLocks noGrp="1"/>
          </p:cNvSpPr>
          <p:nvPr>
            <p:ph idx="1"/>
          </p:nvPr>
        </p:nvSpPr>
        <p:spPr/>
        <p:txBody>
          <a:bodyPr>
            <a:normAutofit/>
          </a:bodyPr>
          <a:lstStyle/>
          <a:p>
            <a:pPr marL="0" indent="0">
              <a:buNone/>
            </a:pPr>
            <a:r>
              <a:rPr lang="en-US" dirty="0"/>
              <a:t>Some valid variable declarations along with their definition are shown here:</a:t>
            </a:r>
          </a:p>
          <a:p>
            <a:pPr marL="0" indent="0">
              <a:buNone/>
            </a:pPr>
            <a:r>
              <a:rPr lang="en-US" dirty="0">
                <a:solidFill>
                  <a:schemeClr val="accent5">
                    <a:lumMod val="75000"/>
                  </a:schemeClr>
                </a:solidFill>
                <a:latin typeface="Courier New" panose="02070309020205020404" pitchFamily="49" charset="0"/>
                <a:cs typeface="Courier New" panose="02070309020205020404" pitchFamily="49" charset="0"/>
              </a:rPr>
              <a:t>Dim </a:t>
            </a:r>
            <a:r>
              <a:rPr lang="en-US" dirty="0" err="1">
                <a:solidFill>
                  <a:schemeClr val="accent5">
                    <a:lumMod val="75000"/>
                  </a:schemeClr>
                </a:solidFill>
                <a:latin typeface="Courier New" panose="02070309020205020404" pitchFamily="49" charset="0"/>
                <a:cs typeface="Courier New" panose="02070309020205020404" pitchFamily="49" charset="0"/>
              </a:rPr>
              <a:t>StudentID</a:t>
            </a:r>
            <a:r>
              <a:rPr lang="en-US" dirty="0">
                <a:solidFill>
                  <a:schemeClr val="accent5">
                    <a:lumMod val="75000"/>
                  </a:schemeClr>
                </a:solidFill>
                <a:latin typeface="Courier New" panose="02070309020205020404" pitchFamily="49" charset="0"/>
                <a:cs typeface="Courier New" panose="02070309020205020404" pitchFamily="49" charset="0"/>
              </a:rPr>
              <a:t> As Integer</a:t>
            </a:r>
          </a:p>
          <a:p>
            <a:pPr marL="0" indent="0">
              <a:buNone/>
            </a:pPr>
            <a:r>
              <a:rPr lang="en-US" dirty="0">
                <a:solidFill>
                  <a:schemeClr val="accent5">
                    <a:lumMod val="75000"/>
                  </a:schemeClr>
                </a:solidFill>
                <a:latin typeface="Courier New" panose="02070309020205020404" pitchFamily="49" charset="0"/>
                <a:cs typeface="Courier New" panose="02070309020205020404" pitchFamily="49" charset="0"/>
              </a:rPr>
              <a:t>Dim </a:t>
            </a:r>
            <a:r>
              <a:rPr lang="en-US" dirty="0" err="1">
                <a:solidFill>
                  <a:schemeClr val="accent5">
                    <a:lumMod val="75000"/>
                  </a:schemeClr>
                </a:solidFill>
                <a:latin typeface="Courier New" panose="02070309020205020404" pitchFamily="49" charset="0"/>
                <a:cs typeface="Courier New" panose="02070309020205020404" pitchFamily="49" charset="0"/>
              </a:rPr>
              <a:t>StudentName</a:t>
            </a:r>
            <a:r>
              <a:rPr lang="en-US" dirty="0">
                <a:solidFill>
                  <a:schemeClr val="accent5">
                    <a:lumMod val="75000"/>
                  </a:schemeClr>
                </a:solidFill>
                <a:latin typeface="Courier New" panose="02070309020205020404" pitchFamily="49" charset="0"/>
                <a:cs typeface="Courier New" panose="02070309020205020404" pitchFamily="49" charset="0"/>
              </a:rPr>
              <a:t> As String</a:t>
            </a:r>
          </a:p>
          <a:p>
            <a:pPr marL="0" indent="0">
              <a:buNone/>
            </a:pPr>
            <a:r>
              <a:rPr lang="en-US" dirty="0">
                <a:solidFill>
                  <a:schemeClr val="accent5">
                    <a:lumMod val="75000"/>
                  </a:schemeClr>
                </a:solidFill>
                <a:latin typeface="Courier New" panose="02070309020205020404" pitchFamily="49" charset="0"/>
                <a:cs typeface="Courier New" panose="02070309020205020404" pitchFamily="49" charset="0"/>
              </a:rPr>
              <a:t>Dim Salary As Double</a:t>
            </a:r>
          </a:p>
          <a:p>
            <a:pPr marL="0" indent="0">
              <a:buNone/>
            </a:pPr>
            <a:r>
              <a:rPr lang="en-US" dirty="0">
                <a:solidFill>
                  <a:schemeClr val="accent5">
                    <a:lumMod val="75000"/>
                  </a:schemeClr>
                </a:solidFill>
                <a:latin typeface="Courier New" panose="02070309020205020404" pitchFamily="49" charset="0"/>
                <a:cs typeface="Courier New" panose="02070309020205020404" pitchFamily="49" charset="0"/>
              </a:rPr>
              <a:t>Dim count1, count2 As Integer</a:t>
            </a:r>
          </a:p>
          <a:p>
            <a:pPr marL="0" indent="0">
              <a:buNone/>
            </a:pPr>
            <a:r>
              <a:rPr lang="en-US" dirty="0">
                <a:solidFill>
                  <a:schemeClr val="accent5">
                    <a:lumMod val="75000"/>
                  </a:schemeClr>
                </a:solidFill>
                <a:latin typeface="Courier New" panose="02070309020205020404" pitchFamily="49" charset="0"/>
                <a:cs typeface="Courier New" panose="02070309020205020404" pitchFamily="49" charset="0"/>
              </a:rPr>
              <a:t>Dim status As Boolean</a:t>
            </a:r>
          </a:p>
          <a:p>
            <a:pPr marL="0" indent="0">
              <a:buNone/>
            </a:pPr>
            <a:r>
              <a:rPr lang="en-US" dirty="0">
                <a:solidFill>
                  <a:schemeClr val="accent5">
                    <a:lumMod val="75000"/>
                  </a:schemeClr>
                </a:solidFill>
                <a:latin typeface="Courier New" panose="02070309020205020404" pitchFamily="49" charset="0"/>
                <a:cs typeface="Courier New" panose="02070309020205020404" pitchFamily="49" charset="0"/>
              </a:rPr>
              <a:t>Dim </a:t>
            </a:r>
            <a:r>
              <a:rPr lang="en-US" dirty="0" err="1">
                <a:solidFill>
                  <a:schemeClr val="accent5">
                    <a:lumMod val="75000"/>
                  </a:schemeClr>
                </a:solidFill>
                <a:latin typeface="Courier New" panose="02070309020205020404" pitchFamily="49" charset="0"/>
                <a:cs typeface="Courier New" panose="02070309020205020404" pitchFamily="49" charset="0"/>
              </a:rPr>
              <a:t>exitButton</a:t>
            </a:r>
            <a:r>
              <a:rPr lang="en-US" dirty="0">
                <a:solidFill>
                  <a:schemeClr val="accent5">
                    <a:lumMod val="75000"/>
                  </a:schemeClr>
                </a:solidFill>
                <a:latin typeface="Courier New" panose="02070309020205020404" pitchFamily="49" charset="0"/>
                <a:cs typeface="Courier New" panose="02070309020205020404" pitchFamily="49" charset="0"/>
              </a:rPr>
              <a:t> As New </a:t>
            </a:r>
            <a:r>
              <a:rPr lang="en-US" dirty="0" err="1">
                <a:solidFill>
                  <a:schemeClr val="accent5">
                    <a:lumMod val="75000"/>
                  </a:schemeClr>
                </a:solidFill>
                <a:latin typeface="Courier New" panose="02070309020205020404" pitchFamily="49" charset="0"/>
                <a:cs typeface="Courier New" panose="02070309020205020404" pitchFamily="49" charset="0"/>
              </a:rPr>
              <a:t>System.Windows.Forms.Button</a:t>
            </a:r>
            <a:endParaRPr lang="en-US" dirty="0">
              <a:solidFill>
                <a:schemeClr val="accent5">
                  <a:lumMod val="75000"/>
                </a:schemeClr>
              </a:solidFill>
              <a:latin typeface="Courier New" panose="02070309020205020404" pitchFamily="49" charset="0"/>
              <a:cs typeface="Courier New" panose="02070309020205020404" pitchFamily="49" charset="0"/>
            </a:endParaRPr>
          </a:p>
          <a:p>
            <a:pPr marL="0" indent="0">
              <a:buNone/>
            </a:pPr>
            <a:r>
              <a:rPr lang="en-US" dirty="0">
                <a:solidFill>
                  <a:schemeClr val="accent5">
                    <a:lumMod val="75000"/>
                  </a:schemeClr>
                </a:solidFill>
                <a:latin typeface="Courier New" panose="02070309020205020404" pitchFamily="49" charset="0"/>
                <a:cs typeface="Courier New" panose="02070309020205020404" pitchFamily="49" charset="0"/>
              </a:rPr>
              <a:t>Dim </a:t>
            </a:r>
            <a:r>
              <a:rPr lang="en-US" dirty="0" err="1">
                <a:solidFill>
                  <a:schemeClr val="accent5">
                    <a:lumMod val="75000"/>
                  </a:schemeClr>
                </a:solidFill>
                <a:latin typeface="Courier New" panose="02070309020205020404" pitchFamily="49" charset="0"/>
                <a:cs typeface="Courier New" panose="02070309020205020404" pitchFamily="49" charset="0"/>
              </a:rPr>
              <a:t>lastTime</a:t>
            </a:r>
            <a:r>
              <a:rPr lang="en-US" dirty="0">
                <a:solidFill>
                  <a:schemeClr val="accent5">
                    <a:lumMod val="75000"/>
                  </a:schemeClr>
                </a:solidFill>
                <a:latin typeface="Courier New" panose="02070309020205020404" pitchFamily="49" charset="0"/>
                <a:cs typeface="Courier New" panose="02070309020205020404" pitchFamily="49" charset="0"/>
              </a:rPr>
              <a:t>, </a:t>
            </a:r>
            <a:r>
              <a:rPr lang="en-US" dirty="0" err="1">
                <a:solidFill>
                  <a:schemeClr val="accent5">
                    <a:lumMod val="75000"/>
                  </a:schemeClr>
                </a:solidFill>
                <a:latin typeface="Courier New" panose="02070309020205020404" pitchFamily="49" charset="0"/>
                <a:cs typeface="Courier New" panose="02070309020205020404" pitchFamily="49" charset="0"/>
              </a:rPr>
              <a:t>nextTime</a:t>
            </a:r>
            <a:r>
              <a:rPr lang="en-US" dirty="0">
                <a:solidFill>
                  <a:schemeClr val="accent5">
                    <a:lumMod val="75000"/>
                  </a:schemeClr>
                </a:solidFill>
                <a:latin typeface="Courier New" panose="02070309020205020404" pitchFamily="49" charset="0"/>
                <a:cs typeface="Courier New" panose="02070309020205020404" pitchFamily="49" charset="0"/>
              </a:rPr>
              <a:t> As Date</a:t>
            </a:r>
          </a:p>
          <a:p>
            <a:pPr marL="0" indent="0">
              <a:buNone/>
            </a:pPr>
            <a:endParaRPr lang="en-US" dirty="0"/>
          </a:p>
        </p:txBody>
      </p:sp>
    </p:spTree>
    <p:extLst>
      <p:ext uri="{BB962C8B-B14F-4D97-AF65-F5344CB8AC3E}">
        <p14:creationId xmlns:p14="http://schemas.microsoft.com/office/powerpoint/2010/main" val="79095196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Variable Initialization in </a:t>
            </a:r>
            <a:r>
              <a:rPr lang="en-US" dirty="0" err="1"/>
              <a:t>VB.Net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Variables are initialized (assigned a value) with an equal sign followed by a constant expression. The general form of initialization is:</a:t>
            </a:r>
          </a:p>
          <a:p>
            <a:pPr marL="0" indent="0">
              <a:buNone/>
            </a:pPr>
            <a:r>
              <a:rPr lang="en-US" dirty="0" err="1">
                <a:solidFill>
                  <a:schemeClr val="accent5">
                    <a:lumMod val="75000"/>
                  </a:schemeClr>
                </a:solidFill>
                <a:latin typeface="Courier New" panose="02070309020205020404" pitchFamily="49" charset="0"/>
                <a:cs typeface="Courier New" panose="02070309020205020404" pitchFamily="49" charset="0"/>
              </a:rPr>
              <a:t>variable_name</a:t>
            </a:r>
            <a:r>
              <a:rPr lang="en-US" dirty="0">
                <a:solidFill>
                  <a:schemeClr val="accent5">
                    <a:lumMod val="75000"/>
                  </a:schemeClr>
                </a:solidFill>
                <a:latin typeface="Courier New" panose="02070309020205020404" pitchFamily="49" charset="0"/>
                <a:cs typeface="Courier New" panose="02070309020205020404" pitchFamily="49" charset="0"/>
              </a:rPr>
              <a:t> = value;</a:t>
            </a:r>
          </a:p>
          <a:p>
            <a:pPr marL="0" indent="0">
              <a:buNone/>
            </a:pPr>
            <a:r>
              <a:rPr lang="en-US" dirty="0"/>
              <a:t>for example,</a:t>
            </a:r>
          </a:p>
          <a:p>
            <a:pPr marL="0" indent="0">
              <a:buNone/>
            </a:pPr>
            <a:r>
              <a:rPr lang="en-US" dirty="0">
                <a:solidFill>
                  <a:schemeClr val="accent5">
                    <a:lumMod val="75000"/>
                  </a:schemeClr>
                </a:solidFill>
                <a:latin typeface="Courier New" panose="02070309020205020404" pitchFamily="49" charset="0"/>
                <a:cs typeface="Courier New" panose="02070309020205020404" pitchFamily="49" charset="0"/>
              </a:rPr>
              <a:t>Dim pi As Double</a:t>
            </a:r>
          </a:p>
          <a:p>
            <a:pPr marL="0" indent="0">
              <a:buNone/>
            </a:pPr>
            <a:r>
              <a:rPr lang="en-US" dirty="0">
                <a:solidFill>
                  <a:schemeClr val="accent5">
                    <a:lumMod val="75000"/>
                  </a:schemeClr>
                </a:solidFill>
                <a:latin typeface="Courier New" panose="02070309020205020404" pitchFamily="49" charset="0"/>
                <a:cs typeface="Courier New" panose="02070309020205020404" pitchFamily="49" charset="0"/>
              </a:rPr>
              <a:t>pi = 3.14159</a:t>
            </a:r>
          </a:p>
          <a:p>
            <a:pPr marL="0" indent="0">
              <a:buNone/>
            </a:pPr>
            <a:r>
              <a:rPr lang="en-US" dirty="0"/>
              <a:t>You can initialize a variable at the time of declaration as follows:</a:t>
            </a:r>
          </a:p>
          <a:p>
            <a:pPr marL="0" indent="0">
              <a:buNone/>
            </a:pPr>
            <a:r>
              <a:rPr lang="en-US" dirty="0">
                <a:solidFill>
                  <a:schemeClr val="accent5">
                    <a:lumMod val="75000"/>
                  </a:schemeClr>
                </a:solidFill>
                <a:latin typeface="Courier New" panose="02070309020205020404" pitchFamily="49" charset="0"/>
                <a:cs typeface="Courier New" panose="02070309020205020404" pitchFamily="49" charset="0"/>
              </a:rPr>
              <a:t>Dim </a:t>
            </a:r>
            <a:r>
              <a:rPr lang="en-US" dirty="0" err="1">
                <a:solidFill>
                  <a:schemeClr val="accent5">
                    <a:lumMod val="75000"/>
                  </a:schemeClr>
                </a:solidFill>
                <a:latin typeface="Courier New" panose="02070309020205020404" pitchFamily="49" charset="0"/>
                <a:cs typeface="Courier New" panose="02070309020205020404" pitchFamily="49" charset="0"/>
              </a:rPr>
              <a:t>StudentID</a:t>
            </a:r>
            <a:r>
              <a:rPr lang="en-US" dirty="0">
                <a:solidFill>
                  <a:schemeClr val="accent5">
                    <a:lumMod val="75000"/>
                  </a:schemeClr>
                </a:solidFill>
                <a:latin typeface="Courier New" panose="02070309020205020404" pitchFamily="49" charset="0"/>
                <a:cs typeface="Courier New" panose="02070309020205020404" pitchFamily="49" charset="0"/>
              </a:rPr>
              <a:t> As Integer = 100</a:t>
            </a:r>
          </a:p>
          <a:p>
            <a:pPr marL="0" indent="0">
              <a:buNone/>
            </a:pPr>
            <a:r>
              <a:rPr lang="en-US" dirty="0">
                <a:solidFill>
                  <a:schemeClr val="accent5">
                    <a:lumMod val="75000"/>
                  </a:schemeClr>
                </a:solidFill>
                <a:latin typeface="Courier New" panose="02070309020205020404" pitchFamily="49" charset="0"/>
                <a:cs typeface="Courier New" panose="02070309020205020404" pitchFamily="49" charset="0"/>
              </a:rPr>
              <a:t>Dim </a:t>
            </a:r>
            <a:r>
              <a:rPr lang="en-US" dirty="0" err="1">
                <a:solidFill>
                  <a:schemeClr val="accent5">
                    <a:lumMod val="75000"/>
                  </a:schemeClr>
                </a:solidFill>
                <a:latin typeface="Courier New" panose="02070309020205020404" pitchFamily="49" charset="0"/>
                <a:cs typeface="Courier New" panose="02070309020205020404" pitchFamily="49" charset="0"/>
              </a:rPr>
              <a:t>StudentName</a:t>
            </a:r>
            <a:r>
              <a:rPr lang="en-US" dirty="0">
                <a:solidFill>
                  <a:schemeClr val="accent5">
                    <a:lumMod val="75000"/>
                  </a:schemeClr>
                </a:solidFill>
                <a:latin typeface="Courier New" panose="02070309020205020404" pitchFamily="49" charset="0"/>
                <a:cs typeface="Courier New" panose="02070309020205020404" pitchFamily="49" charset="0"/>
              </a:rPr>
              <a:t> As String = "Bill Smith"</a:t>
            </a:r>
          </a:p>
          <a:p>
            <a:pPr marL="0" indent="0">
              <a:buNone/>
            </a:pPr>
            <a:endParaRPr lang="en-US" dirty="0"/>
          </a:p>
        </p:txBody>
      </p:sp>
    </p:spTree>
    <p:extLst>
      <p:ext uri="{BB962C8B-B14F-4D97-AF65-F5344CB8AC3E}">
        <p14:creationId xmlns:p14="http://schemas.microsoft.com/office/powerpoint/2010/main" val="6339511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VB.Net</a:t>
            </a:r>
            <a:r>
              <a:rPr lang="en-US" dirty="0"/>
              <a:t> - Constants and Enumerations</a:t>
            </a:r>
          </a:p>
        </p:txBody>
      </p:sp>
      <p:sp>
        <p:nvSpPr>
          <p:cNvPr id="3" name="Content Placeholder 2"/>
          <p:cNvSpPr>
            <a:spLocks noGrp="1"/>
          </p:cNvSpPr>
          <p:nvPr>
            <p:ph idx="1"/>
          </p:nvPr>
        </p:nvSpPr>
        <p:spPr>
          <a:xfrm>
            <a:off x="484909" y="2396835"/>
            <a:ext cx="11222181" cy="3865419"/>
          </a:xfrm>
        </p:spPr>
        <p:txBody>
          <a:bodyPr/>
          <a:lstStyle/>
          <a:p>
            <a:pPr marL="0" indent="0">
              <a:buNone/>
            </a:pPr>
            <a:r>
              <a:rPr lang="en-US" dirty="0"/>
              <a:t>The </a:t>
            </a:r>
            <a:r>
              <a:rPr lang="en-US" b="1" dirty="0"/>
              <a:t>constants</a:t>
            </a:r>
            <a:r>
              <a:rPr lang="en-US" dirty="0"/>
              <a:t> refer to fixed values that the program may not alter during its execution. These fixed values are also called literals.</a:t>
            </a:r>
          </a:p>
          <a:p>
            <a:pPr marL="0" indent="0">
              <a:buNone/>
            </a:pPr>
            <a:r>
              <a:rPr lang="en-US" dirty="0"/>
              <a:t>Constants can be of any of the basic data types like an integer constant, a floating constant, a character constant, or a string literal. There are also enumeration constants as well.</a:t>
            </a:r>
          </a:p>
          <a:p>
            <a:pPr marL="0" indent="0">
              <a:buNone/>
            </a:pPr>
            <a:r>
              <a:rPr lang="en-US" dirty="0"/>
              <a:t>The constants are treated just like regular variables except that their values cannot be modified after their definition.</a:t>
            </a:r>
          </a:p>
          <a:p>
            <a:pPr marL="0" indent="0">
              <a:buNone/>
            </a:pPr>
            <a:r>
              <a:rPr lang="en-US" dirty="0"/>
              <a:t>An </a:t>
            </a:r>
            <a:r>
              <a:rPr lang="en-US" b="1" dirty="0"/>
              <a:t>enumeration</a:t>
            </a:r>
            <a:r>
              <a:rPr lang="en-US" dirty="0"/>
              <a:t> is a set of named integer constants.</a:t>
            </a:r>
          </a:p>
          <a:p>
            <a:pPr marL="0" indent="0">
              <a:buNone/>
            </a:pPr>
            <a:endParaRPr lang="en-US" dirty="0"/>
          </a:p>
        </p:txBody>
      </p:sp>
    </p:spTree>
    <p:extLst>
      <p:ext uri="{BB962C8B-B14F-4D97-AF65-F5344CB8AC3E}">
        <p14:creationId xmlns:p14="http://schemas.microsoft.com/office/powerpoint/2010/main" val="507885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Declaring Constants</a:t>
            </a:r>
          </a:p>
        </p:txBody>
      </p:sp>
      <p:sp>
        <p:nvSpPr>
          <p:cNvPr id="3" name="Content Placeholder 2"/>
          <p:cNvSpPr>
            <a:spLocks noGrp="1"/>
          </p:cNvSpPr>
          <p:nvPr>
            <p:ph idx="1"/>
          </p:nvPr>
        </p:nvSpPr>
        <p:spPr>
          <a:xfrm>
            <a:off x="609600" y="2355273"/>
            <a:ext cx="11042073" cy="4364182"/>
          </a:xfrm>
        </p:spPr>
        <p:txBody>
          <a:bodyPr>
            <a:normAutofit fontScale="92500" lnSpcReduction="10000"/>
          </a:bodyPr>
          <a:lstStyle/>
          <a:p>
            <a:pPr marL="0" indent="0">
              <a:buNone/>
            </a:pPr>
            <a:r>
              <a:rPr lang="en-US" dirty="0"/>
              <a:t>In </a:t>
            </a:r>
            <a:r>
              <a:rPr lang="en-US" dirty="0" err="1"/>
              <a:t>VB.Net</a:t>
            </a:r>
            <a:r>
              <a:rPr lang="en-US" dirty="0"/>
              <a:t>, constants are declared using the </a:t>
            </a:r>
            <a:r>
              <a:rPr lang="en-US" b="1" dirty="0" err="1"/>
              <a:t>Const</a:t>
            </a:r>
            <a:r>
              <a:rPr lang="en-US" dirty="0"/>
              <a:t> statement. The </a:t>
            </a:r>
            <a:r>
              <a:rPr lang="en-US" dirty="0" err="1"/>
              <a:t>Const</a:t>
            </a:r>
            <a:r>
              <a:rPr lang="en-US" dirty="0"/>
              <a:t> statement is used at module, class, structure, procedure, or block level for use in place of literal values. </a:t>
            </a:r>
          </a:p>
          <a:p>
            <a:pPr marL="0" indent="0">
              <a:buNone/>
            </a:pPr>
            <a:r>
              <a:rPr lang="en-US" dirty="0"/>
              <a:t>The syntax for the </a:t>
            </a:r>
            <a:r>
              <a:rPr lang="en-US" dirty="0" err="1"/>
              <a:t>Const</a:t>
            </a:r>
            <a:r>
              <a:rPr lang="en-US" dirty="0"/>
              <a:t> statement is:</a:t>
            </a:r>
          </a:p>
          <a:p>
            <a:pPr marL="0" indent="0">
              <a:buNone/>
            </a:pPr>
            <a:r>
              <a:rPr lang="en-US" dirty="0">
                <a:latin typeface="Courier New" panose="02070309020205020404" pitchFamily="49" charset="0"/>
                <a:cs typeface="Courier New" panose="02070309020205020404" pitchFamily="49" charset="0"/>
              </a:rPr>
              <a:t>[ &lt; </a:t>
            </a:r>
            <a:r>
              <a:rPr lang="en-US" dirty="0" err="1">
                <a:latin typeface="Courier New" panose="02070309020205020404" pitchFamily="49" charset="0"/>
                <a:cs typeface="Courier New" panose="02070309020205020404" pitchFamily="49" charset="0"/>
              </a:rPr>
              <a:t>attributelist</a:t>
            </a:r>
            <a:r>
              <a:rPr lang="en-US" dirty="0">
                <a:latin typeface="Courier New" panose="02070309020205020404" pitchFamily="49" charset="0"/>
                <a:cs typeface="Courier New" panose="02070309020205020404" pitchFamily="49" charset="0"/>
              </a:rPr>
              <a:t>&gt; ] [ </a:t>
            </a:r>
            <a:r>
              <a:rPr lang="en-US" dirty="0" err="1">
                <a:latin typeface="Courier New" panose="02070309020205020404" pitchFamily="49" charset="0"/>
                <a:cs typeface="Courier New" panose="02070309020205020404" pitchFamily="49" charset="0"/>
              </a:rPr>
              <a:t>accessmodifier</a:t>
            </a:r>
            <a:r>
              <a:rPr lang="en-US" dirty="0">
                <a:latin typeface="Courier New" panose="02070309020205020404" pitchFamily="49" charset="0"/>
                <a:cs typeface="Courier New" panose="02070309020205020404" pitchFamily="49" charset="0"/>
              </a:rPr>
              <a:t> ] [ Shadows ] </a:t>
            </a:r>
          </a:p>
          <a:p>
            <a:pPr marL="0" indent="0">
              <a:buNone/>
            </a:pPr>
            <a:r>
              <a:rPr lang="en-US" dirty="0" err="1">
                <a:latin typeface="Courier New" panose="02070309020205020404" pitchFamily="49" charset="0"/>
                <a:cs typeface="Courier New" panose="02070309020205020404" pitchFamily="49" charset="0"/>
              </a:rPr>
              <a:t>Const</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constantlist</a:t>
            </a:r>
            <a:endParaRPr lang="en-US" dirty="0">
              <a:latin typeface="Courier New" panose="02070309020205020404" pitchFamily="49" charset="0"/>
              <a:cs typeface="Courier New" panose="02070309020205020404" pitchFamily="49" charset="0"/>
            </a:endParaRPr>
          </a:p>
          <a:p>
            <a:pPr marL="0" indent="0">
              <a:buNone/>
            </a:pPr>
            <a:r>
              <a:rPr lang="en-US" dirty="0"/>
              <a:t>Where,</a:t>
            </a:r>
          </a:p>
          <a:p>
            <a:pPr lvl="0"/>
            <a:r>
              <a:rPr lang="en-US" b="1" i="1" dirty="0" err="1"/>
              <a:t>attributelist</a:t>
            </a:r>
            <a:r>
              <a:rPr lang="en-US" dirty="0"/>
              <a:t>: specifies the list of attributes applied to the constants; you can provide multiple attributes separated by commas. Optional. </a:t>
            </a:r>
          </a:p>
          <a:p>
            <a:pPr lvl="0"/>
            <a:r>
              <a:rPr lang="en-US" b="1" i="1" dirty="0" err="1"/>
              <a:t>accessmodifier</a:t>
            </a:r>
            <a:r>
              <a:rPr lang="en-US" dirty="0"/>
              <a:t>: specifies which code can access these constants. Optional. Values can be either of the: Public, Protected, Friend, Protected Friend, or Private.</a:t>
            </a:r>
          </a:p>
          <a:p>
            <a:pPr lvl="0"/>
            <a:r>
              <a:rPr lang="en-US" b="1" i="1" dirty="0"/>
              <a:t>Shadows</a:t>
            </a:r>
            <a:r>
              <a:rPr lang="en-US" dirty="0"/>
              <a:t>: this makes the constant hide a programming element of identical name in a base class. Optional.</a:t>
            </a:r>
          </a:p>
          <a:p>
            <a:pPr lvl="0"/>
            <a:r>
              <a:rPr lang="en-US" b="1" i="1" dirty="0" err="1"/>
              <a:t>Constantlist</a:t>
            </a:r>
            <a:r>
              <a:rPr lang="en-US" dirty="0"/>
              <a:t>: gives the list of names of constants declared. Required. </a:t>
            </a:r>
          </a:p>
          <a:p>
            <a:pPr marL="0" indent="0">
              <a:buNone/>
            </a:pPr>
            <a:endParaRPr lang="en-US" dirty="0"/>
          </a:p>
        </p:txBody>
      </p:sp>
    </p:spTree>
    <p:extLst>
      <p:ext uri="{BB962C8B-B14F-4D97-AF65-F5344CB8AC3E}">
        <p14:creationId xmlns:p14="http://schemas.microsoft.com/office/powerpoint/2010/main" val="31482125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a:xfrm>
            <a:off x="548640" y="2603499"/>
            <a:ext cx="11155680" cy="4032431"/>
          </a:xfrm>
        </p:spPr>
        <p:txBody>
          <a:bodyPr/>
          <a:lstStyle/>
          <a:p>
            <a:r>
              <a:rPr lang="en-US" dirty="0"/>
              <a:t>Visual Basic .NET (VB.NET) is an object-oriented computer programming language implemented on the .NET Framework. Although it is an evolution of classic Visual Basic language, it is not backwards-compatible with VB6, and any code written in the old version does not compile under VB.NET.</a:t>
            </a:r>
          </a:p>
          <a:p>
            <a:r>
              <a:rPr lang="en-US" dirty="0"/>
              <a:t>Like all other .NET languages, VB.NET has complete support for object-oriented concepts. Everything in VB.NET is an object, including all of the primitive types (Short, Integer, Long, String, Boolean, etc.) and user-defined types, events, and even assemblies. All objects inherits from the base class Object.</a:t>
            </a:r>
          </a:p>
          <a:p>
            <a:r>
              <a:rPr lang="en-US" dirty="0"/>
              <a:t>VB.NET is implemented by Microsoft's .NET framework. Therefore, it has full access to all the libraries in the </a:t>
            </a:r>
            <a:r>
              <a:rPr lang="en-US" dirty="0" err="1"/>
              <a:t>.Net</a:t>
            </a:r>
            <a:r>
              <a:rPr lang="en-US" dirty="0"/>
              <a:t> Framework. It's also possible to run VB.NET programs on Mono, the open-source alternative to .NET, not only under Windows, but even Linux or Mac OSX.</a:t>
            </a:r>
          </a:p>
          <a:p>
            <a:endParaRPr lang="en-US" dirty="0"/>
          </a:p>
        </p:txBody>
      </p:sp>
    </p:spTree>
    <p:extLst>
      <p:ext uri="{BB962C8B-B14F-4D97-AF65-F5344CB8AC3E}">
        <p14:creationId xmlns:p14="http://schemas.microsoft.com/office/powerpoint/2010/main" val="21490950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Declaring </a:t>
            </a:r>
            <a:r>
              <a:rPr lang="en-US" dirty="0" smtClean="0"/>
              <a:t>Constants cont.</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t>Where, each constant name has the following syntax and parts:</a:t>
            </a:r>
          </a:p>
          <a:p>
            <a:pPr marL="0" indent="0">
              <a:buNone/>
            </a:pPr>
            <a:r>
              <a:rPr lang="en-US" dirty="0" err="1">
                <a:latin typeface="Courier New" panose="02070309020205020404" pitchFamily="49" charset="0"/>
                <a:cs typeface="Courier New" panose="02070309020205020404" pitchFamily="49" charset="0"/>
              </a:rPr>
              <a:t>constantname</a:t>
            </a:r>
            <a:r>
              <a:rPr lang="en-US" dirty="0">
                <a:latin typeface="Courier New" panose="02070309020205020404" pitchFamily="49" charset="0"/>
                <a:cs typeface="Courier New" panose="02070309020205020404" pitchFamily="49" charset="0"/>
              </a:rPr>
              <a:t> [ As datatype ] = initializer</a:t>
            </a:r>
          </a:p>
          <a:p>
            <a:pPr lvl="0"/>
            <a:r>
              <a:rPr lang="en-US" b="1" i="1" dirty="0" err="1"/>
              <a:t>constantname</a:t>
            </a:r>
            <a:r>
              <a:rPr lang="en-US" dirty="0"/>
              <a:t>: specifies the name of the constant</a:t>
            </a:r>
          </a:p>
          <a:p>
            <a:pPr lvl="0"/>
            <a:r>
              <a:rPr lang="en-US" b="1" i="1" dirty="0"/>
              <a:t>datatype</a:t>
            </a:r>
            <a:r>
              <a:rPr lang="en-US" dirty="0"/>
              <a:t>: specifies the data type of the constant</a:t>
            </a:r>
          </a:p>
          <a:p>
            <a:pPr lvl="0"/>
            <a:r>
              <a:rPr lang="en-US" b="1" i="1" dirty="0"/>
              <a:t>initializer</a:t>
            </a:r>
            <a:r>
              <a:rPr lang="en-US" dirty="0"/>
              <a:t>: specifies the value assigned to the constant</a:t>
            </a:r>
          </a:p>
          <a:p>
            <a:pPr marL="0" indent="0">
              <a:buNone/>
            </a:pPr>
            <a:r>
              <a:rPr lang="en-US" dirty="0"/>
              <a:t>For example,</a:t>
            </a:r>
          </a:p>
          <a:p>
            <a:pPr marL="0" indent="0">
              <a:buNone/>
            </a:pPr>
            <a:r>
              <a:rPr lang="en-US" dirty="0"/>
              <a:t>'The following statements declare constants.'</a:t>
            </a:r>
          </a:p>
          <a:p>
            <a:pPr marL="0" indent="0">
              <a:buNone/>
            </a:pPr>
            <a:r>
              <a:rPr lang="en-US" dirty="0" err="1">
                <a:solidFill>
                  <a:schemeClr val="accent5">
                    <a:lumMod val="75000"/>
                  </a:schemeClr>
                </a:solidFill>
                <a:latin typeface="Courier New" panose="02070309020205020404" pitchFamily="49" charset="0"/>
                <a:cs typeface="Courier New" panose="02070309020205020404" pitchFamily="49" charset="0"/>
              </a:rPr>
              <a:t>Const</a:t>
            </a:r>
            <a:r>
              <a:rPr lang="en-US" dirty="0">
                <a:solidFill>
                  <a:schemeClr val="accent5">
                    <a:lumMod val="75000"/>
                  </a:schemeClr>
                </a:solidFill>
                <a:latin typeface="Courier New" panose="02070309020205020404" pitchFamily="49" charset="0"/>
                <a:cs typeface="Courier New" panose="02070309020205020404" pitchFamily="49" charset="0"/>
              </a:rPr>
              <a:t> </a:t>
            </a:r>
            <a:r>
              <a:rPr lang="en-US" dirty="0" err="1">
                <a:solidFill>
                  <a:schemeClr val="accent5">
                    <a:lumMod val="75000"/>
                  </a:schemeClr>
                </a:solidFill>
                <a:latin typeface="Courier New" panose="02070309020205020404" pitchFamily="49" charset="0"/>
                <a:cs typeface="Courier New" panose="02070309020205020404" pitchFamily="49" charset="0"/>
              </a:rPr>
              <a:t>maxval</a:t>
            </a:r>
            <a:r>
              <a:rPr lang="en-US" dirty="0">
                <a:solidFill>
                  <a:schemeClr val="accent5">
                    <a:lumMod val="75000"/>
                  </a:schemeClr>
                </a:solidFill>
                <a:latin typeface="Courier New" panose="02070309020205020404" pitchFamily="49" charset="0"/>
                <a:cs typeface="Courier New" panose="02070309020205020404" pitchFamily="49" charset="0"/>
              </a:rPr>
              <a:t> As Long = 4999</a:t>
            </a:r>
          </a:p>
          <a:p>
            <a:pPr marL="0" indent="0">
              <a:buNone/>
            </a:pPr>
            <a:r>
              <a:rPr lang="en-US" dirty="0">
                <a:solidFill>
                  <a:schemeClr val="accent5">
                    <a:lumMod val="75000"/>
                  </a:schemeClr>
                </a:solidFill>
                <a:latin typeface="Courier New" panose="02070309020205020404" pitchFamily="49" charset="0"/>
                <a:cs typeface="Courier New" panose="02070309020205020404" pitchFamily="49" charset="0"/>
              </a:rPr>
              <a:t>Public </a:t>
            </a:r>
            <a:r>
              <a:rPr lang="en-US" dirty="0" err="1">
                <a:solidFill>
                  <a:schemeClr val="accent5">
                    <a:lumMod val="75000"/>
                  </a:schemeClr>
                </a:solidFill>
                <a:latin typeface="Courier New" panose="02070309020205020404" pitchFamily="49" charset="0"/>
                <a:cs typeface="Courier New" panose="02070309020205020404" pitchFamily="49" charset="0"/>
              </a:rPr>
              <a:t>Const</a:t>
            </a:r>
            <a:r>
              <a:rPr lang="en-US" dirty="0">
                <a:solidFill>
                  <a:schemeClr val="accent5">
                    <a:lumMod val="75000"/>
                  </a:schemeClr>
                </a:solidFill>
                <a:latin typeface="Courier New" panose="02070309020205020404" pitchFamily="49" charset="0"/>
                <a:cs typeface="Courier New" panose="02070309020205020404" pitchFamily="49" charset="0"/>
              </a:rPr>
              <a:t> message As String = "HELLO" </a:t>
            </a:r>
          </a:p>
          <a:p>
            <a:pPr marL="0" indent="0">
              <a:buNone/>
            </a:pPr>
            <a:r>
              <a:rPr lang="en-US" dirty="0">
                <a:solidFill>
                  <a:schemeClr val="accent5">
                    <a:lumMod val="75000"/>
                  </a:schemeClr>
                </a:solidFill>
                <a:latin typeface="Courier New" panose="02070309020205020404" pitchFamily="49" charset="0"/>
                <a:cs typeface="Courier New" panose="02070309020205020404" pitchFamily="49" charset="0"/>
              </a:rPr>
              <a:t>Private </a:t>
            </a:r>
            <a:r>
              <a:rPr lang="en-US" dirty="0" err="1">
                <a:solidFill>
                  <a:schemeClr val="accent5">
                    <a:lumMod val="75000"/>
                  </a:schemeClr>
                </a:solidFill>
                <a:latin typeface="Courier New" panose="02070309020205020404" pitchFamily="49" charset="0"/>
                <a:cs typeface="Courier New" panose="02070309020205020404" pitchFamily="49" charset="0"/>
              </a:rPr>
              <a:t>Const</a:t>
            </a:r>
            <a:r>
              <a:rPr lang="en-US" dirty="0">
                <a:solidFill>
                  <a:schemeClr val="accent5">
                    <a:lumMod val="75000"/>
                  </a:schemeClr>
                </a:solidFill>
                <a:latin typeface="Courier New" panose="02070309020205020404" pitchFamily="49" charset="0"/>
                <a:cs typeface="Courier New" panose="02070309020205020404" pitchFamily="49" charset="0"/>
              </a:rPr>
              <a:t> </a:t>
            </a:r>
            <a:r>
              <a:rPr lang="en-US" dirty="0" err="1">
                <a:solidFill>
                  <a:schemeClr val="accent5">
                    <a:lumMod val="75000"/>
                  </a:schemeClr>
                </a:solidFill>
                <a:latin typeface="Courier New" panose="02070309020205020404" pitchFamily="49" charset="0"/>
                <a:cs typeface="Courier New" panose="02070309020205020404" pitchFamily="49" charset="0"/>
              </a:rPr>
              <a:t>piValue</a:t>
            </a:r>
            <a:r>
              <a:rPr lang="en-US" dirty="0">
                <a:solidFill>
                  <a:schemeClr val="accent5">
                    <a:lumMod val="75000"/>
                  </a:schemeClr>
                </a:solidFill>
                <a:latin typeface="Courier New" panose="02070309020205020404" pitchFamily="49" charset="0"/>
                <a:cs typeface="Courier New" panose="02070309020205020404" pitchFamily="49" charset="0"/>
              </a:rPr>
              <a:t> As Double = 3.1415</a:t>
            </a:r>
          </a:p>
          <a:p>
            <a:pPr marL="0" indent="0">
              <a:buNone/>
            </a:pPr>
            <a:endParaRPr lang="en-US" dirty="0"/>
          </a:p>
        </p:txBody>
      </p:sp>
    </p:spTree>
    <p:extLst>
      <p:ext uri="{BB962C8B-B14F-4D97-AF65-F5344CB8AC3E}">
        <p14:creationId xmlns:p14="http://schemas.microsoft.com/office/powerpoint/2010/main" val="35415059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Print and Display Constants in </a:t>
            </a:r>
            <a:r>
              <a:rPr lang="en-US" dirty="0" err="1"/>
              <a:t>VB.Net</a:t>
            </a:r>
            <a:endParaRPr lang="en-US" dirty="0"/>
          </a:p>
        </p:txBody>
      </p:sp>
      <p:sp>
        <p:nvSpPr>
          <p:cNvPr id="3" name="Content Placeholder 2"/>
          <p:cNvSpPr>
            <a:spLocks noGrp="1"/>
          </p:cNvSpPr>
          <p:nvPr>
            <p:ph idx="1"/>
          </p:nvPr>
        </p:nvSpPr>
        <p:spPr>
          <a:xfrm>
            <a:off x="498764" y="2423391"/>
            <a:ext cx="9481849" cy="3416300"/>
          </a:xfrm>
        </p:spPr>
        <p:txBody>
          <a:bodyPr/>
          <a:lstStyle/>
          <a:p>
            <a:pPr marL="0" indent="0">
              <a:buNone/>
            </a:pPr>
            <a:r>
              <a:rPr lang="en-US" dirty="0" err="1"/>
              <a:t>VB.Net</a:t>
            </a:r>
            <a:r>
              <a:rPr lang="en-US" dirty="0"/>
              <a:t> provides the following print and display constants</a:t>
            </a:r>
            <a:r>
              <a:rPr lang="en-US" dirty="0" smtClean="0"/>
              <a:t>:</a:t>
            </a:r>
          </a:p>
          <a:p>
            <a:pPr marL="0" indent="0">
              <a:buNone/>
            </a:pP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289248184"/>
              </p:ext>
            </p:extLst>
          </p:nvPr>
        </p:nvGraphicFramePr>
        <p:xfrm>
          <a:off x="637310" y="3028950"/>
          <a:ext cx="10903527" cy="3553497"/>
        </p:xfrm>
        <a:graphic>
          <a:graphicData uri="http://schemas.openxmlformats.org/drawingml/2006/table">
            <a:tbl>
              <a:tblPr firstRow="1" firstCol="1" bandRow="1"/>
              <a:tblGrid>
                <a:gridCol w="1607126">
                  <a:extLst>
                    <a:ext uri="{9D8B030D-6E8A-4147-A177-3AD203B41FA5}">
                      <a16:colId xmlns="" xmlns:a16="http://schemas.microsoft.com/office/drawing/2014/main" val="2754586504"/>
                    </a:ext>
                  </a:extLst>
                </a:gridCol>
                <a:gridCol w="9296401">
                  <a:extLst>
                    <a:ext uri="{9D8B030D-6E8A-4147-A177-3AD203B41FA5}">
                      <a16:colId xmlns="" xmlns:a16="http://schemas.microsoft.com/office/drawing/2014/main" val="1080244060"/>
                    </a:ext>
                  </a:extLst>
                </a:gridCol>
              </a:tblGrid>
              <a:tr h="325444">
                <a:tc>
                  <a:txBody>
                    <a:bodyPr/>
                    <a:lstStyle/>
                    <a:p>
                      <a:pPr marL="0" marR="0">
                        <a:lnSpc>
                          <a:spcPts val="1650"/>
                        </a:lnSpc>
                        <a:spcBef>
                          <a:spcPts val="0"/>
                        </a:spcBef>
                        <a:spcAft>
                          <a:spcPts val="1500"/>
                        </a:spcAft>
                      </a:pPr>
                      <a:r>
                        <a:rPr lang="en-US" sz="1800" b="1" dirty="0">
                          <a:solidFill>
                            <a:srgbClr val="313131"/>
                          </a:solidFill>
                          <a:effectLst/>
                          <a:latin typeface="Open Sans"/>
                          <a:ea typeface="Times New Roman" panose="02020603050405020304" pitchFamily="18" charset="0"/>
                          <a:cs typeface="Times New Roman" panose="02020603050405020304" pitchFamily="18" charset="0"/>
                        </a:rPr>
                        <a:t>Constant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nSpc>
                          <a:spcPts val="1650"/>
                        </a:lnSpc>
                        <a:spcBef>
                          <a:spcPts val="0"/>
                        </a:spcBef>
                        <a:spcAft>
                          <a:spcPts val="1500"/>
                        </a:spcAft>
                      </a:pPr>
                      <a:r>
                        <a:rPr lang="en-US" sz="1800" b="1">
                          <a:solidFill>
                            <a:srgbClr val="313131"/>
                          </a:solidFill>
                          <a:effectLst/>
                          <a:latin typeface="Open Sans"/>
                          <a:ea typeface="Times New Roman" panose="02020603050405020304" pitchFamily="18" charset="0"/>
                          <a:cs typeface="Times New Roman" panose="02020603050405020304" pitchFamily="18" charset="0"/>
                        </a:rPr>
                        <a:t>Description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extLst>
                  <a:ext uri="{0D108BD9-81ED-4DB2-BD59-A6C34878D82A}">
                    <a16:rowId xmlns="" xmlns:a16="http://schemas.microsoft.com/office/drawing/2014/main" val="94282980"/>
                  </a:ext>
                </a:extLst>
              </a:tr>
              <a:tr h="325444">
                <a:tc>
                  <a:txBody>
                    <a:bodyPr/>
                    <a:lstStyle/>
                    <a:p>
                      <a:pPr marL="0" marR="0">
                        <a:lnSpc>
                          <a:spcPts val="1650"/>
                        </a:lnSpc>
                        <a:spcBef>
                          <a:spcPts val="0"/>
                        </a:spcBef>
                        <a:spcAft>
                          <a:spcPts val="1500"/>
                        </a:spcAft>
                      </a:pPr>
                      <a:r>
                        <a:rPr lang="en-US" sz="1800">
                          <a:solidFill>
                            <a:srgbClr val="313131"/>
                          </a:solidFill>
                          <a:effectLst/>
                          <a:latin typeface="Open Sans"/>
                          <a:ea typeface="Times New Roman" panose="02020603050405020304" pitchFamily="18" charset="0"/>
                          <a:cs typeface="Times New Roman" panose="02020603050405020304" pitchFamily="18" charset="0"/>
                        </a:rPr>
                        <a:t>vbCrLf</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800">
                          <a:solidFill>
                            <a:srgbClr val="313131"/>
                          </a:solidFill>
                          <a:effectLst/>
                          <a:latin typeface="Open Sans"/>
                          <a:ea typeface="Times New Roman" panose="02020603050405020304" pitchFamily="18" charset="0"/>
                          <a:cs typeface="Times New Roman" panose="02020603050405020304" pitchFamily="18" charset="0"/>
                        </a:rPr>
                        <a:t>Carriage return/linefeed character combination.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917346222"/>
                  </a:ext>
                </a:extLst>
              </a:tr>
              <a:tr h="325444">
                <a:tc>
                  <a:txBody>
                    <a:bodyPr/>
                    <a:lstStyle/>
                    <a:p>
                      <a:pPr marL="0" marR="0">
                        <a:lnSpc>
                          <a:spcPts val="1650"/>
                        </a:lnSpc>
                        <a:spcBef>
                          <a:spcPts val="0"/>
                        </a:spcBef>
                        <a:spcAft>
                          <a:spcPts val="1500"/>
                        </a:spcAft>
                      </a:pPr>
                      <a:r>
                        <a:rPr lang="en-US" sz="1800" dirty="0" err="1">
                          <a:solidFill>
                            <a:srgbClr val="313131"/>
                          </a:solidFill>
                          <a:effectLst/>
                          <a:latin typeface="Open Sans"/>
                          <a:ea typeface="Times New Roman" panose="02020603050405020304" pitchFamily="18" charset="0"/>
                          <a:cs typeface="Times New Roman" panose="02020603050405020304" pitchFamily="18" charset="0"/>
                        </a:rPr>
                        <a:t>vbCr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800">
                          <a:solidFill>
                            <a:srgbClr val="313131"/>
                          </a:solidFill>
                          <a:effectLst/>
                          <a:latin typeface="Open Sans"/>
                          <a:ea typeface="Times New Roman" panose="02020603050405020304" pitchFamily="18" charset="0"/>
                          <a:cs typeface="Times New Roman" panose="02020603050405020304" pitchFamily="18" charset="0"/>
                        </a:rPr>
                        <a:t>Carriage return character.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214368479"/>
                  </a:ext>
                </a:extLst>
              </a:tr>
              <a:tr h="325444">
                <a:tc>
                  <a:txBody>
                    <a:bodyPr/>
                    <a:lstStyle/>
                    <a:p>
                      <a:pPr marL="0" marR="0">
                        <a:lnSpc>
                          <a:spcPts val="1650"/>
                        </a:lnSpc>
                        <a:spcBef>
                          <a:spcPts val="0"/>
                        </a:spcBef>
                        <a:spcAft>
                          <a:spcPts val="1500"/>
                        </a:spcAft>
                      </a:pPr>
                      <a:r>
                        <a:rPr lang="en-US" sz="1800">
                          <a:solidFill>
                            <a:srgbClr val="313131"/>
                          </a:solidFill>
                          <a:effectLst/>
                          <a:latin typeface="Open Sans"/>
                          <a:ea typeface="Times New Roman" panose="02020603050405020304" pitchFamily="18" charset="0"/>
                          <a:cs typeface="Times New Roman" panose="02020603050405020304" pitchFamily="18" charset="0"/>
                        </a:rPr>
                        <a:t>vbLf</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800">
                          <a:solidFill>
                            <a:srgbClr val="313131"/>
                          </a:solidFill>
                          <a:effectLst/>
                          <a:latin typeface="Open Sans"/>
                          <a:ea typeface="Times New Roman" panose="02020603050405020304" pitchFamily="18" charset="0"/>
                          <a:cs typeface="Times New Roman" panose="02020603050405020304" pitchFamily="18" charset="0"/>
                        </a:rPr>
                        <a:t>Linefeed character.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794035770"/>
                  </a:ext>
                </a:extLst>
              </a:tr>
              <a:tr h="325444">
                <a:tc>
                  <a:txBody>
                    <a:bodyPr/>
                    <a:lstStyle/>
                    <a:p>
                      <a:pPr marL="0" marR="0">
                        <a:lnSpc>
                          <a:spcPts val="1650"/>
                        </a:lnSpc>
                        <a:spcBef>
                          <a:spcPts val="0"/>
                        </a:spcBef>
                        <a:spcAft>
                          <a:spcPts val="1500"/>
                        </a:spcAft>
                      </a:pPr>
                      <a:r>
                        <a:rPr lang="en-US" sz="1800">
                          <a:solidFill>
                            <a:srgbClr val="313131"/>
                          </a:solidFill>
                          <a:effectLst/>
                          <a:latin typeface="Open Sans"/>
                          <a:ea typeface="Times New Roman" panose="02020603050405020304" pitchFamily="18" charset="0"/>
                          <a:cs typeface="Times New Roman" panose="02020603050405020304" pitchFamily="18" charset="0"/>
                        </a:rPr>
                        <a:t>vbNewLine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Newline character.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689460237"/>
                  </a:ext>
                </a:extLst>
              </a:tr>
              <a:tr h="325444">
                <a:tc>
                  <a:txBody>
                    <a:bodyPr/>
                    <a:lstStyle/>
                    <a:p>
                      <a:pPr marL="0" marR="0">
                        <a:lnSpc>
                          <a:spcPts val="1650"/>
                        </a:lnSpc>
                        <a:spcBef>
                          <a:spcPts val="0"/>
                        </a:spcBef>
                        <a:spcAft>
                          <a:spcPts val="1500"/>
                        </a:spcAft>
                      </a:pPr>
                      <a:r>
                        <a:rPr lang="en-US" sz="1800">
                          <a:solidFill>
                            <a:srgbClr val="313131"/>
                          </a:solidFill>
                          <a:effectLst/>
                          <a:latin typeface="Open Sans"/>
                          <a:ea typeface="Times New Roman" panose="02020603050405020304" pitchFamily="18" charset="0"/>
                          <a:cs typeface="Times New Roman" panose="02020603050405020304" pitchFamily="18" charset="0"/>
                        </a:rPr>
                        <a:t>vbNullChar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Null character.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209969852"/>
                  </a:ext>
                </a:extLst>
              </a:tr>
              <a:tr h="325444">
                <a:tc>
                  <a:txBody>
                    <a:bodyPr/>
                    <a:lstStyle/>
                    <a:p>
                      <a:pPr marL="0" marR="0">
                        <a:lnSpc>
                          <a:spcPts val="1650"/>
                        </a:lnSpc>
                        <a:spcBef>
                          <a:spcPts val="0"/>
                        </a:spcBef>
                        <a:spcAft>
                          <a:spcPts val="1500"/>
                        </a:spcAft>
                      </a:pPr>
                      <a:r>
                        <a:rPr lang="en-US" sz="1800">
                          <a:solidFill>
                            <a:srgbClr val="313131"/>
                          </a:solidFill>
                          <a:effectLst/>
                          <a:latin typeface="Open Sans"/>
                          <a:ea typeface="Times New Roman" panose="02020603050405020304" pitchFamily="18" charset="0"/>
                          <a:cs typeface="Times New Roman" panose="02020603050405020304" pitchFamily="18" charset="0"/>
                        </a:rPr>
                        <a:t>vbNullString</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800">
                          <a:solidFill>
                            <a:srgbClr val="313131"/>
                          </a:solidFill>
                          <a:effectLst/>
                          <a:latin typeface="Open Sans"/>
                          <a:ea typeface="Times New Roman" panose="02020603050405020304" pitchFamily="18" charset="0"/>
                          <a:cs typeface="Times New Roman" panose="02020603050405020304" pitchFamily="18" charset="0"/>
                        </a:rPr>
                        <a:t>Not the same as a zero-length string (""); used for calling external procedures.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149707555"/>
                  </a:ext>
                </a:extLst>
              </a:tr>
              <a:tr h="624501">
                <a:tc>
                  <a:txBody>
                    <a:bodyPr/>
                    <a:lstStyle/>
                    <a:p>
                      <a:pPr marL="0" marR="0">
                        <a:lnSpc>
                          <a:spcPts val="1650"/>
                        </a:lnSpc>
                        <a:spcBef>
                          <a:spcPts val="0"/>
                        </a:spcBef>
                        <a:spcAft>
                          <a:spcPts val="1500"/>
                        </a:spcAft>
                      </a:pPr>
                      <a:r>
                        <a:rPr lang="en-US" sz="1800">
                          <a:solidFill>
                            <a:srgbClr val="313131"/>
                          </a:solidFill>
                          <a:effectLst/>
                          <a:latin typeface="Open Sans"/>
                          <a:ea typeface="Times New Roman" panose="02020603050405020304" pitchFamily="18" charset="0"/>
                          <a:cs typeface="Times New Roman" panose="02020603050405020304" pitchFamily="18" charset="0"/>
                        </a:rPr>
                        <a:t>vbObjectError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Error number. User-defined error numbers should be greater than this value. For example: </a:t>
                      </a:r>
                      <a:br>
                        <a:rPr lang="en-US" sz="1800" dirty="0">
                          <a:solidFill>
                            <a:srgbClr val="313131"/>
                          </a:solidFill>
                          <a:effectLst/>
                          <a:latin typeface="Open Sans"/>
                          <a:ea typeface="Times New Roman" panose="02020603050405020304" pitchFamily="18" charset="0"/>
                          <a:cs typeface="Times New Roman" panose="02020603050405020304" pitchFamily="18" charset="0"/>
                        </a:rPr>
                      </a:br>
                      <a:r>
                        <a:rPr lang="en-US" sz="1800" dirty="0" err="1">
                          <a:solidFill>
                            <a:srgbClr val="313131"/>
                          </a:solidFill>
                          <a:effectLst/>
                          <a:latin typeface="Open Sans"/>
                          <a:ea typeface="Times New Roman" panose="02020603050405020304" pitchFamily="18" charset="0"/>
                          <a:cs typeface="Times New Roman" panose="02020603050405020304" pitchFamily="18" charset="0"/>
                        </a:rPr>
                        <a:t>Err.Raise</a:t>
                      </a:r>
                      <a:r>
                        <a:rPr lang="en-US" sz="1800" dirty="0">
                          <a:solidFill>
                            <a:srgbClr val="313131"/>
                          </a:solidFill>
                          <a:effectLst/>
                          <a:latin typeface="Open Sans"/>
                          <a:ea typeface="Times New Roman" panose="02020603050405020304" pitchFamily="18" charset="0"/>
                          <a:cs typeface="Times New Roman" panose="02020603050405020304" pitchFamily="18" charset="0"/>
                        </a:rPr>
                        <a:t>(Number) = </a:t>
                      </a:r>
                      <a:r>
                        <a:rPr lang="en-US" sz="1800" dirty="0" err="1">
                          <a:solidFill>
                            <a:srgbClr val="313131"/>
                          </a:solidFill>
                          <a:effectLst/>
                          <a:latin typeface="Open Sans"/>
                          <a:ea typeface="Times New Roman" panose="02020603050405020304" pitchFamily="18" charset="0"/>
                          <a:cs typeface="Times New Roman" panose="02020603050405020304" pitchFamily="18" charset="0"/>
                        </a:rPr>
                        <a:t>vbObjectError</a:t>
                      </a:r>
                      <a:r>
                        <a:rPr lang="en-US" sz="1800" dirty="0">
                          <a:solidFill>
                            <a:srgbClr val="313131"/>
                          </a:solidFill>
                          <a:effectLst/>
                          <a:latin typeface="Open Sans"/>
                          <a:ea typeface="Times New Roman" panose="02020603050405020304" pitchFamily="18" charset="0"/>
                          <a:cs typeface="Times New Roman" panose="02020603050405020304" pitchFamily="18" charset="0"/>
                        </a:rPr>
                        <a:t> + 1000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558367781"/>
                  </a:ext>
                </a:extLst>
              </a:tr>
              <a:tr h="325444">
                <a:tc>
                  <a:txBody>
                    <a:bodyPr/>
                    <a:lstStyle/>
                    <a:p>
                      <a:pPr marL="0" marR="0">
                        <a:lnSpc>
                          <a:spcPts val="1650"/>
                        </a:lnSpc>
                        <a:spcBef>
                          <a:spcPts val="0"/>
                        </a:spcBef>
                        <a:spcAft>
                          <a:spcPts val="1500"/>
                        </a:spcAft>
                      </a:pPr>
                      <a:r>
                        <a:rPr lang="en-US" sz="1800">
                          <a:solidFill>
                            <a:srgbClr val="313131"/>
                          </a:solidFill>
                          <a:effectLst/>
                          <a:latin typeface="Open Sans"/>
                          <a:ea typeface="Times New Roman" panose="02020603050405020304" pitchFamily="18" charset="0"/>
                          <a:cs typeface="Times New Roman" panose="02020603050405020304" pitchFamily="18" charset="0"/>
                        </a:rPr>
                        <a:t>vbTab</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Tab character.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14331166"/>
                  </a:ext>
                </a:extLst>
              </a:tr>
              <a:tr h="325444">
                <a:tc>
                  <a:txBody>
                    <a:bodyPr/>
                    <a:lstStyle/>
                    <a:p>
                      <a:pPr marL="0" marR="0">
                        <a:lnSpc>
                          <a:spcPts val="1650"/>
                        </a:lnSpc>
                        <a:spcBef>
                          <a:spcPts val="0"/>
                        </a:spcBef>
                        <a:spcAft>
                          <a:spcPts val="1500"/>
                        </a:spcAft>
                      </a:pPr>
                      <a:r>
                        <a:rPr lang="en-US" sz="1800">
                          <a:solidFill>
                            <a:srgbClr val="313131"/>
                          </a:solidFill>
                          <a:effectLst/>
                          <a:latin typeface="Open Sans"/>
                          <a:ea typeface="Times New Roman" panose="02020603050405020304" pitchFamily="18" charset="0"/>
                          <a:cs typeface="Times New Roman" panose="02020603050405020304" pitchFamily="18" charset="0"/>
                        </a:rPr>
                        <a:t>vbBack</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Backspace character.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770707859"/>
                  </a:ext>
                </a:extLst>
              </a:tr>
            </a:tbl>
          </a:graphicData>
        </a:graphic>
      </p:graphicFrame>
    </p:spTree>
    <p:extLst>
      <p:ext uri="{BB962C8B-B14F-4D97-AF65-F5344CB8AC3E}">
        <p14:creationId xmlns:p14="http://schemas.microsoft.com/office/powerpoint/2010/main" val="280204716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Declaring Enumerations</a:t>
            </a:r>
          </a:p>
        </p:txBody>
      </p:sp>
      <p:sp>
        <p:nvSpPr>
          <p:cNvPr id="3" name="Content Placeholder 2"/>
          <p:cNvSpPr>
            <a:spLocks noGrp="1"/>
          </p:cNvSpPr>
          <p:nvPr>
            <p:ph idx="1"/>
          </p:nvPr>
        </p:nvSpPr>
        <p:spPr>
          <a:xfrm>
            <a:off x="595745" y="2603500"/>
            <a:ext cx="11069781" cy="3416300"/>
          </a:xfrm>
        </p:spPr>
        <p:txBody>
          <a:bodyPr/>
          <a:lstStyle/>
          <a:p>
            <a:pPr marL="0" indent="0">
              <a:buNone/>
            </a:pPr>
            <a:r>
              <a:rPr lang="en-US" dirty="0"/>
              <a:t>An enumerated type is declared using the </a:t>
            </a:r>
            <a:r>
              <a:rPr lang="en-US" b="1" dirty="0" err="1"/>
              <a:t>Enum</a:t>
            </a:r>
            <a:r>
              <a:rPr lang="en-US" dirty="0"/>
              <a:t> statement. The </a:t>
            </a:r>
            <a:r>
              <a:rPr lang="en-US" dirty="0" err="1"/>
              <a:t>Enum</a:t>
            </a:r>
            <a:r>
              <a:rPr lang="en-US" dirty="0"/>
              <a:t> statement declares an enumeration and defines the values of its members. The </a:t>
            </a:r>
            <a:r>
              <a:rPr lang="en-US" dirty="0" err="1"/>
              <a:t>Enum</a:t>
            </a:r>
            <a:r>
              <a:rPr lang="en-US" dirty="0"/>
              <a:t> statement can be used at the module, class, structure, procedure, or block level. </a:t>
            </a:r>
          </a:p>
          <a:p>
            <a:pPr marL="0" indent="0">
              <a:buNone/>
            </a:pPr>
            <a:r>
              <a:rPr lang="en-US" dirty="0"/>
              <a:t>The syntax for the </a:t>
            </a:r>
            <a:r>
              <a:rPr lang="en-US" dirty="0" err="1"/>
              <a:t>Enum</a:t>
            </a:r>
            <a:r>
              <a:rPr lang="en-US" dirty="0"/>
              <a:t> statement is as follows:</a:t>
            </a:r>
          </a:p>
          <a:p>
            <a:pPr marL="0" indent="0">
              <a:buNone/>
            </a:pPr>
            <a:r>
              <a:rPr lang="en-US" dirty="0">
                <a:latin typeface="Courier New" panose="02070309020205020404" pitchFamily="49" charset="0"/>
                <a:cs typeface="Courier New" panose="02070309020205020404" pitchFamily="49" charset="0"/>
              </a:rPr>
              <a:t>[ &lt; </a:t>
            </a:r>
            <a:r>
              <a:rPr lang="en-US" dirty="0" err="1">
                <a:latin typeface="Courier New" panose="02070309020205020404" pitchFamily="49" charset="0"/>
                <a:cs typeface="Courier New" panose="02070309020205020404" pitchFamily="49" charset="0"/>
              </a:rPr>
              <a:t>attributelist</a:t>
            </a:r>
            <a:r>
              <a:rPr lang="en-US" dirty="0">
                <a:latin typeface="Courier New" panose="02070309020205020404" pitchFamily="49" charset="0"/>
                <a:cs typeface="Courier New" panose="02070309020205020404" pitchFamily="49" charset="0"/>
              </a:rPr>
              <a:t> &gt; ] [ </a:t>
            </a:r>
            <a:r>
              <a:rPr lang="en-US" dirty="0" err="1">
                <a:latin typeface="Courier New" panose="02070309020205020404" pitchFamily="49" charset="0"/>
                <a:cs typeface="Courier New" panose="02070309020205020404" pitchFamily="49" charset="0"/>
              </a:rPr>
              <a:t>accessmodifier</a:t>
            </a:r>
            <a:r>
              <a:rPr lang="en-US" dirty="0">
                <a:latin typeface="Courier New" panose="02070309020205020404" pitchFamily="49" charset="0"/>
                <a:cs typeface="Courier New" panose="02070309020205020404" pitchFamily="49" charset="0"/>
              </a:rPr>
              <a:t> ]  [ Shadows ] </a:t>
            </a:r>
          </a:p>
          <a:p>
            <a:pPr marL="0" indent="0">
              <a:buNone/>
            </a:pPr>
            <a:r>
              <a:rPr lang="en-US" dirty="0" err="1">
                <a:solidFill>
                  <a:schemeClr val="accent5">
                    <a:lumMod val="75000"/>
                  </a:schemeClr>
                </a:solidFill>
                <a:latin typeface="Courier New" panose="02070309020205020404" pitchFamily="49" charset="0"/>
                <a:cs typeface="Courier New" panose="02070309020205020404" pitchFamily="49" charset="0"/>
              </a:rPr>
              <a:t>Enum</a:t>
            </a:r>
            <a:r>
              <a:rPr lang="en-US" dirty="0">
                <a:solidFill>
                  <a:schemeClr val="accent5">
                    <a:lumMod val="75000"/>
                  </a:schemeClr>
                </a:solidFill>
                <a:latin typeface="Courier New" panose="02070309020205020404" pitchFamily="49" charset="0"/>
                <a:cs typeface="Courier New" panose="02070309020205020404" pitchFamily="49" charset="0"/>
              </a:rPr>
              <a:t> </a:t>
            </a:r>
            <a:r>
              <a:rPr lang="en-US" dirty="0" err="1">
                <a:solidFill>
                  <a:schemeClr val="accent5">
                    <a:lumMod val="75000"/>
                  </a:schemeClr>
                </a:solidFill>
                <a:latin typeface="Courier New" panose="02070309020205020404" pitchFamily="49" charset="0"/>
                <a:cs typeface="Courier New" panose="02070309020205020404" pitchFamily="49" charset="0"/>
              </a:rPr>
              <a:t>enumerationname</a:t>
            </a:r>
            <a:r>
              <a:rPr lang="en-US" dirty="0">
                <a:solidFill>
                  <a:schemeClr val="accent5">
                    <a:lumMod val="75000"/>
                  </a:schemeClr>
                </a:solidFill>
                <a:latin typeface="Courier New" panose="02070309020205020404" pitchFamily="49" charset="0"/>
                <a:cs typeface="Courier New" panose="02070309020205020404" pitchFamily="49" charset="0"/>
              </a:rPr>
              <a:t> [ As datatype ] </a:t>
            </a:r>
          </a:p>
          <a:p>
            <a:pPr marL="0" indent="0">
              <a:buNone/>
            </a:pPr>
            <a:r>
              <a:rPr lang="en-US" dirty="0">
                <a:solidFill>
                  <a:schemeClr val="accent5">
                    <a:lumMod val="75000"/>
                  </a:schemeClr>
                </a:solidFill>
                <a:latin typeface="Courier New" panose="02070309020205020404" pitchFamily="49" charset="0"/>
                <a:cs typeface="Courier New" panose="02070309020205020404" pitchFamily="49" charset="0"/>
              </a:rPr>
              <a:t>   </a:t>
            </a:r>
            <a:r>
              <a:rPr lang="en-US" dirty="0" err="1">
                <a:solidFill>
                  <a:schemeClr val="accent5">
                    <a:lumMod val="75000"/>
                  </a:schemeClr>
                </a:solidFill>
                <a:latin typeface="Courier New" panose="02070309020205020404" pitchFamily="49" charset="0"/>
                <a:cs typeface="Courier New" panose="02070309020205020404" pitchFamily="49" charset="0"/>
              </a:rPr>
              <a:t>memberlist</a:t>
            </a:r>
            <a:endParaRPr lang="en-US" dirty="0">
              <a:solidFill>
                <a:schemeClr val="accent5">
                  <a:lumMod val="75000"/>
                </a:schemeClr>
              </a:solidFill>
              <a:latin typeface="Courier New" panose="02070309020205020404" pitchFamily="49" charset="0"/>
              <a:cs typeface="Courier New" panose="02070309020205020404" pitchFamily="49" charset="0"/>
            </a:endParaRPr>
          </a:p>
          <a:p>
            <a:pPr marL="0" indent="0">
              <a:buNone/>
            </a:pPr>
            <a:r>
              <a:rPr lang="en-US" dirty="0">
                <a:solidFill>
                  <a:schemeClr val="accent5">
                    <a:lumMod val="75000"/>
                  </a:schemeClr>
                </a:solidFill>
                <a:latin typeface="Courier New" panose="02070309020205020404" pitchFamily="49" charset="0"/>
                <a:cs typeface="Courier New" panose="02070309020205020404" pitchFamily="49" charset="0"/>
              </a:rPr>
              <a:t>End </a:t>
            </a:r>
            <a:r>
              <a:rPr lang="en-US" dirty="0" err="1">
                <a:solidFill>
                  <a:schemeClr val="accent5">
                    <a:lumMod val="75000"/>
                  </a:schemeClr>
                </a:solidFill>
                <a:latin typeface="Courier New" panose="02070309020205020404" pitchFamily="49" charset="0"/>
                <a:cs typeface="Courier New" panose="02070309020205020404" pitchFamily="49" charset="0"/>
              </a:rPr>
              <a:t>Enum</a:t>
            </a:r>
            <a:endParaRPr lang="en-US" dirty="0">
              <a:solidFill>
                <a:schemeClr val="accent5">
                  <a:lumMod val="75000"/>
                </a:schemeClr>
              </a:solidFill>
              <a:latin typeface="Courier New" panose="02070309020205020404" pitchFamily="49" charset="0"/>
              <a:cs typeface="Courier New" panose="02070309020205020404" pitchFamily="49" charset="0"/>
            </a:endParaRPr>
          </a:p>
          <a:p>
            <a:pPr marL="0" indent="0">
              <a:buNone/>
            </a:pPr>
            <a:endParaRPr lang="en-US" dirty="0"/>
          </a:p>
        </p:txBody>
      </p:sp>
    </p:spTree>
    <p:extLst>
      <p:ext uri="{BB962C8B-B14F-4D97-AF65-F5344CB8AC3E}">
        <p14:creationId xmlns:p14="http://schemas.microsoft.com/office/powerpoint/2010/main" val="16485842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Declaring </a:t>
            </a:r>
            <a:r>
              <a:rPr lang="en-US" dirty="0" smtClean="0"/>
              <a:t>Enumerations cont.</a:t>
            </a:r>
            <a:endParaRPr lang="en-US" dirty="0"/>
          </a:p>
        </p:txBody>
      </p:sp>
      <p:sp>
        <p:nvSpPr>
          <p:cNvPr id="3" name="Content Placeholder 2"/>
          <p:cNvSpPr>
            <a:spLocks noGrp="1"/>
          </p:cNvSpPr>
          <p:nvPr>
            <p:ph idx="1"/>
          </p:nvPr>
        </p:nvSpPr>
        <p:spPr>
          <a:xfrm>
            <a:off x="526473" y="2603500"/>
            <a:ext cx="11194471" cy="4005118"/>
          </a:xfrm>
        </p:spPr>
        <p:txBody>
          <a:bodyPr>
            <a:normAutofit/>
          </a:bodyPr>
          <a:lstStyle/>
          <a:p>
            <a:pPr marL="0" indent="0">
              <a:buNone/>
            </a:pPr>
            <a:r>
              <a:rPr lang="en-US" dirty="0"/>
              <a:t>Where,</a:t>
            </a:r>
          </a:p>
          <a:p>
            <a:pPr lvl="0"/>
            <a:r>
              <a:rPr lang="en-US" b="1" i="1" dirty="0" err="1"/>
              <a:t>attributelist</a:t>
            </a:r>
            <a:r>
              <a:rPr lang="en-US" dirty="0"/>
              <a:t>: refers to the list of attributes applied to the variable. Optional.</a:t>
            </a:r>
          </a:p>
          <a:p>
            <a:pPr lvl="0"/>
            <a:r>
              <a:rPr lang="en-US" b="1" i="1" dirty="0" err="1"/>
              <a:t>asscessmodifier</a:t>
            </a:r>
            <a:r>
              <a:rPr lang="en-US" dirty="0"/>
              <a:t>: specifies which code can access these enumerations. Optional. Values can be either of the: Public, Protected, Friend or Private.</a:t>
            </a:r>
          </a:p>
          <a:p>
            <a:pPr lvl="0"/>
            <a:r>
              <a:rPr lang="en-US" b="1" i="1" dirty="0"/>
              <a:t>Shadows</a:t>
            </a:r>
            <a:r>
              <a:rPr lang="en-US" dirty="0"/>
              <a:t>: this makes the enumeration hide a programming element of identical name in a base class. Optional.</a:t>
            </a:r>
          </a:p>
          <a:p>
            <a:pPr lvl="0"/>
            <a:r>
              <a:rPr lang="en-US" b="1" i="1" dirty="0" err="1"/>
              <a:t>enumerationname</a:t>
            </a:r>
            <a:r>
              <a:rPr lang="en-US" dirty="0"/>
              <a:t>: name of the enumeration. Required</a:t>
            </a:r>
          </a:p>
          <a:p>
            <a:pPr lvl="0"/>
            <a:r>
              <a:rPr lang="en-US" b="1" i="1" dirty="0"/>
              <a:t>datatype</a:t>
            </a:r>
            <a:r>
              <a:rPr lang="en-US" dirty="0"/>
              <a:t>: specifies the data type of the enumeration and all its members.</a:t>
            </a:r>
          </a:p>
          <a:p>
            <a:r>
              <a:rPr lang="en-US" b="1" i="1" dirty="0" err="1"/>
              <a:t>memberlist</a:t>
            </a:r>
            <a:r>
              <a:rPr lang="en-US" dirty="0"/>
              <a:t>: specifies the list of member constants being declared in this statement. Required. </a:t>
            </a:r>
          </a:p>
        </p:txBody>
      </p:sp>
    </p:spTree>
    <p:extLst>
      <p:ext uri="{BB962C8B-B14F-4D97-AF65-F5344CB8AC3E}">
        <p14:creationId xmlns:p14="http://schemas.microsoft.com/office/powerpoint/2010/main" val="71847789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Declaring Enumerations cont.</a:t>
            </a:r>
          </a:p>
        </p:txBody>
      </p:sp>
      <p:sp>
        <p:nvSpPr>
          <p:cNvPr id="3" name="Content Placeholder 2"/>
          <p:cNvSpPr>
            <a:spLocks noGrp="1"/>
          </p:cNvSpPr>
          <p:nvPr>
            <p:ph sz="half" idx="2"/>
          </p:nvPr>
        </p:nvSpPr>
        <p:spPr>
          <a:xfrm>
            <a:off x="471055" y="2369128"/>
            <a:ext cx="5509057" cy="3650674"/>
          </a:xfrm>
        </p:spPr>
        <p:txBody>
          <a:bodyPr>
            <a:normAutofit/>
          </a:bodyPr>
          <a:lstStyle/>
          <a:p>
            <a:pPr marL="0" indent="0">
              <a:buNone/>
            </a:pPr>
            <a:r>
              <a:rPr lang="en-US" dirty="0"/>
              <a:t>Each member in the </a:t>
            </a:r>
            <a:r>
              <a:rPr lang="en-US" dirty="0" err="1"/>
              <a:t>memberlist</a:t>
            </a:r>
            <a:r>
              <a:rPr lang="en-US" dirty="0"/>
              <a:t> has the following syntax and parts: </a:t>
            </a:r>
          </a:p>
          <a:p>
            <a:pPr marL="0" indent="0">
              <a:buNone/>
            </a:pPr>
            <a:r>
              <a:rPr lang="en-US" dirty="0">
                <a:latin typeface="Courier New" panose="02070309020205020404" pitchFamily="49" charset="0"/>
                <a:cs typeface="Courier New" panose="02070309020205020404" pitchFamily="49" charset="0"/>
              </a:rPr>
              <a:t>[&lt; attribute list&gt;] member name [ = initializer ]</a:t>
            </a:r>
          </a:p>
          <a:p>
            <a:pPr marL="0" indent="0">
              <a:buNone/>
            </a:pPr>
            <a:r>
              <a:rPr lang="en-US" dirty="0"/>
              <a:t>Where,</a:t>
            </a:r>
          </a:p>
          <a:p>
            <a:pPr lvl="0"/>
            <a:r>
              <a:rPr lang="en-US" b="1" i="1" dirty="0"/>
              <a:t>name</a:t>
            </a:r>
            <a:r>
              <a:rPr lang="en-US" dirty="0"/>
              <a:t>: specifies the name of the member. Required.</a:t>
            </a:r>
          </a:p>
          <a:p>
            <a:pPr lvl="0"/>
            <a:r>
              <a:rPr lang="en-US" b="1" i="1" dirty="0"/>
              <a:t>initializer</a:t>
            </a:r>
            <a:r>
              <a:rPr lang="en-US" dirty="0"/>
              <a:t>: value assigned to the enumeration member. Optional</a:t>
            </a:r>
            <a:r>
              <a:rPr lang="en-US" dirty="0" smtClean="0"/>
              <a:t>.</a:t>
            </a:r>
            <a:endParaRPr lang="en-US" dirty="0"/>
          </a:p>
        </p:txBody>
      </p:sp>
      <p:sp>
        <p:nvSpPr>
          <p:cNvPr id="6" name="Content Placeholder 5"/>
          <p:cNvSpPr>
            <a:spLocks noGrp="1"/>
          </p:cNvSpPr>
          <p:nvPr>
            <p:ph sz="quarter" idx="4"/>
          </p:nvPr>
        </p:nvSpPr>
        <p:spPr>
          <a:xfrm>
            <a:off x="6859876" y="2327565"/>
            <a:ext cx="4825159" cy="4239490"/>
          </a:xfrm>
        </p:spPr>
        <p:txBody>
          <a:bodyPr>
            <a:normAutofit/>
          </a:bodyPr>
          <a:lstStyle/>
          <a:p>
            <a:pPr marL="0" indent="0">
              <a:buNone/>
            </a:pPr>
            <a:r>
              <a:rPr lang="en-US" dirty="0"/>
              <a:t>For example,</a:t>
            </a:r>
          </a:p>
          <a:p>
            <a:pPr marL="0" indent="0">
              <a:buNone/>
            </a:pPr>
            <a:r>
              <a:rPr lang="en-US" dirty="0" err="1">
                <a:solidFill>
                  <a:schemeClr val="accent5">
                    <a:lumMod val="75000"/>
                  </a:schemeClr>
                </a:solidFill>
                <a:latin typeface="Courier New" panose="02070309020205020404" pitchFamily="49" charset="0"/>
                <a:cs typeface="Courier New" panose="02070309020205020404" pitchFamily="49" charset="0"/>
              </a:rPr>
              <a:t>Enum</a:t>
            </a:r>
            <a:r>
              <a:rPr lang="en-US" dirty="0">
                <a:solidFill>
                  <a:schemeClr val="accent5">
                    <a:lumMod val="75000"/>
                  </a:schemeClr>
                </a:solidFill>
                <a:latin typeface="Courier New" panose="02070309020205020404" pitchFamily="49" charset="0"/>
                <a:cs typeface="Courier New" panose="02070309020205020404" pitchFamily="49" charset="0"/>
              </a:rPr>
              <a:t> Colors</a:t>
            </a:r>
          </a:p>
          <a:p>
            <a:pPr marL="0" indent="0">
              <a:buNone/>
            </a:pPr>
            <a:r>
              <a:rPr lang="en-US" dirty="0">
                <a:solidFill>
                  <a:schemeClr val="accent5">
                    <a:lumMod val="75000"/>
                  </a:schemeClr>
                </a:solidFill>
                <a:latin typeface="Courier New" panose="02070309020205020404" pitchFamily="49" charset="0"/>
                <a:cs typeface="Courier New" panose="02070309020205020404" pitchFamily="49" charset="0"/>
              </a:rPr>
              <a:t>   red = 1</a:t>
            </a:r>
          </a:p>
          <a:p>
            <a:pPr marL="0" indent="0">
              <a:buNone/>
            </a:pPr>
            <a:r>
              <a:rPr lang="en-US" dirty="0">
                <a:solidFill>
                  <a:schemeClr val="accent5">
                    <a:lumMod val="75000"/>
                  </a:schemeClr>
                </a:solidFill>
                <a:latin typeface="Courier New" panose="02070309020205020404" pitchFamily="49" charset="0"/>
                <a:cs typeface="Courier New" panose="02070309020205020404" pitchFamily="49" charset="0"/>
              </a:rPr>
              <a:t>   orange = 2</a:t>
            </a:r>
          </a:p>
          <a:p>
            <a:pPr marL="0" indent="0">
              <a:buNone/>
            </a:pPr>
            <a:r>
              <a:rPr lang="en-US" dirty="0">
                <a:solidFill>
                  <a:schemeClr val="accent5">
                    <a:lumMod val="75000"/>
                  </a:schemeClr>
                </a:solidFill>
                <a:latin typeface="Courier New" panose="02070309020205020404" pitchFamily="49" charset="0"/>
                <a:cs typeface="Courier New" panose="02070309020205020404" pitchFamily="49" charset="0"/>
              </a:rPr>
              <a:t>   yellow = 3</a:t>
            </a:r>
          </a:p>
          <a:p>
            <a:pPr marL="0" indent="0">
              <a:buNone/>
            </a:pPr>
            <a:r>
              <a:rPr lang="en-US" dirty="0">
                <a:solidFill>
                  <a:schemeClr val="accent5">
                    <a:lumMod val="75000"/>
                  </a:schemeClr>
                </a:solidFill>
                <a:latin typeface="Courier New" panose="02070309020205020404" pitchFamily="49" charset="0"/>
                <a:cs typeface="Courier New" panose="02070309020205020404" pitchFamily="49" charset="0"/>
              </a:rPr>
              <a:t>   green = 4</a:t>
            </a:r>
          </a:p>
          <a:p>
            <a:pPr marL="0" indent="0">
              <a:buNone/>
            </a:pPr>
            <a:r>
              <a:rPr lang="en-US" dirty="0">
                <a:solidFill>
                  <a:schemeClr val="accent5">
                    <a:lumMod val="75000"/>
                  </a:schemeClr>
                </a:solidFill>
                <a:latin typeface="Courier New" panose="02070309020205020404" pitchFamily="49" charset="0"/>
                <a:cs typeface="Courier New" panose="02070309020205020404" pitchFamily="49" charset="0"/>
              </a:rPr>
              <a:t>   azure = 5</a:t>
            </a:r>
          </a:p>
          <a:p>
            <a:pPr marL="0" indent="0">
              <a:buNone/>
            </a:pPr>
            <a:r>
              <a:rPr lang="en-US" dirty="0">
                <a:solidFill>
                  <a:schemeClr val="accent5">
                    <a:lumMod val="75000"/>
                  </a:schemeClr>
                </a:solidFill>
                <a:latin typeface="Courier New" panose="02070309020205020404" pitchFamily="49" charset="0"/>
                <a:cs typeface="Courier New" panose="02070309020205020404" pitchFamily="49" charset="0"/>
              </a:rPr>
              <a:t>   blue = 6</a:t>
            </a:r>
          </a:p>
          <a:p>
            <a:pPr marL="0" indent="0">
              <a:buNone/>
            </a:pPr>
            <a:r>
              <a:rPr lang="en-US" dirty="0">
                <a:solidFill>
                  <a:schemeClr val="accent5">
                    <a:lumMod val="75000"/>
                  </a:schemeClr>
                </a:solidFill>
                <a:latin typeface="Courier New" panose="02070309020205020404" pitchFamily="49" charset="0"/>
                <a:cs typeface="Courier New" panose="02070309020205020404" pitchFamily="49" charset="0"/>
              </a:rPr>
              <a:t>   violet = 7</a:t>
            </a:r>
          </a:p>
          <a:p>
            <a:pPr marL="0" indent="0">
              <a:buNone/>
            </a:pPr>
            <a:r>
              <a:rPr lang="en-US" dirty="0">
                <a:solidFill>
                  <a:schemeClr val="accent5">
                    <a:lumMod val="75000"/>
                  </a:schemeClr>
                </a:solidFill>
                <a:latin typeface="Courier New" panose="02070309020205020404" pitchFamily="49" charset="0"/>
                <a:cs typeface="Courier New" panose="02070309020205020404" pitchFamily="49" charset="0"/>
              </a:rPr>
              <a:t>End </a:t>
            </a:r>
            <a:r>
              <a:rPr lang="en-US" dirty="0" err="1">
                <a:solidFill>
                  <a:schemeClr val="accent5">
                    <a:lumMod val="75000"/>
                  </a:schemeClr>
                </a:solidFill>
                <a:latin typeface="Courier New" panose="02070309020205020404" pitchFamily="49" charset="0"/>
                <a:cs typeface="Courier New" panose="02070309020205020404" pitchFamily="49" charset="0"/>
              </a:rPr>
              <a:t>Enum</a:t>
            </a:r>
            <a:endParaRPr lang="en-US" dirty="0">
              <a:solidFill>
                <a:schemeClr val="accent5">
                  <a:lumMod val="75000"/>
                </a:schemeClr>
              </a:solidFill>
              <a:latin typeface="Courier New" panose="02070309020205020404" pitchFamily="49" charset="0"/>
              <a:cs typeface="Courier New" panose="02070309020205020404" pitchFamily="49" charset="0"/>
            </a:endParaRPr>
          </a:p>
          <a:p>
            <a:pPr marL="0" indent="0">
              <a:buNone/>
            </a:pPr>
            <a:endParaRPr lang="en-US" dirty="0"/>
          </a:p>
        </p:txBody>
      </p:sp>
    </p:spTree>
    <p:extLst>
      <p:ext uri="{BB962C8B-B14F-4D97-AF65-F5344CB8AC3E}">
        <p14:creationId xmlns:p14="http://schemas.microsoft.com/office/powerpoint/2010/main" val="12152448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pPr algn="ctr"/>
            <a:r>
              <a:rPr lang="en-US" dirty="0" err="1"/>
              <a:t>VB.Net</a:t>
            </a:r>
            <a:r>
              <a:rPr lang="en-US" dirty="0"/>
              <a:t> - Statements</a:t>
            </a:r>
          </a:p>
        </p:txBody>
      </p:sp>
      <p:sp>
        <p:nvSpPr>
          <p:cNvPr id="10" name="Content Placeholder 9"/>
          <p:cNvSpPr>
            <a:spLocks noGrp="1"/>
          </p:cNvSpPr>
          <p:nvPr>
            <p:ph idx="1"/>
          </p:nvPr>
        </p:nvSpPr>
        <p:spPr>
          <a:xfrm>
            <a:off x="554182" y="2369127"/>
            <a:ext cx="11069782" cy="4211782"/>
          </a:xfrm>
        </p:spPr>
        <p:txBody>
          <a:bodyPr/>
          <a:lstStyle/>
          <a:p>
            <a:pPr marL="0" indent="0">
              <a:buNone/>
            </a:pPr>
            <a:r>
              <a:rPr lang="en-US" dirty="0"/>
              <a:t>A </a:t>
            </a:r>
            <a:r>
              <a:rPr lang="en-US" b="1" dirty="0"/>
              <a:t>statement</a:t>
            </a:r>
            <a:r>
              <a:rPr lang="en-US" dirty="0"/>
              <a:t> is a complete instruction in Visual Basic programs. It may contain keywords, operators, variables, literal values, constants and expressions. </a:t>
            </a:r>
          </a:p>
          <a:p>
            <a:pPr marL="0" indent="0">
              <a:buNone/>
            </a:pPr>
            <a:r>
              <a:rPr lang="en-US" dirty="0"/>
              <a:t>Statements could be categorized as:</a:t>
            </a:r>
          </a:p>
          <a:p>
            <a:pPr lvl="0"/>
            <a:r>
              <a:rPr lang="en-US" b="1" dirty="0"/>
              <a:t>Declaration statements</a:t>
            </a:r>
            <a:r>
              <a:rPr lang="en-US" dirty="0"/>
              <a:t> - these are the statements where you name a variable, constant, or procedure, and can also specify a data type.</a:t>
            </a:r>
          </a:p>
          <a:p>
            <a:pPr lvl="0"/>
            <a:r>
              <a:rPr lang="en-US" b="1" dirty="0"/>
              <a:t>Executable statements</a:t>
            </a:r>
            <a:r>
              <a:rPr lang="en-US" dirty="0"/>
              <a:t> - these are the statements, which initiate actions. These statements can call a method or function, loop or branch through blocks of code or assign values or expression to a variable or constant. In the last case, it is called an Assignment statement.</a:t>
            </a:r>
          </a:p>
          <a:p>
            <a:endParaRPr lang="en-US" dirty="0"/>
          </a:p>
        </p:txBody>
      </p:sp>
    </p:spTree>
    <p:extLst>
      <p:ext uri="{BB962C8B-B14F-4D97-AF65-F5344CB8AC3E}">
        <p14:creationId xmlns:p14="http://schemas.microsoft.com/office/powerpoint/2010/main" val="108024168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Declaration Statements</a:t>
            </a:r>
          </a:p>
        </p:txBody>
      </p:sp>
      <p:sp>
        <p:nvSpPr>
          <p:cNvPr id="3" name="Content Placeholder 2"/>
          <p:cNvSpPr>
            <a:spLocks noGrp="1"/>
          </p:cNvSpPr>
          <p:nvPr>
            <p:ph idx="1"/>
          </p:nvPr>
        </p:nvSpPr>
        <p:spPr>
          <a:xfrm>
            <a:off x="540327" y="2603500"/>
            <a:ext cx="11222181" cy="3416300"/>
          </a:xfrm>
        </p:spPr>
        <p:txBody>
          <a:bodyPr/>
          <a:lstStyle/>
          <a:p>
            <a:pPr marL="0" indent="0">
              <a:buNone/>
            </a:pPr>
            <a:r>
              <a:rPr lang="en-US" dirty="0"/>
              <a:t>The declaration statements are used to name and define procedures, variables, properties, arrays, and constants. When you declare a programming element, you can also define its data type, access level, and scope.</a:t>
            </a:r>
          </a:p>
          <a:p>
            <a:pPr marL="0" indent="0">
              <a:buNone/>
            </a:pPr>
            <a:r>
              <a:rPr lang="en-US" dirty="0"/>
              <a:t>The programming elements you may declare include variables, constants, enumerations, classes, structures, modules, interfaces, procedures, procedure parameters, function returns, external procedure references, operators, properties, events, and delegates.</a:t>
            </a:r>
          </a:p>
          <a:p>
            <a:pPr marL="0" indent="0">
              <a:buNone/>
            </a:pPr>
            <a:endParaRPr lang="en-US" dirty="0"/>
          </a:p>
        </p:txBody>
      </p:sp>
    </p:spTree>
    <p:extLst>
      <p:ext uri="{BB962C8B-B14F-4D97-AF65-F5344CB8AC3E}">
        <p14:creationId xmlns:p14="http://schemas.microsoft.com/office/powerpoint/2010/main" val="395982083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Declaration </a:t>
            </a:r>
            <a:r>
              <a:rPr lang="en-US" dirty="0" smtClean="0"/>
              <a:t>Statements cont.</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68630655"/>
              </p:ext>
            </p:extLst>
          </p:nvPr>
        </p:nvGraphicFramePr>
        <p:xfrm>
          <a:off x="526473" y="2438400"/>
          <a:ext cx="11014362" cy="4142509"/>
        </p:xfrm>
        <a:graphic>
          <a:graphicData uri="http://schemas.openxmlformats.org/drawingml/2006/table">
            <a:tbl>
              <a:tblPr firstRow="1" firstCol="1" bandRow="1"/>
              <a:tblGrid>
                <a:gridCol w="550719">
                  <a:extLst>
                    <a:ext uri="{9D8B030D-6E8A-4147-A177-3AD203B41FA5}">
                      <a16:colId xmlns="" xmlns:a16="http://schemas.microsoft.com/office/drawing/2014/main" val="3040885383"/>
                    </a:ext>
                  </a:extLst>
                </a:gridCol>
                <a:gridCol w="5507181">
                  <a:extLst>
                    <a:ext uri="{9D8B030D-6E8A-4147-A177-3AD203B41FA5}">
                      <a16:colId xmlns="" xmlns:a16="http://schemas.microsoft.com/office/drawing/2014/main" val="429496837"/>
                    </a:ext>
                  </a:extLst>
                </a:gridCol>
                <a:gridCol w="4956462">
                  <a:extLst>
                    <a:ext uri="{9D8B030D-6E8A-4147-A177-3AD203B41FA5}">
                      <a16:colId xmlns="" xmlns:a16="http://schemas.microsoft.com/office/drawing/2014/main" val="1722396541"/>
                    </a:ext>
                  </a:extLst>
                </a:gridCol>
              </a:tblGrid>
              <a:tr h="314083">
                <a:tc>
                  <a:txBody>
                    <a:bodyPr/>
                    <a:lstStyle/>
                    <a:p>
                      <a:pPr marL="0" marR="0">
                        <a:lnSpc>
                          <a:spcPts val="1650"/>
                        </a:lnSpc>
                        <a:spcBef>
                          <a:spcPts val="0"/>
                        </a:spcBef>
                        <a:spcAft>
                          <a:spcPts val="1500"/>
                        </a:spcAft>
                      </a:pPr>
                      <a:r>
                        <a:rPr lang="en-US" sz="1600" b="1" dirty="0">
                          <a:solidFill>
                            <a:srgbClr val="313131"/>
                          </a:solidFill>
                          <a:effectLst/>
                          <a:latin typeface="Open Sans"/>
                          <a:ea typeface="Times New Roman" panose="02020603050405020304" pitchFamily="18" charset="0"/>
                          <a:cs typeface="Times New Roman" panose="02020603050405020304" pitchFamily="18" charset="0"/>
                        </a:rPr>
                        <a:t>S.N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nSpc>
                          <a:spcPts val="1650"/>
                        </a:lnSpc>
                        <a:spcBef>
                          <a:spcPts val="0"/>
                        </a:spcBef>
                        <a:spcAft>
                          <a:spcPts val="1500"/>
                        </a:spcAft>
                      </a:pPr>
                      <a:r>
                        <a:rPr lang="en-US" sz="1600" b="1" dirty="0">
                          <a:solidFill>
                            <a:srgbClr val="313131"/>
                          </a:solidFill>
                          <a:effectLst/>
                          <a:latin typeface="Open Sans"/>
                          <a:ea typeface="Times New Roman" panose="02020603050405020304" pitchFamily="18" charset="0"/>
                          <a:cs typeface="Times New Roman" panose="02020603050405020304" pitchFamily="18" charset="0"/>
                        </a:rPr>
                        <a:t>Statements and Description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nSpc>
                          <a:spcPts val="1650"/>
                        </a:lnSpc>
                        <a:spcBef>
                          <a:spcPts val="0"/>
                        </a:spcBef>
                        <a:spcAft>
                          <a:spcPts val="1500"/>
                        </a:spcAft>
                      </a:pPr>
                      <a:r>
                        <a:rPr lang="en-US" sz="1600" b="1" dirty="0">
                          <a:solidFill>
                            <a:srgbClr val="313131"/>
                          </a:solidFill>
                          <a:effectLst/>
                          <a:latin typeface="Open Sans"/>
                          <a:ea typeface="Times New Roman" panose="02020603050405020304" pitchFamily="18" charset="0"/>
                          <a:cs typeface="Times New Roman" panose="02020603050405020304" pitchFamily="18" charset="0"/>
                        </a:rPr>
                        <a:t>Example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extLst>
                  <a:ext uri="{0D108BD9-81ED-4DB2-BD59-A6C34878D82A}">
                    <a16:rowId xmlns="" xmlns:a16="http://schemas.microsoft.com/office/drawing/2014/main" val="1337080444"/>
                  </a:ext>
                </a:extLst>
              </a:tr>
              <a:tr h="891319">
                <a:tc>
                  <a:txBody>
                    <a:bodyPr/>
                    <a:lstStyle/>
                    <a:p>
                      <a:pPr marL="0" marR="0">
                        <a:lnSpc>
                          <a:spcPts val="1650"/>
                        </a:lnSpc>
                        <a:spcBef>
                          <a:spcPts val="0"/>
                        </a:spcBef>
                        <a:spcAft>
                          <a:spcPts val="1500"/>
                        </a:spcAft>
                      </a:pPr>
                      <a:r>
                        <a:rPr lang="en-US" sz="1600">
                          <a:solidFill>
                            <a:srgbClr val="313131"/>
                          </a:solidFill>
                          <a:effectLst/>
                          <a:latin typeface="Open Sans"/>
                          <a:ea typeface="Times New Roman" panose="02020603050405020304" pitchFamily="18" charset="0"/>
                          <a:cs typeface="Times New Roman" panose="02020603050405020304" pitchFamily="18" charset="0"/>
                        </a:rPr>
                        <a:t>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 marR="30480" algn="just">
                        <a:lnSpc>
                          <a:spcPts val="1800"/>
                        </a:lnSpc>
                        <a:spcBef>
                          <a:spcPts val="0"/>
                        </a:spcBef>
                        <a:spcAft>
                          <a:spcPts val="1200"/>
                        </a:spcAft>
                      </a:pPr>
                      <a:r>
                        <a:rPr lang="en-US" sz="1600" b="1" dirty="0">
                          <a:solidFill>
                            <a:srgbClr val="000000"/>
                          </a:solidFill>
                          <a:effectLst/>
                          <a:latin typeface="Open Sans"/>
                          <a:ea typeface="Times New Roman" panose="02020603050405020304" pitchFamily="18" charset="0"/>
                          <a:cs typeface="Times New Roman" panose="02020603050405020304" pitchFamily="18" charset="0"/>
                        </a:rPr>
                        <a:t>Dim Statement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Bef>
                          <a:spcPts val="0"/>
                        </a:spcBef>
                        <a:spcAft>
                          <a:spcPts val="1200"/>
                        </a:spcAft>
                      </a:pPr>
                      <a:r>
                        <a:rPr lang="en-US" sz="1600" dirty="0">
                          <a:solidFill>
                            <a:srgbClr val="000000"/>
                          </a:solidFill>
                          <a:effectLst/>
                          <a:latin typeface="Open Sans"/>
                          <a:ea typeface="Times New Roman" panose="02020603050405020304" pitchFamily="18" charset="0"/>
                          <a:cs typeface="Times New Roman" panose="02020603050405020304" pitchFamily="18" charset="0"/>
                        </a:rPr>
                        <a:t>Declares and allocates storage space for one or more variables.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Dim number As Integer</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65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Dim quantity As Integer = 100</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65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Dim message As String = "Hello!"</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969401930"/>
                  </a:ext>
                </a:extLst>
              </a:tr>
              <a:tr h="891319">
                <a:tc>
                  <a:txBody>
                    <a:bodyPr/>
                    <a:lstStyle/>
                    <a:p>
                      <a:pPr marL="0" marR="0">
                        <a:lnSpc>
                          <a:spcPts val="1650"/>
                        </a:lnSpc>
                        <a:spcBef>
                          <a:spcPts val="0"/>
                        </a:spcBef>
                        <a:spcAft>
                          <a:spcPts val="0"/>
                        </a:spcAft>
                      </a:pPr>
                      <a:r>
                        <a:rPr lang="en-US" sz="1600">
                          <a:solidFill>
                            <a:srgbClr val="313131"/>
                          </a:solidFill>
                          <a:effectLst/>
                          <a:latin typeface="Open Sans"/>
                          <a:ea typeface="Times New Roman" panose="02020603050405020304" pitchFamily="18" charset="0"/>
                          <a:cs typeface="Times New Roman" panose="02020603050405020304" pitchFamily="18" charset="0"/>
                        </a:rPr>
                        <a:t>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600" b="1" dirty="0" err="1">
                          <a:solidFill>
                            <a:srgbClr val="313131"/>
                          </a:solidFill>
                          <a:effectLst/>
                          <a:latin typeface="Open Sans"/>
                          <a:ea typeface="Times New Roman" panose="02020603050405020304" pitchFamily="18" charset="0"/>
                          <a:cs typeface="Times New Roman" panose="02020603050405020304" pitchFamily="18" charset="0"/>
                        </a:rPr>
                        <a:t>Const</a:t>
                      </a:r>
                      <a:r>
                        <a:rPr lang="en-US" sz="1600" b="1" dirty="0">
                          <a:solidFill>
                            <a:srgbClr val="313131"/>
                          </a:solidFill>
                          <a:effectLst/>
                          <a:latin typeface="Open Sans"/>
                          <a:ea typeface="Times New Roman" panose="02020603050405020304" pitchFamily="18" charset="0"/>
                          <a:cs typeface="Times New Roman" panose="02020603050405020304" pitchFamily="18" charset="0"/>
                        </a:rPr>
                        <a:t> Statement</a:t>
                      </a:r>
                      <a:r>
                        <a:rPr lang="en-US" sz="1600" dirty="0">
                          <a:solidFill>
                            <a:srgbClr val="313131"/>
                          </a:solidFill>
                          <a:effectLst/>
                          <a:latin typeface="Open Sans"/>
                          <a:ea typeface="Times New Roman" panose="02020603050405020304" pitchFamily="18" charset="0"/>
                          <a:cs typeface="Times New Roman" panose="02020603050405020304" pitchFamily="18" charset="0"/>
                        </a:rPr>
                        <a:t> </a:t>
                      </a:r>
                      <a:br>
                        <a:rPr lang="en-US" sz="1600" dirty="0">
                          <a:solidFill>
                            <a:srgbClr val="313131"/>
                          </a:solidFill>
                          <a:effectLst/>
                          <a:latin typeface="Open Sans"/>
                          <a:ea typeface="Times New Roman" panose="02020603050405020304" pitchFamily="18" charset="0"/>
                          <a:cs typeface="Times New Roman" panose="02020603050405020304" pitchFamily="18" charset="0"/>
                        </a:rPr>
                      </a:br>
                      <a:r>
                        <a:rPr lang="en-US" sz="1600" dirty="0">
                          <a:solidFill>
                            <a:srgbClr val="313131"/>
                          </a:solidFill>
                          <a:effectLst/>
                          <a:latin typeface="Open Sans"/>
                          <a:ea typeface="Times New Roman" panose="02020603050405020304" pitchFamily="18" charset="0"/>
                          <a:cs typeface="Times New Roman" panose="02020603050405020304" pitchFamily="18" charset="0"/>
                        </a:rPr>
                        <a:t>Declares and defines one or more constants.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err="1">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Const</a:t>
                      </a: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 maximum As Long = 1000</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65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err="1">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Const</a:t>
                      </a: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 </a:t>
                      </a:r>
                      <a:r>
                        <a:rPr lang="en-US" sz="1600" dirty="0" err="1">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naturalLogBase</a:t>
                      </a: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 As Object </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65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 </a:t>
                      </a:r>
                      <a:r>
                        <a:rPr lang="en-US" sz="1600" dirty="0" err="1">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CDec</a:t>
                      </a: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(2.7182818284)</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400546465"/>
                  </a:ext>
                </a:extLst>
              </a:tr>
              <a:tr h="2045788">
                <a:tc>
                  <a:txBody>
                    <a:bodyPr/>
                    <a:lstStyle/>
                    <a:p>
                      <a:pPr marL="0" marR="0">
                        <a:lnSpc>
                          <a:spcPts val="1650"/>
                        </a:lnSpc>
                        <a:spcBef>
                          <a:spcPts val="0"/>
                        </a:spcBef>
                        <a:spcAft>
                          <a:spcPts val="0"/>
                        </a:spcAft>
                      </a:pPr>
                      <a:r>
                        <a:rPr lang="en-US" sz="1600">
                          <a:solidFill>
                            <a:srgbClr val="313131"/>
                          </a:solidFill>
                          <a:effectLst/>
                          <a:latin typeface="Open Sans"/>
                          <a:ea typeface="Times New Roman" panose="02020603050405020304" pitchFamily="18" charset="0"/>
                          <a:cs typeface="Times New Roman" panose="02020603050405020304" pitchFamily="18" charset="0"/>
                        </a:rPr>
                        <a:t>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600" b="1" dirty="0" err="1">
                          <a:solidFill>
                            <a:srgbClr val="313131"/>
                          </a:solidFill>
                          <a:effectLst/>
                          <a:latin typeface="Open Sans"/>
                          <a:ea typeface="Times New Roman" panose="02020603050405020304" pitchFamily="18" charset="0"/>
                          <a:cs typeface="Times New Roman" panose="02020603050405020304" pitchFamily="18" charset="0"/>
                        </a:rPr>
                        <a:t>Enum</a:t>
                      </a:r>
                      <a:r>
                        <a:rPr lang="en-US" sz="1600" b="1" dirty="0">
                          <a:solidFill>
                            <a:srgbClr val="313131"/>
                          </a:solidFill>
                          <a:effectLst/>
                          <a:latin typeface="Open Sans"/>
                          <a:ea typeface="Times New Roman" panose="02020603050405020304" pitchFamily="18" charset="0"/>
                          <a:cs typeface="Times New Roman" panose="02020603050405020304" pitchFamily="18" charset="0"/>
                        </a:rPr>
                        <a:t> Statement</a:t>
                      </a:r>
                      <a:r>
                        <a:rPr lang="en-US" sz="1600" dirty="0">
                          <a:solidFill>
                            <a:srgbClr val="313131"/>
                          </a:solidFill>
                          <a:effectLst/>
                          <a:latin typeface="Open Sans"/>
                          <a:ea typeface="Times New Roman" panose="02020603050405020304" pitchFamily="18" charset="0"/>
                          <a:cs typeface="Times New Roman" panose="02020603050405020304" pitchFamily="18" charset="0"/>
                        </a:rPr>
                        <a:t> </a:t>
                      </a:r>
                      <a:br>
                        <a:rPr lang="en-US" sz="1600" dirty="0">
                          <a:solidFill>
                            <a:srgbClr val="313131"/>
                          </a:solidFill>
                          <a:effectLst/>
                          <a:latin typeface="Open Sans"/>
                          <a:ea typeface="Times New Roman" panose="02020603050405020304" pitchFamily="18" charset="0"/>
                          <a:cs typeface="Times New Roman" panose="02020603050405020304" pitchFamily="18" charset="0"/>
                        </a:rPr>
                      </a:br>
                      <a:r>
                        <a:rPr lang="en-US" sz="1600" dirty="0">
                          <a:solidFill>
                            <a:srgbClr val="313131"/>
                          </a:solidFill>
                          <a:effectLst/>
                          <a:latin typeface="Open Sans"/>
                          <a:ea typeface="Times New Roman" panose="02020603050405020304" pitchFamily="18" charset="0"/>
                          <a:cs typeface="Times New Roman" panose="02020603050405020304" pitchFamily="18" charset="0"/>
                        </a:rPr>
                        <a:t>Declares an enumeration and defines the values of its members.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err="1">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Enum</a:t>
                      </a: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 </a:t>
                      </a:r>
                      <a:r>
                        <a:rPr lang="en-US" sz="1600" dirty="0" err="1">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CoffeeMugSize</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65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    Jumbo</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65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    </a:t>
                      </a:r>
                      <a:r>
                        <a:rPr lang="en-US" sz="1600" dirty="0" err="1">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ExtraLarge</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65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    Large</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65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    Medium</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65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    Small</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65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End </a:t>
                      </a:r>
                      <a:r>
                        <a:rPr lang="en-US" sz="1600" dirty="0" err="1">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Enum</a:t>
                      </a: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 </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111721885"/>
                  </a:ext>
                </a:extLst>
              </a:tr>
            </a:tbl>
          </a:graphicData>
        </a:graphic>
      </p:graphicFrame>
    </p:spTree>
    <p:extLst>
      <p:ext uri="{BB962C8B-B14F-4D97-AF65-F5344CB8AC3E}">
        <p14:creationId xmlns:p14="http://schemas.microsoft.com/office/powerpoint/2010/main" val="7161102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Declaration Statements cont.</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99359732"/>
              </p:ext>
            </p:extLst>
          </p:nvPr>
        </p:nvGraphicFramePr>
        <p:xfrm>
          <a:off x="581892" y="2282475"/>
          <a:ext cx="11083635" cy="4395416"/>
        </p:xfrm>
        <a:graphic>
          <a:graphicData uri="http://schemas.openxmlformats.org/drawingml/2006/table">
            <a:tbl>
              <a:tblPr firstRow="1" firstCol="1" bandRow="1"/>
              <a:tblGrid>
                <a:gridCol w="859196">
                  <a:extLst>
                    <a:ext uri="{9D8B030D-6E8A-4147-A177-3AD203B41FA5}">
                      <a16:colId xmlns="" xmlns:a16="http://schemas.microsoft.com/office/drawing/2014/main" val="1366977623"/>
                    </a:ext>
                  </a:extLst>
                </a:gridCol>
                <a:gridCol w="5584777">
                  <a:extLst>
                    <a:ext uri="{9D8B030D-6E8A-4147-A177-3AD203B41FA5}">
                      <a16:colId xmlns="" xmlns:a16="http://schemas.microsoft.com/office/drawing/2014/main" val="1613725285"/>
                    </a:ext>
                  </a:extLst>
                </a:gridCol>
                <a:gridCol w="4639662">
                  <a:extLst>
                    <a:ext uri="{9D8B030D-6E8A-4147-A177-3AD203B41FA5}">
                      <a16:colId xmlns="" xmlns:a16="http://schemas.microsoft.com/office/drawing/2014/main" val="1076848041"/>
                    </a:ext>
                  </a:extLst>
                </a:gridCol>
              </a:tblGrid>
              <a:tr h="1283776">
                <a:tc>
                  <a:txBody>
                    <a:bodyPr/>
                    <a:lstStyle/>
                    <a:p>
                      <a:pPr marL="0" marR="0">
                        <a:lnSpc>
                          <a:spcPts val="1650"/>
                        </a:lnSpc>
                        <a:spcBef>
                          <a:spcPts val="0"/>
                        </a:spcBef>
                        <a:spcAft>
                          <a:spcPts val="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4</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7525" marR="7525" marT="7525" marB="7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 marR="30480" algn="just">
                        <a:lnSpc>
                          <a:spcPts val="1800"/>
                        </a:lnSpc>
                        <a:spcBef>
                          <a:spcPts val="0"/>
                        </a:spcBef>
                        <a:spcAft>
                          <a:spcPts val="1200"/>
                        </a:spcAft>
                      </a:pPr>
                      <a:r>
                        <a:rPr lang="en-US" sz="1600" b="1" dirty="0">
                          <a:solidFill>
                            <a:srgbClr val="000000"/>
                          </a:solidFill>
                          <a:effectLst/>
                          <a:latin typeface="Open Sans"/>
                          <a:ea typeface="Times New Roman" panose="02020603050405020304" pitchFamily="18" charset="0"/>
                          <a:cs typeface="Times New Roman" panose="02020603050405020304" pitchFamily="18" charset="0"/>
                        </a:rPr>
                        <a:t>Class Statement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Bef>
                          <a:spcPts val="0"/>
                        </a:spcBef>
                        <a:spcAft>
                          <a:spcPts val="1200"/>
                        </a:spcAft>
                      </a:pPr>
                      <a:r>
                        <a:rPr lang="en-US" sz="1600" dirty="0">
                          <a:solidFill>
                            <a:srgbClr val="000000"/>
                          </a:solidFill>
                          <a:effectLst/>
                          <a:latin typeface="Open Sans"/>
                          <a:ea typeface="Times New Roman" panose="02020603050405020304" pitchFamily="18" charset="0"/>
                          <a:cs typeface="Times New Roman" panose="02020603050405020304" pitchFamily="18" charset="0"/>
                        </a:rPr>
                        <a:t>Declares the name of a class and introduces the definition of the variables, properties, events, and procedures that the class comprises.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7525" marR="7525" marT="7525" marB="7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Class Box</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Public length As Double</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Public breadth As Double   </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Public height As Double</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End Class</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txBody>
                  <a:tcPr marL="7525" marR="7525" marT="7525" marB="7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674143504"/>
                  </a:ext>
                </a:extLst>
              </a:tr>
              <a:tr h="1283776">
                <a:tc>
                  <a:txBody>
                    <a:bodyPr/>
                    <a:lstStyle/>
                    <a:p>
                      <a:pPr marL="0" marR="0">
                        <a:lnSpc>
                          <a:spcPts val="1650"/>
                        </a:lnSpc>
                        <a:spcBef>
                          <a:spcPts val="0"/>
                        </a:spcBef>
                        <a:spcAft>
                          <a:spcPts val="0"/>
                        </a:spcAft>
                      </a:pPr>
                      <a:r>
                        <a:rPr lang="en-US" sz="1600">
                          <a:solidFill>
                            <a:srgbClr val="313131"/>
                          </a:solidFill>
                          <a:effectLst/>
                          <a:latin typeface="Open Sans"/>
                          <a:ea typeface="Times New Roman" panose="02020603050405020304" pitchFamily="18" charset="0"/>
                          <a:cs typeface="Times New Roman" panose="02020603050405020304" pitchFamily="18" charset="0"/>
                        </a:rPr>
                        <a:t>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7525" marR="7525" marT="7525" marB="7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 marR="30480" algn="just">
                        <a:lnSpc>
                          <a:spcPts val="1800"/>
                        </a:lnSpc>
                        <a:spcBef>
                          <a:spcPts val="0"/>
                        </a:spcBef>
                        <a:spcAft>
                          <a:spcPts val="1200"/>
                        </a:spcAft>
                      </a:pPr>
                      <a:r>
                        <a:rPr lang="en-US" sz="1600" b="1" dirty="0">
                          <a:solidFill>
                            <a:srgbClr val="000000"/>
                          </a:solidFill>
                          <a:effectLst/>
                          <a:latin typeface="Open Sans"/>
                          <a:ea typeface="Times New Roman" panose="02020603050405020304" pitchFamily="18" charset="0"/>
                          <a:cs typeface="Times New Roman" panose="02020603050405020304" pitchFamily="18" charset="0"/>
                        </a:rPr>
                        <a:t>Structure Statement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Bef>
                          <a:spcPts val="0"/>
                        </a:spcBef>
                        <a:spcAft>
                          <a:spcPts val="1200"/>
                        </a:spcAft>
                      </a:pPr>
                      <a:r>
                        <a:rPr lang="en-US" sz="1600" dirty="0">
                          <a:solidFill>
                            <a:srgbClr val="000000"/>
                          </a:solidFill>
                          <a:effectLst/>
                          <a:latin typeface="Open Sans"/>
                          <a:ea typeface="Times New Roman" panose="02020603050405020304" pitchFamily="18" charset="0"/>
                          <a:cs typeface="Times New Roman" panose="02020603050405020304" pitchFamily="18" charset="0"/>
                        </a:rPr>
                        <a:t>Declares the name of a structure and introduces the definition of the variables, properties, events, and procedures that the structure comprises.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7525" marR="7525" marT="7525" marB="7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Structure Box</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Public length As Double           </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Public breadth As Double   </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Public height As Double</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End Structure</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txBody>
                  <a:tcPr marL="7525" marR="7525" marT="7525" marB="7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948880448"/>
                  </a:ext>
                </a:extLst>
              </a:tr>
              <a:tr h="1827864">
                <a:tc>
                  <a:txBody>
                    <a:bodyPr/>
                    <a:lstStyle/>
                    <a:p>
                      <a:pPr marL="0" marR="0">
                        <a:lnSpc>
                          <a:spcPts val="1650"/>
                        </a:lnSpc>
                        <a:spcBef>
                          <a:spcPts val="0"/>
                        </a:spcBef>
                        <a:spcAft>
                          <a:spcPts val="0"/>
                        </a:spcAft>
                      </a:pPr>
                      <a:r>
                        <a:rPr lang="en-US" sz="1600">
                          <a:solidFill>
                            <a:srgbClr val="313131"/>
                          </a:solidFill>
                          <a:effectLst/>
                          <a:latin typeface="Open Sans"/>
                          <a:ea typeface="Times New Roman" panose="02020603050405020304" pitchFamily="18" charset="0"/>
                          <a:cs typeface="Times New Roman" panose="02020603050405020304" pitchFamily="18" charset="0"/>
                        </a:rPr>
                        <a:t>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7525" marR="7525" marT="7525" marB="7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 marR="30480" algn="just">
                        <a:lnSpc>
                          <a:spcPts val="1800"/>
                        </a:lnSpc>
                        <a:spcBef>
                          <a:spcPts val="0"/>
                        </a:spcBef>
                        <a:spcAft>
                          <a:spcPts val="1200"/>
                        </a:spcAft>
                      </a:pPr>
                      <a:r>
                        <a:rPr lang="en-US" sz="1600" b="1">
                          <a:solidFill>
                            <a:srgbClr val="000000"/>
                          </a:solidFill>
                          <a:effectLst/>
                          <a:latin typeface="Open Sans"/>
                          <a:ea typeface="Times New Roman" panose="02020603050405020304" pitchFamily="18" charset="0"/>
                          <a:cs typeface="Times New Roman" panose="02020603050405020304" pitchFamily="18" charset="0"/>
                        </a:rPr>
                        <a:t>Module Statement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Bef>
                          <a:spcPts val="0"/>
                        </a:spcBef>
                        <a:spcAft>
                          <a:spcPts val="1200"/>
                        </a:spcAft>
                      </a:pPr>
                      <a:r>
                        <a:rPr lang="en-US" sz="1600">
                          <a:solidFill>
                            <a:srgbClr val="000000"/>
                          </a:solidFill>
                          <a:effectLst/>
                          <a:latin typeface="Open Sans"/>
                          <a:ea typeface="Times New Roman" panose="02020603050405020304" pitchFamily="18" charset="0"/>
                          <a:cs typeface="Times New Roman" panose="02020603050405020304" pitchFamily="18" charset="0"/>
                        </a:rPr>
                        <a:t>Declares the name of a module and introduces the definition of the variables, properties, events, and procedures that the module comprises.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7525" marR="7525" marT="7525" marB="7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Public Module </a:t>
                      </a:r>
                      <a:r>
                        <a:rPr lang="en-US" sz="1600" dirty="0" err="1">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myModule</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Sub Main()</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Dim user As String = </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err="1">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InputBox</a:t>
                      </a: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("What is your name?") </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err="1">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MsgBox</a:t>
                      </a: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("User name is" &amp; user)</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End Sub </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End Module</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txBody>
                  <a:tcPr marL="7525" marR="7525" marT="7525" marB="7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961226728"/>
                  </a:ext>
                </a:extLst>
              </a:tr>
            </a:tbl>
          </a:graphicData>
        </a:graphic>
      </p:graphicFrame>
    </p:spTree>
    <p:extLst>
      <p:ext uri="{BB962C8B-B14F-4D97-AF65-F5344CB8AC3E}">
        <p14:creationId xmlns:p14="http://schemas.microsoft.com/office/powerpoint/2010/main" val="213718904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Declaration Statements cont.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25057751"/>
              </p:ext>
            </p:extLst>
          </p:nvPr>
        </p:nvGraphicFramePr>
        <p:xfrm>
          <a:off x="637306" y="2377698"/>
          <a:ext cx="11083638" cy="4414004"/>
        </p:xfrm>
        <a:graphic>
          <a:graphicData uri="http://schemas.openxmlformats.org/drawingml/2006/table">
            <a:tbl>
              <a:tblPr firstRow="1" firstCol="1" bandRow="1"/>
              <a:tblGrid>
                <a:gridCol w="817421">
                  <a:extLst>
                    <a:ext uri="{9D8B030D-6E8A-4147-A177-3AD203B41FA5}">
                      <a16:colId xmlns="" xmlns:a16="http://schemas.microsoft.com/office/drawing/2014/main" val="968479318"/>
                    </a:ext>
                  </a:extLst>
                </a:gridCol>
                <a:gridCol w="6123709">
                  <a:extLst>
                    <a:ext uri="{9D8B030D-6E8A-4147-A177-3AD203B41FA5}">
                      <a16:colId xmlns="" xmlns:a16="http://schemas.microsoft.com/office/drawing/2014/main" val="1344083808"/>
                    </a:ext>
                  </a:extLst>
                </a:gridCol>
                <a:gridCol w="4142508">
                  <a:extLst>
                    <a:ext uri="{9D8B030D-6E8A-4147-A177-3AD203B41FA5}">
                      <a16:colId xmlns="" xmlns:a16="http://schemas.microsoft.com/office/drawing/2014/main" val="3111862971"/>
                    </a:ext>
                  </a:extLst>
                </a:gridCol>
              </a:tblGrid>
              <a:tr h="960231">
                <a:tc>
                  <a:txBody>
                    <a:bodyPr/>
                    <a:lstStyle/>
                    <a:p>
                      <a:pPr marL="0" marR="0">
                        <a:lnSpc>
                          <a:spcPts val="1650"/>
                        </a:lnSpc>
                        <a:spcBef>
                          <a:spcPts val="0"/>
                        </a:spcBef>
                        <a:spcAft>
                          <a:spcPts val="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7</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7238" marR="7238" marT="7238" marB="723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 marR="30480" algn="just">
                        <a:lnSpc>
                          <a:spcPts val="1800"/>
                        </a:lnSpc>
                        <a:spcBef>
                          <a:spcPts val="0"/>
                        </a:spcBef>
                        <a:spcAft>
                          <a:spcPts val="1200"/>
                        </a:spcAft>
                      </a:pPr>
                      <a:r>
                        <a:rPr lang="en-US" sz="1600" b="1" dirty="0">
                          <a:solidFill>
                            <a:srgbClr val="000000"/>
                          </a:solidFill>
                          <a:effectLst/>
                          <a:latin typeface="Open Sans"/>
                          <a:ea typeface="Times New Roman" panose="02020603050405020304" pitchFamily="18" charset="0"/>
                          <a:cs typeface="Times New Roman" panose="02020603050405020304" pitchFamily="18" charset="0"/>
                        </a:rPr>
                        <a:t>Interface Statement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650"/>
                        </a:lnSpc>
                        <a:spcBef>
                          <a:spcPts val="0"/>
                        </a:spcBef>
                        <a:spcAft>
                          <a:spcPts val="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
                      </a:r>
                      <a:br>
                        <a:rPr lang="en-US" sz="1600" dirty="0">
                          <a:solidFill>
                            <a:srgbClr val="313131"/>
                          </a:solidFill>
                          <a:effectLst/>
                          <a:latin typeface="Open Sans"/>
                          <a:ea typeface="Times New Roman" panose="02020603050405020304" pitchFamily="18" charset="0"/>
                          <a:cs typeface="Times New Roman" panose="02020603050405020304" pitchFamily="18" charset="0"/>
                        </a:rPr>
                      </a:br>
                      <a:r>
                        <a:rPr lang="en-US" sz="1600" dirty="0">
                          <a:solidFill>
                            <a:srgbClr val="313131"/>
                          </a:solidFill>
                          <a:effectLst/>
                          <a:latin typeface="Open Sans"/>
                          <a:ea typeface="Times New Roman" panose="02020603050405020304" pitchFamily="18" charset="0"/>
                          <a:cs typeface="Times New Roman" panose="02020603050405020304" pitchFamily="18" charset="0"/>
                        </a:rPr>
                        <a:t>Declares the name of an interface and introduces the definitions of the members that the interface comprises.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7238" marR="7238" marT="7238" marB="723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Public Interface </a:t>
                      </a:r>
                      <a:r>
                        <a:rPr lang="en-US" sz="1600" dirty="0" err="1">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MyInterface</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    Sub </a:t>
                      </a:r>
                      <a:r>
                        <a:rPr lang="en-US" sz="1600" dirty="0" err="1">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doSomething</a:t>
                      </a: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End Interface </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txBody>
                  <a:tcPr marL="7238" marR="7238" marT="7238" marB="723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944992809"/>
                  </a:ext>
                </a:extLst>
              </a:tr>
              <a:tr h="709316">
                <a:tc>
                  <a:txBody>
                    <a:bodyPr/>
                    <a:lstStyle/>
                    <a:p>
                      <a:pPr marL="0" marR="0">
                        <a:lnSpc>
                          <a:spcPts val="1650"/>
                        </a:lnSpc>
                        <a:spcBef>
                          <a:spcPts val="0"/>
                        </a:spcBef>
                        <a:spcAft>
                          <a:spcPts val="0"/>
                        </a:spcAft>
                      </a:pPr>
                      <a:r>
                        <a:rPr lang="en-US" sz="1600">
                          <a:solidFill>
                            <a:srgbClr val="313131"/>
                          </a:solidFill>
                          <a:effectLst/>
                          <a:latin typeface="Open Sans"/>
                          <a:ea typeface="Times New Roman" panose="02020603050405020304" pitchFamily="18" charset="0"/>
                          <a:cs typeface="Times New Roman" panose="02020603050405020304" pitchFamily="18" charset="0"/>
                        </a:rPr>
                        <a:t>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7238" marR="7238" marT="7238" marB="723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 marR="30480" algn="just">
                        <a:lnSpc>
                          <a:spcPts val="1800"/>
                        </a:lnSpc>
                        <a:spcBef>
                          <a:spcPts val="0"/>
                        </a:spcBef>
                        <a:spcAft>
                          <a:spcPts val="1200"/>
                        </a:spcAft>
                      </a:pPr>
                      <a:r>
                        <a:rPr lang="en-US" sz="1600" b="1" dirty="0">
                          <a:solidFill>
                            <a:srgbClr val="000000"/>
                          </a:solidFill>
                          <a:effectLst/>
                          <a:latin typeface="Open Sans"/>
                          <a:ea typeface="Times New Roman" panose="02020603050405020304" pitchFamily="18" charset="0"/>
                          <a:cs typeface="Times New Roman" panose="02020603050405020304" pitchFamily="18" charset="0"/>
                        </a:rPr>
                        <a:t>Function Statement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Bef>
                          <a:spcPts val="0"/>
                        </a:spcBef>
                        <a:spcAft>
                          <a:spcPts val="1200"/>
                        </a:spcAft>
                      </a:pPr>
                      <a:r>
                        <a:rPr lang="en-US" sz="1600" dirty="0">
                          <a:solidFill>
                            <a:srgbClr val="000000"/>
                          </a:solidFill>
                          <a:effectLst/>
                          <a:latin typeface="Open Sans"/>
                          <a:ea typeface="Times New Roman" panose="02020603050405020304" pitchFamily="18" charset="0"/>
                          <a:cs typeface="Times New Roman" panose="02020603050405020304" pitchFamily="18" charset="0"/>
                        </a:rPr>
                        <a:t>Declares the name, parameters, and code that define a Function procedure.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7238" marR="7238" marT="7238" marB="723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Function </a:t>
                      </a:r>
                      <a:r>
                        <a:rPr lang="en-US" sz="1600" dirty="0" err="1">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myFunction</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a:t>
                      </a:r>
                      <a:r>
                        <a:rPr lang="en-US" sz="1600" dirty="0" err="1">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ByVal</a:t>
                      </a: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 n As Integer) As Double </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    Return 5.87 * n</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End Function</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txBody>
                  <a:tcPr marL="7238" marR="7238" marT="7238" marB="723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665918434"/>
                  </a:ext>
                </a:extLst>
              </a:tr>
              <a:tr h="651413">
                <a:tc>
                  <a:txBody>
                    <a:bodyPr/>
                    <a:lstStyle/>
                    <a:p>
                      <a:pPr marL="0" marR="0">
                        <a:lnSpc>
                          <a:spcPts val="1650"/>
                        </a:lnSpc>
                        <a:spcBef>
                          <a:spcPts val="0"/>
                        </a:spcBef>
                        <a:spcAft>
                          <a:spcPts val="0"/>
                        </a:spcAft>
                      </a:pPr>
                      <a:r>
                        <a:rPr lang="en-US" sz="1600">
                          <a:solidFill>
                            <a:srgbClr val="313131"/>
                          </a:solidFill>
                          <a:effectLst/>
                          <a:latin typeface="Open Sans"/>
                          <a:ea typeface="Times New Roman" panose="02020603050405020304" pitchFamily="18" charset="0"/>
                          <a:cs typeface="Times New Roman" panose="02020603050405020304" pitchFamily="18" charset="0"/>
                        </a:rPr>
                        <a:t>9</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7238" marR="7238" marT="7238" marB="723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 marR="30480" algn="just">
                        <a:lnSpc>
                          <a:spcPts val="1800"/>
                        </a:lnSpc>
                        <a:spcBef>
                          <a:spcPts val="0"/>
                        </a:spcBef>
                        <a:spcAft>
                          <a:spcPts val="1200"/>
                        </a:spcAft>
                      </a:pPr>
                      <a:r>
                        <a:rPr lang="en-US" sz="1600" b="1" dirty="0">
                          <a:solidFill>
                            <a:srgbClr val="000000"/>
                          </a:solidFill>
                          <a:effectLst/>
                          <a:latin typeface="Open Sans"/>
                          <a:ea typeface="Times New Roman" panose="02020603050405020304" pitchFamily="18" charset="0"/>
                          <a:cs typeface="Times New Roman" panose="02020603050405020304" pitchFamily="18" charset="0"/>
                        </a:rPr>
                        <a:t>Sub Statement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Bef>
                          <a:spcPts val="0"/>
                        </a:spcBef>
                        <a:spcAft>
                          <a:spcPts val="1200"/>
                        </a:spcAft>
                      </a:pPr>
                      <a:r>
                        <a:rPr lang="en-US" sz="1600" dirty="0">
                          <a:solidFill>
                            <a:srgbClr val="000000"/>
                          </a:solidFill>
                          <a:effectLst/>
                          <a:latin typeface="Open Sans"/>
                          <a:ea typeface="Times New Roman" panose="02020603050405020304" pitchFamily="18" charset="0"/>
                          <a:cs typeface="Times New Roman" panose="02020603050405020304" pitchFamily="18" charset="0"/>
                        </a:rPr>
                        <a:t>Declares the name, parameters, and code that define a Sub procedure.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7238" marR="7238" marT="7238" marB="723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Sub </a:t>
                      </a:r>
                      <a:r>
                        <a:rPr lang="en-US" sz="1600" dirty="0" err="1">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mySub</a:t>
                      </a: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a:t>
                      </a:r>
                      <a:r>
                        <a:rPr lang="en-US" sz="1600" dirty="0" err="1">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ByVal</a:t>
                      </a: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 s As String)</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    Return</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End Sub </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txBody>
                  <a:tcPr marL="7238" marR="7238" marT="7238" marB="723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203570606"/>
                  </a:ext>
                </a:extLst>
              </a:tr>
              <a:tr h="1095339">
                <a:tc>
                  <a:txBody>
                    <a:bodyPr/>
                    <a:lstStyle/>
                    <a:p>
                      <a:pPr marL="0" marR="0">
                        <a:lnSpc>
                          <a:spcPts val="1650"/>
                        </a:lnSpc>
                        <a:spcBef>
                          <a:spcPts val="0"/>
                        </a:spcBef>
                        <a:spcAft>
                          <a:spcPts val="0"/>
                        </a:spcAft>
                      </a:pPr>
                      <a:r>
                        <a:rPr lang="en-US" sz="1600">
                          <a:solidFill>
                            <a:srgbClr val="313131"/>
                          </a:solidFill>
                          <a:effectLst/>
                          <a:latin typeface="Open Sans"/>
                          <a:ea typeface="Times New Roman" panose="02020603050405020304" pitchFamily="18" charset="0"/>
                          <a:cs typeface="Times New Roman" panose="02020603050405020304" pitchFamily="18" charset="0"/>
                        </a:rPr>
                        <a:t>10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7238" marR="7238" marT="7238" marB="723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 marR="30480" algn="just">
                        <a:lnSpc>
                          <a:spcPts val="1800"/>
                        </a:lnSpc>
                        <a:spcBef>
                          <a:spcPts val="0"/>
                        </a:spcBef>
                        <a:spcAft>
                          <a:spcPts val="1200"/>
                        </a:spcAft>
                      </a:pPr>
                      <a:r>
                        <a:rPr lang="en-US" sz="1600" b="1">
                          <a:solidFill>
                            <a:srgbClr val="000000"/>
                          </a:solidFill>
                          <a:effectLst/>
                          <a:latin typeface="Open Sans"/>
                          <a:ea typeface="Times New Roman" panose="02020603050405020304" pitchFamily="18" charset="0"/>
                          <a:cs typeface="Times New Roman" panose="02020603050405020304" pitchFamily="18" charset="0"/>
                        </a:rPr>
                        <a:t>Declare Statement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Bef>
                          <a:spcPts val="0"/>
                        </a:spcBef>
                        <a:spcAft>
                          <a:spcPts val="1200"/>
                        </a:spcAft>
                      </a:pPr>
                      <a:r>
                        <a:rPr lang="en-US" sz="1600">
                          <a:solidFill>
                            <a:srgbClr val="000000"/>
                          </a:solidFill>
                          <a:effectLst/>
                          <a:latin typeface="Open Sans"/>
                          <a:ea typeface="Times New Roman" panose="02020603050405020304" pitchFamily="18" charset="0"/>
                          <a:cs typeface="Times New Roman" panose="02020603050405020304" pitchFamily="18" charset="0"/>
                        </a:rPr>
                        <a:t>Declares a reference to a procedure implemented in an external file.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7238" marR="7238" marT="7238" marB="723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Declare Function </a:t>
                      </a:r>
                      <a:r>
                        <a:rPr lang="en-US" sz="1600" dirty="0" err="1">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getUserName</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Lib "advapi32.dll" </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Alias "</a:t>
                      </a:r>
                      <a:r>
                        <a:rPr lang="en-US" sz="1600" dirty="0" err="1">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GetUserNameA</a:t>
                      </a: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 </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  </a:t>
                      </a:r>
                      <a:r>
                        <a:rPr lang="en-US" sz="1600" dirty="0" err="1">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ByVal</a:t>
                      </a: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 </a:t>
                      </a:r>
                      <a:r>
                        <a:rPr lang="en-US" sz="1600" dirty="0" err="1">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lpBuffer</a:t>
                      </a: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 As String, </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  </a:t>
                      </a:r>
                      <a:r>
                        <a:rPr lang="en-US" sz="1600" dirty="0" err="1">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ByRef</a:t>
                      </a: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 </a:t>
                      </a:r>
                      <a:r>
                        <a:rPr lang="en-US" sz="1600" dirty="0" err="1">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nSize</a:t>
                      </a: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 As Integer) As Integer </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txBody>
                  <a:tcPr marL="7238" marR="7238" marT="7238" marB="723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700300113"/>
                  </a:ext>
                </a:extLst>
              </a:tr>
            </a:tbl>
          </a:graphicData>
        </a:graphic>
      </p:graphicFrame>
    </p:spTree>
    <p:extLst>
      <p:ext uri="{BB962C8B-B14F-4D97-AF65-F5344CB8AC3E}">
        <p14:creationId xmlns:p14="http://schemas.microsoft.com/office/powerpoint/2010/main" val="10298359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38281" y="2560320"/>
            <a:ext cx="8825658" cy="1041404"/>
          </a:xfrm>
        </p:spPr>
        <p:txBody>
          <a:bodyPr/>
          <a:lstStyle/>
          <a:p>
            <a:pPr algn="ctr"/>
            <a:r>
              <a:rPr lang="en-US" dirty="0"/>
              <a:t>Environment Setup</a:t>
            </a:r>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9521026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Declaration Statements cont.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44554512"/>
              </p:ext>
            </p:extLst>
          </p:nvPr>
        </p:nvGraphicFramePr>
        <p:xfrm>
          <a:off x="484908" y="2361744"/>
          <a:ext cx="11222184" cy="4329312"/>
        </p:xfrm>
        <a:graphic>
          <a:graphicData uri="http://schemas.openxmlformats.org/drawingml/2006/table">
            <a:tbl>
              <a:tblPr firstRow="1" firstCol="1" bandRow="1"/>
              <a:tblGrid>
                <a:gridCol w="554183">
                  <a:extLst>
                    <a:ext uri="{9D8B030D-6E8A-4147-A177-3AD203B41FA5}">
                      <a16:colId xmlns="" xmlns:a16="http://schemas.microsoft.com/office/drawing/2014/main" val="1876798821"/>
                    </a:ext>
                  </a:extLst>
                </a:gridCol>
                <a:gridCol w="6137564">
                  <a:extLst>
                    <a:ext uri="{9D8B030D-6E8A-4147-A177-3AD203B41FA5}">
                      <a16:colId xmlns="" xmlns:a16="http://schemas.microsoft.com/office/drawing/2014/main" val="2208291785"/>
                    </a:ext>
                  </a:extLst>
                </a:gridCol>
                <a:gridCol w="4530437">
                  <a:extLst>
                    <a:ext uri="{9D8B030D-6E8A-4147-A177-3AD203B41FA5}">
                      <a16:colId xmlns="" xmlns:a16="http://schemas.microsoft.com/office/drawing/2014/main" val="3708073285"/>
                    </a:ext>
                  </a:extLst>
                </a:gridCol>
              </a:tblGrid>
              <a:tr h="1175000">
                <a:tc>
                  <a:txBody>
                    <a:bodyPr/>
                    <a:lstStyle/>
                    <a:p>
                      <a:pPr marL="0" marR="0">
                        <a:lnSpc>
                          <a:spcPts val="1650"/>
                        </a:lnSpc>
                        <a:spcBef>
                          <a:spcPts val="0"/>
                        </a:spcBef>
                        <a:spcAft>
                          <a:spcPts val="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11</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7764" marR="7764" marT="7764" marB="776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 marR="30480" algn="just">
                        <a:lnSpc>
                          <a:spcPts val="1800"/>
                        </a:lnSpc>
                        <a:spcBef>
                          <a:spcPts val="0"/>
                        </a:spcBef>
                        <a:spcAft>
                          <a:spcPts val="1200"/>
                        </a:spcAft>
                      </a:pPr>
                      <a:r>
                        <a:rPr lang="en-US" sz="1600" b="1" dirty="0">
                          <a:solidFill>
                            <a:srgbClr val="000000"/>
                          </a:solidFill>
                          <a:effectLst/>
                          <a:latin typeface="Open Sans"/>
                          <a:ea typeface="Times New Roman" panose="02020603050405020304" pitchFamily="18" charset="0"/>
                          <a:cs typeface="Times New Roman" panose="02020603050405020304" pitchFamily="18" charset="0"/>
                        </a:rPr>
                        <a:t>Operator Statement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Bef>
                          <a:spcPts val="0"/>
                        </a:spcBef>
                        <a:spcAft>
                          <a:spcPts val="1200"/>
                        </a:spcAft>
                      </a:pPr>
                      <a:r>
                        <a:rPr lang="en-US" sz="1600" dirty="0">
                          <a:solidFill>
                            <a:srgbClr val="000000"/>
                          </a:solidFill>
                          <a:effectLst/>
                          <a:latin typeface="Open Sans"/>
                          <a:ea typeface="Times New Roman" panose="02020603050405020304" pitchFamily="18" charset="0"/>
                          <a:cs typeface="Times New Roman" panose="02020603050405020304" pitchFamily="18" charset="0"/>
                        </a:rPr>
                        <a:t>Declares the operator symbol, operands, and code that define an operator procedure on a class or structure.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7764" marR="7764" marT="7764" marB="776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Public Shared Operator +</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a:t>
                      </a:r>
                      <a:r>
                        <a:rPr lang="en-US" sz="1600" dirty="0" err="1">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ByVal</a:t>
                      </a: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 x As </a:t>
                      </a:r>
                      <a:r>
                        <a:rPr lang="en-US" sz="1600" dirty="0" err="1">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obj</a:t>
                      </a: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 </a:t>
                      </a:r>
                      <a:r>
                        <a:rPr lang="en-US" sz="1600" dirty="0" err="1">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ByVal</a:t>
                      </a: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 y As </a:t>
                      </a:r>
                      <a:r>
                        <a:rPr lang="en-US" sz="1600" dirty="0" err="1">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obj</a:t>
                      </a: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 As </a:t>
                      </a:r>
                      <a:r>
                        <a:rPr lang="en-US" sz="1600" dirty="0" err="1">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obj</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        Dim r As New </a:t>
                      </a:r>
                      <a:r>
                        <a:rPr lang="en-US" sz="1600" dirty="0" err="1">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obj</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 </a:t>
                      </a:r>
                      <a:r>
                        <a:rPr lang="en-US" sz="1600" dirty="0" err="1">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implemention</a:t>
                      </a: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 code for r = x + y</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        Return r</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    End Operator </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txBody>
                  <a:tcPr marL="7764" marR="7764" marT="7764" marB="776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743515698"/>
                  </a:ext>
                </a:extLst>
              </a:tr>
              <a:tr h="967952">
                <a:tc>
                  <a:txBody>
                    <a:bodyPr/>
                    <a:lstStyle/>
                    <a:p>
                      <a:pPr marL="0" marR="0">
                        <a:lnSpc>
                          <a:spcPts val="1650"/>
                        </a:lnSpc>
                        <a:spcBef>
                          <a:spcPts val="0"/>
                        </a:spcBef>
                        <a:spcAft>
                          <a:spcPts val="0"/>
                        </a:spcAft>
                      </a:pPr>
                      <a:r>
                        <a:rPr lang="en-US" sz="1600">
                          <a:solidFill>
                            <a:srgbClr val="313131"/>
                          </a:solidFill>
                          <a:effectLst/>
                          <a:latin typeface="Open Sans"/>
                          <a:ea typeface="Times New Roman" panose="02020603050405020304" pitchFamily="18" charset="0"/>
                          <a:cs typeface="Times New Roman" panose="02020603050405020304" pitchFamily="18" charset="0"/>
                        </a:rPr>
                        <a:t>12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7764" marR="7764" marT="7764" marB="776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 marR="30480" algn="just">
                        <a:lnSpc>
                          <a:spcPts val="1800"/>
                        </a:lnSpc>
                        <a:spcBef>
                          <a:spcPts val="0"/>
                        </a:spcBef>
                        <a:spcAft>
                          <a:spcPts val="1200"/>
                        </a:spcAft>
                      </a:pPr>
                      <a:r>
                        <a:rPr lang="en-US" sz="1600" b="1" dirty="0">
                          <a:solidFill>
                            <a:srgbClr val="000000"/>
                          </a:solidFill>
                          <a:effectLst/>
                          <a:latin typeface="Open Sans"/>
                          <a:ea typeface="Times New Roman" panose="02020603050405020304" pitchFamily="18" charset="0"/>
                          <a:cs typeface="Times New Roman" panose="02020603050405020304" pitchFamily="18" charset="0"/>
                        </a:rPr>
                        <a:t>Property Statement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Bef>
                          <a:spcPts val="0"/>
                        </a:spcBef>
                        <a:spcAft>
                          <a:spcPts val="1200"/>
                        </a:spcAft>
                      </a:pPr>
                      <a:r>
                        <a:rPr lang="en-US" sz="1600" dirty="0">
                          <a:solidFill>
                            <a:srgbClr val="000000"/>
                          </a:solidFill>
                          <a:effectLst/>
                          <a:latin typeface="Open Sans"/>
                          <a:ea typeface="Times New Roman" panose="02020603050405020304" pitchFamily="18" charset="0"/>
                          <a:cs typeface="Times New Roman" panose="02020603050405020304" pitchFamily="18" charset="0"/>
                        </a:rPr>
                        <a:t>Declares the name of a property, and the property procedures used to store and retrieve the value of the property.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7764" marR="7764" marT="7764" marB="776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err="1">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ReadOnly</a:t>
                      </a: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 Property quote() As String </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    Get </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        Return </a:t>
                      </a:r>
                      <a:r>
                        <a:rPr lang="en-US" sz="1600" dirty="0" err="1">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quoteString</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    End Get </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End Property</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txBody>
                  <a:tcPr marL="7764" marR="7764" marT="7764" marB="776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04345302"/>
                  </a:ext>
                </a:extLst>
              </a:tr>
              <a:tr h="512445">
                <a:tc>
                  <a:txBody>
                    <a:bodyPr/>
                    <a:lstStyle/>
                    <a:p>
                      <a:pPr marL="0" marR="0">
                        <a:lnSpc>
                          <a:spcPts val="1650"/>
                        </a:lnSpc>
                        <a:spcBef>
                          <a:spcPts val="0"/>
                        </a:spcBef>
                        <a:spcAft>
                          <a:spcPts val="0"/>
                        </a:spcAft>
                      </a:pPr>
                      <a:r>
                        <a:rPr lang="en-US" sz="1600">
                          <a:solidFill>
                            <a:srgbClr val="313131"/>
                          </a:solidFill>
                          <a:effectLst/>
                          <a:latin typeface="Open Sans"/>
                          <a:ea typeface="Times New Roman" panose="02020603050405020304" pitchFamily="18" charset="0"/>
                          <a:cs typeface="Times New Roman" panose="02020603050405020304" pitchFamily="18" charset="0"/>
                        </a:rPr>
                        <a:t>13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7764" marR="7764" marT="7764" marB="776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 marR="30480" algn="just">
                        <a:lnSpc>
                          <a:spcPts val="1800"/>
                        </a:lnSpc>
                        <a:spcBef>
                          <a:spcPts val="0"/>
                        </a:spcBef>
                        <a:spcAft>
                          <a:spcPts val="1200"/>
                        </a:spcAft>
                      </a:pPr>
                      <a:r>
                        <a:rPr lang="en-US" sz="1600" b="1" dirty="0">
                          <a:solidFill>
                            <a:srgbClr val="000000"/>
                          </a:solidFill>
                          <a:effectLst/>
                          <a:latin typeface="Open Sans"/>
                          <a:ea typeface="Times New Roman" panose="02020603050405020304" pitchFamily="18" charset="0"/>
                          <a:cs typeface="Times New Roman" panose="02020603050405020304" pitchFamily="18" charset="0"/>
                        </a:rPr>
                        <a:t>Event Statement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Bef>
                          <a:spcPts val="0"/>
                        </a:spcBef>
                        <a:spcAft>
                          <a:spcPts val="1200"/>
                        </a:spcAft>
                      </a:pPr>
                      <a:r>
                        <a:rPr lang="en-US" sz="1600" dirty="0">
                          <a:solidFill>
                            <a:srgbClr val="000000"/>
                          </a:solidFill>
                          <a:effectLst/>
                          <a:latin typeface="Open Sans"/>
                          <a:ea typeface="Times New Roman" panose="02020603050405020304" pitchFamily="18" charset="0"/>
                          <a:cs typeface="Times New Roman" panose="02020603050405020304" pitchFamily="18" charset="0"/>
                        </a:rPr>
                        <a:t>Declares a user-defined event.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7764" marR="7764" marT="7764" marB="776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Public Event Finished()</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txBody>
                  <a:tcPr marL="7764" marR="7764" marT="7764" marB="776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624251201"/>
                  </a:ext>
                </a:extLst>
              </a:tr>
              <a:tr h="760903">
                <a:tc>
                  <a:txBody>
                    <a:bodyPr/>
                    <a:lstStyle/>
                    <a:p>
                      <a:pPr marL="0" marR="0">
                        <a:lnSpc>
                          <a:spcPts val="1650"/>
                        </a:lnSpc>
                        <a:spcBef>
                          <a:spcPts val="0"/>
                        </a:spcBef>
                        <a:spcAft>
                          <a:spcPts val="0"/>
                        </a:spcAft>
                      </a:pPr>
                      <a:r>
                        <a:rPr lang="en-US" sz="1600">
                          <a:solidFill>
                            <a:srgbClr val="313131"/>
                          </a:solidFill>
                          <a:effectLst/>
                          <a:latin typeface="Open Sans"/>
                          <a:ea typeface="Times New Roman" panose="02020603050405020304" pitchFamily="18" charset="0"/>
                          <a:cs typeface="Times New Roman" panose="02020603050405020304" pitchFamily="18" charset="0"/>
                        </a:rPr>
                        <a:t>14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7764" marR="7764" marT="7764" marB="776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 marR="30480" algn="just">
                        <a:lnSpc>
                          <a:spcPts val="1800"/>
                        </a:lnSpc>
                        <a:spcBef>
                          <a:spcPts val="0"/>
                        </a:spcBef>
                        <a:spcAft>
                          <a:spcPts val="1200"/>
                        </a:spcAft>
                      </a:pPr>
                      <a:r>
                        <a:rPr lang="en-US" sz="1600" b="1" dirty="0">
                          <a:solidFill>
                            <a:srgbClr val="000000"/>
                          </a:solidFill>
                          <a:effectLst/>
                          <a:latin typeface="Open Sans"/>
                          <a:ea typeface="Times New Roman" panose="02020603050405020304" pitchFamily="18" charset="0"/>
                          <a:cs typeface="Times New Roman" panose="02020603050405020304" pitchFamily="18" charset="0"/>
                        </a:rPr>
                        <a:t>Delegate Statement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Bef>
                          <a:spcPts val="0"/>
                        </a:spcBef>
                        <a:spcAft>
                          <a:spcPts val="1200"/>
                        </a:spcAft>
                      </a:pPr>
                      <a:r>
                        <a:rPr lang="en-US" sz="1600" dirty="0">
                          <a:solidFill>
                            <a:srgbClr val="000000"/>
                          </a:solidFill>
                          <a:effectLst/>
                          <a:latin typeface="Open Sans"/>
                          <a:ea typeface="Times New Roman" panose="02020603050405020304" pitchFamily="18" charset="0"/>
                          <a:cs typeface="Times New Roman" panose="02020603050405020304" pitchFamily="18" charset="0"/>
                        </a:rPr>
                        <a:t>Used to declare a delegate.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7764" marR="7764" marT="7764" marB="776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Delegate Function </a:t>
                      </a:r>
                      <a:r>
                        <a:rPr lang="en-US" sz="1600" dirty="0" err="1">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MathOperator</a:t>
                      </a: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 </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    </a:t>
                      </a:r>
                      <a:r>
                        <a:rPr lang="en-US" sz="1600" dirty="0" err="1">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ByVal</a:t>
                      </a: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 x As Double, </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    </a:t>
                      </a:r>
                      <a:r>
                        <a:rPr lang="en-US" sz="1600" dirty="0" err="1">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ByVal</a:t>
                      </a: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 y As Double </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 As Double </a:t>
                      </a:r>
                      <a:endParaRPr lang="en-US" sz="1600" dirty="0">
                        <a:solidFill>
                          <a:schemeClr val="accent5">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txBody>
                  <a:tcPr marL="7764" marR="7764" marT="7764" marB="776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167589710"/>
                  </a:ext>
                </a:extLst>
              </a:tr>
            </a:tbl>
          </a:graphicData>
        </a:graphic>
      </p:graphicFrame>
    </p:spTree>
    <p:extLst>
      <p:ext uri="{BB962C8B-B14F-4D97-AF65-F5344CB8AC3E}">
        <p14:creationId xmlns:p14="http://schemas.microsoft.com/office/powerpoint/2010/main" val="428883359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Executable Statements</a:t>
            </a:r>
          </a:p>
        </p:txBody>
      </p:sp>
      <p:sp>
        <p:nvSpPr>
          <p:cNvPr id="3" name="Content Placeholder 2"/>
          <p:cNvSpPr>
            <a:spLocks noGrp="1"/>
          </p:cNvSpPr>
          <p:nvPr>
            <p:ph idx="1"/>
          </p:nvPr>
        </p:nvSpPr>
        <p:spPr>
          <a:xfrm>
            <a:off x="581892" y="2424545"/>
            <a:ext cx="11097490" cy="3595255"/>
          </a:xfrm>
        </p:spPr>
        <p:txBody>
          <a:bodyPr/>
          <a:lstStyle/>
          <a:p>
            <a:pPr marL="0" indent="0" algn="just">
              <a:buNone/>
            </a:pPr>
            <a:r>
              <a:rPr lang="en-US" dirty="0"/>
              <a:t>An executable statement performs an action. Statements calling a procedure, branching to another place in the code, looping through several statements, or evaluating an expression are executable statements. An assignment statement is a special case of an executable statement.</a:t>
            </a:r>
          </a:p>
        </p:txBody>
      </p:sp>
    </p:spTree>
    <p:extLst>
      <p:ext uri="{BB962C8B-B14F-4D97-AF65-F5344CB8AC3E}">
        <p14:creationId xmlns:p14="http://schemas.microsoft.com/office/powerpoint/2010/main" val="21821647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VB.Net</a:t>
            </a:r>
            <a:r>
              <a:rPr lang="en-US" dirty="0"/>
              <a:t> - Operators</a:t>
            </a:r>
          </a:p>
        </p:txBody>
      </p:sp>
      <p:sp>
        <p:nvSpPr>
          <p:cNvPr id="3" name="Content Placeholder 2"/>
          <p:cNvSpPr>
            <a:spLocks noGrp="1"/>
          </p:cNvSpPr>
          <p:nvPr>
            <p:ph idx="1"/>
          </p:nvPr>
        </p:nvSpPr>
        <p:spPr>
          <a:xfrm>
            <a:off x="568036" y="2382981"/>
            <a:ext cx="11083637" cy="4239491"/>
          </a:xfrm>
        </p:spPr>
        <p:txBody>
          <a:bodyPr/>
          <a:lstStyle/>
          <a:p>
            <a:pPr marL="0" indent="0">
              <a:buNone/>
            </a:pPr>
            <a:r>
              <a:rPr lang="en-US" dirty="0"/>
              <a:t>An operator is a symbol that tells the compiler to perform specific mathematical or logical manipulations. </a:t>
            </a:r>
            <a:r>
              <a:rPr lang="en-US" dirty="0" err="1"/>
              <a:t>VB.Net</a:t>
            </a:r>
            <a:r>
              <a:rPr lang="en-US" dirty="0"/>
              <a:t> is rich in built-in operators and provides following types of commonly used operators:</a:t>
            </a:r>
          </a:p>
          <a:p>
            <a:pPr lvl="0"/>
            <a:r>
              <a:rPr lang="en-US" dirty="0"/>
              <a:t>Arithmetic Operators</a:t>
            </a:r>
          </a:p>
          <a:p>
            <a:pPr lvl="0"/>
            <a:r>
              <a:rPr lang="en-US" dirty="0"/>
              <a:t>Comparison Operators</a:t>
            </a:r>
          </a:p>
          <a:p>
            <a:pPr lvl="0"/>
            <a:r>
              <a:rPr lang="en-US" dirty="0"/>
              <a:t>Logical/Bitwise Operators</a:t>
            </a:r>
          </a:p>
          <a:p>
            <a:pPr lvl="0"/>
            <a:r>
              <a:rPr lang="en-US" dirty="0"/>
              <a:t>Bit Shift Operators</a:t>
            </a:r>
          </a:p>
          <a:p>
            <a:pPr lvl="0"/>
            <a:r>
              <a:rPr lang="en-US" dirty="0"/>
              <a:t>Assignment Operators</a:t>
            </a:r>
          </a:p>
          <a:p>
            <a:pPr lvl="0"/>
            <a:r>
              <a:rPr lang="en-US" dirty="0"/>
              <a:t>Miscellaneous Operators</a:t>
            </a:r>
          </a:p>
          <a:p>
            <a:pPr marL="0" indent="0">
              <a:buNone/>
            </a:pPr>
            <a:endParaRPr lang="en-US" dirty="0"/>
          </a:p>
        </p:txBody>
      </p:sp>
    </p:spTree>
    <p:extLst>
      <p:ext uri="{BB962C8B-B14F-4D97-AF65-F5344CB8AC3E}">
        <p14:creationId xmlns:p14="http://schemas.microsoft.com/office/powerpoint/2010/main" val="411782338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Arithmetic Operators</a:t>
            </a:r>
          </a:p>
        </p:txBody>
      </p:sp>
      <p:sp>
        <p:nvSpPr>
          <p:cNvPr id="3" name="Content Placeholder 2"/>
          <p:cNvSpPr>
            <a:spLocks noGrp="1"/>
          </p:cNvSpPr>
          <p:nvPr>
            <p:ph idx="1"/>
          </p:nvPr>
        </p:nvSpPr>
        <p:spPr>
          <a:xfrm>
            <a:off x="512618" y="2603500"/>
            <a:ext cx="11069782" cy="3416300"/>
          </a:xfrm>
        </p:spPr>
        <p:txBody>
          <a:bodyPr/>
          <a:lstStyle/>
          <a:p>
            <a:pPr marL="0" indent="0">
              <a:buNone/>
            </a:pPr>
            <a:r>
              <a:rPr lang="en-US" dirty="0"/>
              <a:t>Following table shows all the arithmetic operators supported by </a:t>
            </a:r>
            <a:r>
              <a:rPr lang="en-US" dirty="0" err="1"/>
              <a:t>VB.Net</a:t>
            </a:r>
            <a:r>
              <a:rPr lang="en-US" dirty="0"/>
              <a:t>. Assume variable </a:t>
            </a:r>
            <a:r>
              <a:rPr lang="en-US" b="1" dirty="0"/>
              <a:t>A</a:t>
            </a:r>
            <a:r>
              <a:rPr lang="en-US" dirty="0"/>
              <a:t> holds 2 and variable </a:t>
            </a:r>
            <a:r>
              <a:rPr lang="en-US" b="1" dirty="0"/>
              <a:t>B</a:t>
            </a:r>
            <a:r>
              <a:rPr lang="en-US" dirty="0"/>
              <a:t> holds 7, then</a:t>
            </a:r>
            <a:r>
              <a:rPr lang="en-US" dirty="0" smtClean="0"/>
              <a:t>:</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054539296"/>
              </p:ext>
            </p:extLst>
          </p:nvPr>
        </p:nvGraphicFramePr>
        <p:xfrm>
          <a:off x="512618" y="3454976"/>
          <a:ext cx="10958946" cy="2931968"/>
        </p:xfrm>
        <a:graphic>
          <a:graphicData uri="http://schemas.openxmlformats.org/drawingml/2006/table">
            <a:tbl>
              <a:tblPr firstRow="1" firstCol="1" bandRow="1"/>
              <a:tblGrid>
                <a:gridCol w="942109">
                  <a:extLst>
                    <a:ext uri="{9D8B030D-6E8A-4147-A177-3AD203B41FA5}">
                      <a16:colId xmlns="" xmlns:a16="http://schemas.microsoft.com/office/drawing/2014/main" val="1683394067"/>
                    </a:ext>
                  </a:extLst>
                </a:gridCol>
                <a:gridCol w="6539346">
                  <a:extLst>
                    <a:ext uri="{9D8B030D-6E8A-4147-A177-3AD203B41FA5}">
                      <a16:colId xmlns="" xmlns:a16="http://schemas.microsoft.com/office/drawing/2014/main" val="2951306632"/>
                    </a:ext>
                  </a:extLst>
                </a:gridCol>
                <a:gridCol w="3477491">
                  <a:extLst>
                    <a:ext uri="{9D8B030D-6E8A-4147-A177-3AD203B41FA5}">
                      <a16:colId xmlns="" xmlns:a16="http://schemas.microsoft.com/office/drawing/2014/main" val="477647697"/>
                    </a:ext>
                  </a:extLst>
                </a:gridCol>
              </a:tblGrid>
              <a:tr h="366496">
                <a:tc>
                  <a:txBody>
                    <a:bodyPr/>
                    <a:lstStyle/>
                    <a:p>
                      <a:pPr marL="0" marR="0" algn="ctr">
                        <a:lnSpc>
                          <a:spcPts val="1650"/>
                        </a:lnSpc>
                        <a:spcBef>
                          <a:spcPts val="0"/>
                        </a:spcBef>
                        <a:spcAft>
                          <a:spcPts val="1500"/>
                        </a:spcAft>
                      </a:pPr>
                      <a:r>
                        <a:rPr lang="en-US" sz="1600" b="1" dirty="0">
                          <a:solidFill>
                            <a:srgbClr val="313131"/>
                          </a:solidFill>
                          <a:effectLst/>
                          <a:latin typeface="Open Sans"/>
                          <a:ea typeface="Times New Roman" panose="02020603050405020304" pitchFamily="18" charset="0"/>
                          <a:cs typeface="Times New Roman" panose="02020603050405020304" pitchFamily="18" charset="0"/>
                        </a:rPr>
                        <a:t>Operator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nSpc>
                          <a:spcPts val="1650"/>
                        </a:lnSpc>
                        <a:spcBef>
                          <a:spcPts val="0"/>
                        </a:spcBef>
                        <a:spcAft>
                          <a:spcPts val="1500"/>
                        </a:spcAft>
                      </a:pPr>
                      <a:r>
                        <a:rPr lang="en-US" sz="1600" b="1">
                          <a:solidFill>
                            <a:srgbClr val="313131"/>
                          </a:solidFill>
                          <a:effectLst/>
                          <a:latin typeface="Open Sans"/>
                          <a:ea typeface="Times New Roman" panose="02020603050405020304" pitchFamily="18" charset="0"/>
                          <a:cs typeface="Times New Roman" panose="02020603050405020304" pitchFamily="18" charset="0"/>
                        </a:rPr>
                        <a:t>Description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nSpc>
                          <a:spcPts val="1650"/>
                        </a:lnSpc>
                        <a:spcBef>
                          <a:spcPts val="0"/>
                        </a:spcBef>
                        <a:spcAft>
                          <a:spcPts val="1500"/>
                        </a:spcAft>
                      </a:pPr>
                      <a:r>
                        <a:rPr lang="en-US" sz="1600" b="1">
                          <a:solidFill>
                            <a:srgbClr val="313131"/>
                          </a:solidFill>
                          <a:effectLst/>
                          <a:latin typeface="Open Sans"/>
                          <a:ea typeface="Times New Roman" panose="02020603050405020304" pitchFamily="18" charset="0"/>
                          <a:cs typeface="Times New Roman" panose="02020603050405020304" pitchFamily="18" charset="0"/>
                        </a:rPr>
                        <a:t>Example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extLst>
                  <a:ext uri="{0D108BD9-81ED-4DB2-BD59-A6C34878D82A}">
                    <a16:rowId xmlns="" xmlns:a16="http://schemas.microsoft.com/office/drawing/2014/main" val="705036435"/>
                  </a:ext>
                </a:extLst>
              </a:tr>
              <a:tr h="366496">
                <a:tc>
                  <a:txBody>
                    <a:bodyPr/>
                    <a:lstStyle/>
                    <a:p>
                      <a:pPr marL="0" marR="0" algn="ctr">
                        <a:lnSpc>
                          <a:spcPts val="1650"/>
                        </a:lnSpc>
                        <a:spcBef>
                          <a:spcPts val="0"/>
                        </a:spcBef>
                        <a:spcAft>
                          <a:spcPts val="150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Raises one operand to the power of another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600">
                          <a:solidFill>
                            <a:srgbClr val="313131"/>
                          </a:solidFill>
                          <a:effectLst/>
                          <a:latin typeface="Open Sans"/>
                          <a:ea typeface="Times New Roman" panose="02020603050405020304" pitchFamily="18" charset="0"/>
                          <a:cs typeface="Times New Roman" panose="02020603050405020304" pitchFamily="18" charset="0"/>
                        </a:rPr>
                        <a:t>B^A will give 49</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224101463"/>
                  </a:ext>
                </a:extLst>
              </a:tr>
              <a:tr h="366496">
                <a:tc>
                  <a:txBody>
                    <a:bodyPr/>
                    <a:lstStyle/>
                    <a:p>
                      <a:pPr marL="0" marR="0" algn="ctr">
                        <a:lnSpc>
                          <a:spcPts val="1650"/>
                        </a:lnSpc>
                        <a:spcBef>
                          <a:spcPts val="0"/>
                        </a:spcBef>
                        <a:spcAft>
                          <a:spcPts val="150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Adds two operands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600">
                          <a:solidFill>
                            <a:srgbClr val="313131"/>
                          </a:solidFill>
                          <a:effectLst/>
                          <a:latin typeface="Open Sans"/>
                          <a:ea typeface="Times New Roman" panose="02020603050405020304" pitchFamily="18" charset="0"/>
                          <a:cs typeface="Times New Roman" panose="02020603050405020304" pitchFamily="18" charset="0"/>
                        </a:rPr>
                        <a:t>A + B will give 9</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721965827"/>
                  </a:ext>
                </a:extLst>
              </a:tr>
              <a:tr h="366496">
                <a:tc>
                  <a:txBody>
                    <a:bodyPr/>
                    <a:lstStyle/>
                    <a:p>
                      <a:pPr marL="0" marR="0" algn="ctr">
                        <a:lnSpc>
                          <a:spcPts val="1650"/>
                        </a:lnSpc>
                        <a:spcBef>
                          <a:spcPts val="0"/>
                        </a:spcBef>
                        <a:spcAft>
                          <a:spcPts val="150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600">
                          <a:solidFill>
                            <a:srgbClr val="313131"/>
                          </a:solidFill>
                          <a:effectLst/>
                          <a:latin typeface="Open Sans"/>
                          <a:ea typeface="Times New Roman" panose="02020603050405020304" pitchFamily="18" charset="0"/>
                          <a:cs typeface="Times New Roman" panose="02020603050405020304" pitchFamily="18" charset="0"/>
                        </a:rPr>
                        <a:t>Subtracts second operand from the first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600">
                          <a:solidFill>
                            <a:srgbClr val="313131"/>
                          </a:solidFill>
                          <a:effectLst/>
                          <a:latin typeface="Open Sans"/>
                          <a:ea typeface="Times New Roman" panose="02020603050405020304" pitchFamily="18" charset="0"/>
                          <a:cs typeface="Times New Roman" panose="02020603050405020304" pitchFamily="18" charset="0"/>
                        </a:rPr>
                        <a:t>A - B will give -5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056309773"/>
                  </a:ext>
                </a:extLst>
              </a:tr>
              <a:tr h="366496">
                <a:tc>
                  <a:txBody>
                    <a:bodyPr/>
                    <a:lstStyle/>
                    <a:p>
                      <a:pPr marL="0" marR="0" algn="ctr">
                        <a:lnSpc>
                          <a:spcPts val="1650"/>
                        </a:lnSpc>
                        <a:spcBef>
                          <a:spcPts val="0"/>
                        </a:spcBef>
                        <a:spcAft>
                          <a:spcPts val="150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Multiplies both operands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600">
                          <a:solidFill>
                            <a:srgbClr val="313131"/>
                          </a:solidFill>
                          <a:effectLst/>
                          <a:latin typeface="Open Sans"/>
                          <a:ea typeface="Times New Roman" panose="02020603050405020304" pitchFamily="18" charset="0"/>
                          <a:cs typeface="Times New Roman" panose="02020603050405020304" pitchFamily="18" charset="0"/>
                        </a:rPr>
                        <a:t>A * B will give 14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680988279"/>
                  </a:ext>
                </a:extLst>
              </a:tr>
              <a:tr h="366496">
                <a:tc>
                  <a:txBody>
                    <a:bodyPr/>
                    <a:lstStyle/>
                    <a:p>
                      <a:pPr marL="0" marR="0" algn="ctr">
                        <a:lnSpc>
                          <a:spcPts val="1650"/>
                        </a:lnSpc>
                        <a:spcBef>
                          <a:spcPts val="0"/>
                        </a:spcBef>
                        <a:spcAft>
                          <a:spcPts val="150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Divides one operand by another and returns a floating point result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B / A will give 3.5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5134635"/>
                  </a:ext>
                </a:extLst>
              </a:tr>
              <a:tr h="366496">
                <a:tc>
                  <a:txBody>
                    <a:bodyPr/>
                    <a:lstStyle/>
                    <a:p>
                      <a:pPr marL="0" marR="0" algn="ctr">
                        <a:lnSpc>
                          <a:spcPts val="1650"/>
                        </a:lnSpc>
                        <a:spcBef>
                          <a:spcPts val="0"/>
                        </a:spcBef>
                        <a:spcAft>
                          <a:spcPts val="150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600">
                          <a:solidFill>
                            <a:srgbClr val="313131"/>
                          </a:solidFill>
                          <a:effectLst/>
                          <a:latin typeface="Open Sans"/>
                          <a:ea typeface="Times New Roman" panose="02020603050405020304" pitchFamily="18" charset="0"/>
                          <a:cs typeface="Times New Roman" panose="02020603050405020304" pitchFamily="18" charset="0"/>
                        </a:rPr>
                        <a:t>Divides one operand by another and returns an integer result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B \ A will give 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95266840"/>
                  </a:ext>
                </a:extLst>
              </a:tr>
              <a:tr h="366496">
                <a:tc>
                  <a:txBody>
                    <a:bodyPr/>
                    <a:lstStyle/>
                    <a:p>
                      <a:pPr marL="0" marR="0" algn="ctr">
                        <a:lnSpc>
                          <a:spcPts val="1650"/>
                        </a:lnSpc>
                        <a:spcBef>
                          <a:spcPts val="0"/>
                        </a:spcBef>
                        <a:spcAft>
                          <a:spcPts val="150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MOD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600">
                          <a:solidFill>
                            <a:srgbClr val="313131"/>
                          </a:solidFill>
                          <a:effectLst/>
                          <a:latin typeface="Open Sans"/>
                          <a:ea typeface="Times New Roman" panose="02020603050405020304" pitchFamily="18" charset="0"/>
                          <a:cs typeface="Times New Roman" panose="02020603050405020304" pitchFamily="18" charset="0"/>
                        </a:rPr>
                        <a:t>Modulus Operator and remainder of after an integer division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B MOD A will give 1</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221379306"/>
                  </a:ext>
                </a:extLst>
              </a:tr>
            </a:tbl>
          </a:graphicData>
        </a:graphic>
      </p:graphicFrame>
    </p:spTree>
    <p:extLst>
      <p:ext uri="{BB962C8B-B14F-4D97-AF65-F5344CB8AC3E}">
        <p14:creationId xmlns:p14="http://schemas.microsoft.com/office/powerpoint/2010/main" val="399626058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Comparison Operators</a:t>
            </a:r>
          </a:p>
        </p:txBody>
      </p:sp>
      <p:sp>
        <p:nvSpPr>
          <p:cNvPr id="3" name="Content Placeholder 2"/>
          <p:cNvSpPr>
            <a:spLocks noGrp="1"/>
          </p:cNvSpPr>
          <p:nvPr>
            <p:ph idx="1"/>
          </p:nvPr>
        </p:nvSpPr>
        <p:spPr>
          <a:xfrm>
            <a:off x="498764" y="2340264"/>
            <a:ext cx="11180618" cy="3416300"/>
          </a:xfrm>
        </p:spPr>
        <p:txBody>
          <a:bodyPr/>
          <a:lstStyle/>
          <a:p>
            <a:pPr marL="0" indent="0">
              <a:buNone/>
            </a:pPr>
            <a:r>
              <a:rPr lang="en-US" dirty="0"/>
              <a:t>Following table shows all the comparison operators supported by </a:t>
            </a:r>
            <a:r>
              <a:rPr lang="en-US" dirty="0" err="1"/>
              <a:t>VB.Net</a:t>
            </a:r>
            <a:r>
              <a:rPr lang="en-US" dirty="0"/>
              <a:t>. Assume variable </a:t>
            </a:r>
            <a:r>
              <a:rPr lang="en-US" b="1" dirty="0"/>
              <a:t>A</a:t>
            </a:r>
            <a:r>
              <a:rPr lang="en-US" dirty="0"/>
              <a:t> holds 10 and variable </a:t>
            </a:r>
            <a:r>
              <a:rPr lang="en-US" b="1" dirty="0"/>
              <a:t>B</a:t>
            </a:r>
            <a:r>
              <a:rPr lang="en-US" dirty="0"/>
              <a:t> holds 20, then:</a:t>
            </a:r>
          </a:p>
        </p:txBody>
      </p:sp>
      <p:graphicFrame>
        <p:nvGraphicFramePr>
          <p:cNvPr id="4" name="Table 3"/>
          <p:cNvGraphicFramePr>
            <a:graphicFrameLocks noGrp="1"/>
          </p:cNvGraphicFramePr>
          <p:nvPr>
            <p:extLst>
              <p:ext uri="{D42A27DB-BD31-4B8C-83A1-F6EECF244321}">
                <p14:modId xmlns:p14="http://schemas.microsoft.com/office/powerpoint/2010/main" val="4286979613"/>
              </p:ext>
            </p:extLst>
          </p:nvPr>
        </p:nvGraphicFramePr>
        <p:xfrm>
          <a:off x="498764" y="3063298"/>
          <a:ext cx="11180618" cy="3766353"/>
        </p:xfrm>
        <a:graphic>
          <a:graphicData uri="http://schemas.openxmlformats.org/drawingml/2006/table">
            <a:tbl>
              <a:tblPr firstRow="1" firstCol="1" bandRow="1"/>
              <a:tblGrid>
                <a:gridCol w="969818">
                  <a:extLst>
                    <a:ext uri="{9D8B030D-6E8A-4147-A177-3AD203B41FA5}">
                      <a16:colId xmlns="" xmlns:a16="http://schemas.microsoft.com/office/drawing/2014/main" val="2591497438"/>
                    </a:ext>
                  </a:extLst>
                </a:gridCol>
                <a:gridCol w="7647709">
                  <a:extLst>
                    <a:ext uri="{9D8B030D-6E8A-4147-A177-3AD203B41FA5}">
                      <a16:colId xmlns="" xmlns:a16="http://schemas.microsoft.com/office/drawing/2014/main" val="507645817"/>
                    </a:ext>
                  </a:extLst>
                </a:gridCol>
                <a:gridCol w="2563091">
                  <a:extLst>
                    <a:ext uri="{9D8B030D-6E8A-4147-A177-3AD203B41FA5}">
                      <a16:colId xmlns="" xmlns:a16="http://schemas.microsoft.com/office/drawing/2014/main" val="248714047"/>
                    </a:ext>
                  </a:extLst>
                </a:gridCol>
              </a:tblGrid>
              <a:tr h="312943">
                <a:tc>
                  <a:txBody>
                    <a:bodyPr/>
                    <a:lstStyle/>
                    <a:p>
                      <a:pPr marL="0" marR="0" algn="ctr">
                        <a:lnSpc>
                          <a:spcPts val="1650"/>
                        </a:lnSpc>
                        <a:spcBef>
                          <a:spcPts val="0"/>
                        </a:spcBef>
                        <a:spcAft>
                          <a:spcPts val="1500"/>
                        </a:spcAft>
                      </a:pPr>
                      <a:r>
                        <a:rPr lang="en-US" sz="1600" b="1" dirty="0">
                          <a:solidFill>
                            <a:srgbClr val="313131"/>
                          </a:solidFill>
                          <a:effectLst/>
                          <a:latin typeface="Open Sans"/>
                          <a:ea typeface="Times New Roman" panose="02020603050405020304" pitchFamily="18" charset="0"/>
                          <a:cs typeface="Times New Roman" panose="02020603050405020304" pitchFamily="18" charset="0"/>
                        </a:rPr>
                        <a:t>Operator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ctr">
                        <a:lnSpc>
                          <a:spcPts val="1650"/>
                        </a:lnSpc>
                        <a:spcBef>
                          <a:spcPts val="0"/>
                        </a:spcBef>
                        <a:spcAft>
                          <a:spcPts val="1500"/>
                        </a:spcAft>
                      </a:pPr>
                      <a:r>
                        <a:rPr lang="en-US" sz="1600" b="1" dirty="0">
                          <a:solidFill>
                            <a:srgbClr val="313131"/>
                          </a:solidFill>
                          <a:effectLst/>
                          <a:latin typeface="Open Sans"/>
                          <a:ea typeface="Times New Roman" panose="02020603050405020304" pitchFamily="18" charset="0"/>
                          <a:cs typeface="Times New Roman" panose="02020603050405020304" pitchFamily="18" charset="0"/>
                        </a:rPr>
                        <a:t>Description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ctr">
                        <a:lnSpc>
                          <a:spcPts val="1650"/>
                        </a:lnSpc>
                        <a:spcBef>
                          <a:spcPts val="0"/>
                        </a:spcBef>
                        <a:spcAft>
                          <a:spcPts val="1500"/>
                        </a:spcAft>
                      </a:pPr>
                      <a:r>
                        <a:rPr lang="en-US" sz="1600" b="1" dirty="0">
                          <a:solidFill>
                            <a:srgbClr val="313131"/>
                          </a:solidFill>
                          <a:effectLst/>
                          <a:latin typeface="Open Sans"/>
                          <a:ea typeface="Times New Roman" panose="02020603050405020304" pitchFamily="18" charset="0"/>
                          <a:cs typeface="Times New Roman" panose="02020603050405020304" pitchFamily="18" charset="0"/>
                        </a:rPr>
                        <a:t>Example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extLst>
                  <a:ext uri="{0D108BD9-81ED-4DB2-BD59-A6C34878D82A}">
                    <a16:rowId xmlns="" xmlns:a16="http://schemas.microsoft.com/office/drawing/2014/main" val="1832072939"/>
                  </a:ext>
                </a:extLst>
              </a:tr>
              <a:tr h="312943">
                <a:tc>
                  <a:txBody>
                    <a:bodyPr/>
                    <a:lstStyle/>
                    <a:p>
                      <a:pPr marL="0" marR="0" algn="ctr">
                        <a:lnSpc>
                          <a:spcPts val="1650"/>
                        </a:lnSpc>
                        <a:spcBef>
                          <a:spcPts val="0"/>
                        </a:spcBef>
                        <a:spcAft>
                          <a:spcPts val="150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Checks if the values of two operands are equal or not; if yes, then condition becomes true.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600">
                          <a:solidFill>
                            <a:srgbClr val="313131"/>
                          </a:solidFill>
                          <a:effectLst/>
                          <a:latin typeface="Open Sans"/>
                          <a:ea typeface="Times New Roman" panose="02020603050405020304" pitchFamily="18" charset="0"/>
                          <a:cs typeface="Times New Roman" panose="02020603050405020304" pitchFamily="18" charset="0"/>
                        </a:rPr>
                        <a:t>(A = B) is not true.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644386495"/>
                  </a:ext>
                </a:extLst>
              </a:tr>
              <a:tr h="600512">
                <a:tc>
                  <a:txBody>
                    <a:bodyPr/>
                    <a:lstStyle/>
                    <a:p>
                      <a:pPr marL="0" marR="0" algn="ctr">
                        <a:lnSpc>
                          <a:spcPts val="1650"/>
                        </a:lnSpc>
                        <a:spcBef>
                          <a:spcPts val="0"/>
                        </a:spcBef>
                        <a:spcAft>
                          <a:spcPts val="150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&lt;&gt;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Checks if the values of two operands are equal or not; if values are not equal, then condition becomes true.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600">
                          <a:solidFill>
                            <a:srgbClr val="313131"/>
                          </a:solidFill>
                          <a:effectLst/>
                          <a:latin typeface="Open Sans"/>
                          <a:ea typeface="Times New Roman" panose="02020603050405020304" pitchFamily="18" charset="0"/>
                          <a:cs typeface="Times New Roman" panose="02020603050405020304" pitchFamily="18" charset="0"/>
                        </a:rPr>
                        <a:t>(A &lt;&gt; B) is true.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167140461"/>
                  </a:ext>
                </a:extLst>
              </a:tr>
              <a:tr h="600512">
                <a:tc>
                  <a:txBody>
                    <a:bodyPr/>
                    <a:lstStyle/>
                    <a:p>
                      <a:pPr marL="0" marR="0" algn="ctr">
                        <a:lnSpc>
                          <a:spcPts val="1650"/>
                        </a:lnSpc>
                        <a:spcBef>
                          <a:spcPts val="0"/>
                        </a:spcBef>
                        <a:spcAft>
                          <a:spcPts val="150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&gt;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Checks if the value of left operand is greater than the value of right operand; if yes, then condition becomes true.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600">
                          <a:solidFill>
                            <a:srgbClr val="313131"/>
                          </a:solidFill>
                          <a:effectLst/>
                          <a:latin typeface="Open Sans"/>
                          <a:ea typeface="Times New Roman" panose="02020603050405020304" pitchFamily="18" charset="0"/>
                          <a:cs typeface="Times New Roman" panose="02020603050405020304" pitchFamily="18" charset="0"/>
                        </a:rPr>
                        <a:t>(A &gt; B) is not true.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884393261"/>
                  </a:ext>
                </a:extLst>
              </a:tr>
              <a:tr h="600512">
                <a:tc>
                  <a:txBody>
                    <a:bodyPr/>
                    <a:lstStyle/>
                    <a:p>
                      <a:pPr marL="0" marR="0" algn="ctr">
                        <a:lnSpc>
                          <a:spcPts val="1650"/>
                        </a:lnSpc>
                        <a:spcBef>
                          <a:spcPts val="0"/>
                        </a:spcBef>
                        <a:spcAft>
                          <a:spcPts val="150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&lt;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Checks if the value of left operand is less than the value of right operand; if yes, then condition becomes true.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600">
                          <a:solidFill>
                            <a:srgbClr val="313131"/>
                          </a:solidFill>
                          <a:effectLst/>
                          <a:latin typeface="Open Sans"/>
                          <a:ea typeface="Times New Roman" panose="02020603050405020304" pitchFamily="18" charset="0"/>
                          <a:cs typeface="Times New Roman" panose="02020603050405020304" pitchFamily="18" charset="0"/>
                        </a:rPr>
                        <a:t>(A &lt; B) is true.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799816862"/>
                  </a:ext>
                </a:extLst>
              </a:tr>
              <a:tr h="600512">
                <a:tc>
                  <a:txBody>
                    <a:bodyPr/>
                    <a:lstStyle/>
                    <a:p>
                      <a:pPr marL="0" marR="0" algn="ctr">
                        <a:lnSpc>
                          <a:spcPts val="1650"/>
                        </a:lnSpc>
                        <a:spcBef>
                          <a:spcPts val="0"/>
                        </a:spcBef>
                        <a:spcAft>
                          <a:spcPts val="150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&gt;=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Checks if the value of left operand is greater than or equal to the value of right operand; if yes, then condition becomes true.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(A &gt;= B) is not true.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910520114"/>
                  </a:ext>
                </a:extLst>
              </a:tr>
              <a:tr h="600512">
                <a:tc>
                  <a:txBody>
                    <a:bodyPr/>
                    <a:lstStyle/>
                    <a:p>
                      <a:pPr marL="0" marR="0" algn="ctr">
                        <a:lnSpc>
                          <a:spcPts val="1650"/>
                        </a:lnSpc>
                        <a:spcBef>
                          <a:spcPts val="0"/>
                        </a:spcBef>
                        <a:spcAft>
                          <a:spcPts val="150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&lt;=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600">
                          <a:solidFill>
                            <a:srgbClr val="313131"/>
                          </a:solidFill>
                          <a:effectLst/>
                          <a:latin typeface="Open Sans"/>
                          <a:ea typeface="Times New Roman" panose="02020603050405020304" pitchFamily="18" charset="0"/>
                          <a:cs typeface="Times New Roman" panose="02020603050405020304" pitchFamily="18" charset="0"/>
                        </a:rPr>
                        <a:t>Checks if the value of left operand is less than or equal to the value of right operand; if yes, then condition becomes true.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(A &lt;= B) is true.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693945801"/>
                  </a:ext>
                </a:extLst>
              </a:tr>
            </a:tbl>
          </a:graphicData>
        </a:graphic>
      </p:graphicFrame>
    </p:spTree>
    <p:extLst>
      <p:ext uri="{BB962C8B-B14F-4D97-AF65-F5344CB8AC3E}">
        <p14:creationId xmlns:p14="http://schemas.microsoft.com/office/powerpoint/2010/main" val="128175486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Comparison </a:t>
            </a:r>
            <a:r>
              <a:rPr lang="en-US" dirty="0" smtClean="0"/>
              <a:t>Operators cont.</a:t>
            </a:r>
            <a:endParaRPr lang="en-US" dirty="0"/>
          </a:p>
        </p:txBody>
      </p:sp>
      <p:sp>
        <p:nvSpPr>
          <p:cNvPr id="3" name="Content Placeholder 2"/>
          <p:cNvSpPr>
            <a:spLocks noGrp="1"/>
          </p:cNvSpPr>
          <p:nvPr>
            <p:ph idx="1"/>
          </p:nvPr>
        </p:nvSpPr>
        <p:spPr>
          <a:xfrm>
            <a:off x="609600" y="2603499"/>
            <a:ext cx="11055927" cy="4074391"/>
          </a:xfrm>
        </p:spPr>
        <p:txBody>
          <a:bodyPr>
            <a:normAutofit/>
          </a:bodyPr>
          <a:lstStyle/>
          <a:p>
            <a:pPr marL="0" indent="0">
              <a:buNone/>
            </a:pPr>
            <a:r>
              <a:rPr lang="en-US" dirty="0"/>
              <a:t>Apart from the above, </a:t>
            </a:r>
            <a:r>
              <a:rPr lang="en-US" dirty="0" err="1"/>
              <a:t>VB.Net</a:t>
            </a:r>
            <a:r>
              <a:rPr lang="en-US" dirty="0"/>
              <a:t> provides three more comparison </a:t>
            </a:r>
            <a:r>
              <a:rPr lang="en-US" dirty="0" smtClean="0"/>
              <a:t>operators</a:t>
            </a:r>
          </a:p>
          <a:p>
            <a:pPr>
              <a:buFont typeface="Wingdings" panose="05000000000000000000" pitchFamily="2" charset="2"/>
              <a:buChar char="Ø"/>
            </a:pPr>
            <a:r>
              <a:rPr lang="en-US" b="1" dirty="0" smtClean="0"/>
              <a:t>Is</a:t>
            </a:r>
            <a:r>
              <a:rPr lang="en-US" dirty="0" smtClean="0"/>
              <a:t> </a:t>
            </a:r>
            <a:r>
              <a:rPr lang="en-US" dirty="0"/>
              <a:t>Operator - It compares two object reference variables and determines if two object references refer to the same object without performing value comparisons. If object1 and object2 both refer to the exact same object instance, result is </a:t>
            </a:r>
            <a:r>
              <a:rPr lang="en-US" b="1" dirty="0"/>
              <a:t>True</a:t>
            </a:r>
            <a:r>
              <a:rPr lang="en-US" dirty="0"/>
              <a:t>; otherwise, result is False.</a:t>
            </a:r>
          </a:p>
          <a:p>
            <a:pPr lvl="0"/>
            <a:r>
              <a:rPr lang="en-US" b="1" dirty="0" err="1"/>
              <a:t>IsNot</a:t>
            </a:r>
            <a:r>
              <a:rPr lang="en-US" dirty="0"/>
              <a:t> Operator - It also compares two object reference variables and determines if two object references refer to different objects. If object1 and object2 both refer to the exact same object instance, result is </a:t>
            </a:r>
            <a:r>
              <a:rPr lang="en-US" b="1" dirty="0"/>
              <a:t>False</a:t>
            </a:r>
            <a:r>
              <a:rPr lang="en-US" dirty="0"/>
              <a:t>; otherwise, result is True.</a:t>
            </a:r>
          </a:p>
          <a:p>
            <a:pPr lvl="0"/>
            <a:r>
              <a:rPr lang="en-US" b="1" dirty="0"/>
              <a:t>Like</a:t>
            </a:r>
            <a:r>
              <a:rPr lang="en-US" dirty="0"/>
              <a:t> Operator - It compares a string against a pattern.</a:t>
            </a:r>
          </a:p>
          <a:p>
            <a:endParaRPr lang="en-US" dirty="0"/>
          </a:p>
        </p:txBody>
      </p:sp>
    </p:spTree>
    <p:extLst>
      <p:ext uri="{BB962C8B-B14F-4D97-AF65-F5344CB8AC3E}">
        <p14:creationId xmlns:p14="http://schemas.microsoft.com/office/powerpoint/2010/main" val="89756340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Logical/Bitwise Operators</a:t>
            </a:r>
          </a:p>
        </p:txBody>
      </p:sp>
      <p:sp>
        <p:nvSpPr>
          <p:cNvPr id="3" name="Content Placeholder 2"/>
          <p:cNvSpPr>
            <a:spLocks noGrp="1"/>
          </p:cNvSpPr>
          <p:nvPr>
            <p:ph idx="1"/>
          </p:nvPr>
        </p:nvSpPr>
        <p:spPr>
          <a:xfrm>
            <a:off x="484910" y="2299855"/>
            <a:ext cx="11194472" cy="3512127"/>
          </a:xfrm>
        </p:spPr>
        <p:txBody>
          <a:bodyPr/>
          <a:lstStyle/>
          <a:p>
            <a:pPr marL="0" indent="0">
              <a:buNone/>
            </a:pPr>
            <a:r>
              <a:rPr lang="en-US" dirty="0"/>
              <a:t>Following table shows all the logical operators supported by </a:t>
            </a:r>
            <a:r>
              <a:rPr lang="en-US" dirty="0" err="1"/>
              <a:t>VB.Net</a:t>
            </a:r>
            <a:r>
              <a:rPr lang="en-US" dirty="0"/>
              <a:t>. Assume variable A holds Boolean value True and variable B holds Boolean value False, then:</a:t>
            </a:r>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661283450"/>
              </p:ext>
            </p:extLst>
          </p:nvPr>
        </p:nvGraphicFramePr>
        <p:xfrm>
          <a:off x="484911" y="2912506"/>
          <a:ext cx="11194472" cy="3830838"/>
        </p:xfrm>
        <a:graphic>
          <a:graphicData uri="http://schemas.openxmlformats.org/drawingml/2006/table">
            <a:tbl>
              <a:tblPr firstRow="1" firstCol="1" bandRow="1"/>
              <a:tblGrid>
                <a:gridCol w="831271">
                  <a:extLst>
                    <a:ext uri="{9D8B030D-6E8A-4147-A177-3AD203B41FA5}">
                      <a16:colId xmlns="" xmlns:a16="http://schemas.microsoft.com/office/drawing/2014/main" val="182670810"/>
                    </a:ext>
                  </a:extLst>
                </a:gridCol>
                <a:gridCol w="8146473">
                  <a:extLst>
                    <a:ext uri="{9D8B030D-6E8A-4147-A177-3AD203B41FA5}">
                      <a16:colId xmlns="" xmlns:a16="http://schemas.microsoft.com/office/drawing/2014/main" val="1066472340"/>
                    </a:ext>
                  </a:extLst>
                </a:gridCol>
                <a:gridCol w="2216728">
                  <a:extLst>
                    <a:ext uri="{9D8B030D-6E8A-4147-A177-3AD203B41FA5}">
                      <a16:colId xmlns="" xmlns:a16="http://schemas.microsoft.com/office/drawing/2014/main" val="1677266231"/>
                    </a:ext>
                  </a:extLst>
                </a:gridCol>
              </a:tblGrid>
              <a:tr h="187820">
                <a:tc>
                  <a:txBody>
                    <a:bodyPr/>
                    <a:lstStyle/>
                    <a:p>
                      <a:pPr marL="0" marR="0" algn="ctr">
                        <a:lnSpc>
                          <a:spcPts val="1650"/>
                        </a:lnSpc>
                        <a:spcBef>
                          <a:spcPts val="0"/>
                        </a:spcBef>
                        <a:spcAft>
                          <a:spcPts val="1500"/>
                        </a:spcAft>
                      </a:pPr>
                      <a:r>
                        <a:rPr lang="en-US" sz="1400" b="1" dirty="0">
                          <a:solidFill>
                            <a:srgbClr val="313131"/>
                          </a:solidFill>
                          <a:effectLst/>
                          <a:latin typeface="Open Sans"/>
                          <a:ea typeface="Times New Roman" panose="02020603050405020304" pitchFamily="18" charset="0"/>
                          <a:cs typeface="Times New Roman" panose="02020603050405020304" pitchFamily="18" charset="0"/>
                        </a:rPr>
                        <a:t>Operator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614" marR="7614" marT="7614" marB="761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ctr">
                        <a:lnSpc>
                          <a:spcPts val="1650"/>
                        </a:lnSpc>
                        <a:spcBef>
                          <a:spcPts val="0"/>
                        </a:spcBef>
                        <a:spcAft>
                          <a:spcPts val="1500"/>
                        </a:spcAft>
                      </a:pPr>
                      <a:r>
                        <a:rPr lang="en-US" sz="1400" b="1" dirty="0">
                          <a:solidFill>
                            <a:srgbClr val="313131"/>
                          </a:solidFill>
                          <a:effectLst/>
                          <a:latin typeface="Open Sans"/>
                          <a:ea typeface="Times New Roman" panose="02020603050405020304" pitchFamily="18" charset="0"/>
                          <a:cs typeface="Times New Roman" panose="02020603050405020304" pitchFamily="18" charset="0"/>
                        </a:rPr>
                        <a:t>Description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614" marR="7614" marT="7614" marB="761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ctr">
                        <a:lnSpc>
                          <a:spcPts val="1650"/>
                        </a:lnSpc>
                        <a:spcBef>
                          <a:spcPts val="0"/>
                        </a:spcBef>
                        <a:spcAft>
                          <a:spcPts val="1500"/>
                        </a:spcAft>
                      </a:pPr>
                      <a:r>
                        <a:rPr lang="en-US" sz="1400" b="1" dirty="0">
                          <a:solidFill>
                            <a:srgbClr val="313131"/>
                          </a:solidFill>
                          <a:effectLst/>
                          <a:latin typeface="Open Sans"/>
                          <a:ea typeface="Times New Roman" panose="02020603050405020304" pitchFamily="18" charset="0"/>
                          <a:cs typeface="Times New Roman" panose="02020603050405020304" pitchFamily="18" charset="0"/>
                        </a:rPr>
                        <a:t>Example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614" marR="7614" marT="7614" marB="761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extLst>
                  <a:ext uri="{0D108BD9-81ED-4DB2-BD59-A6C34878D82A}">
                    <a16:rowId xmlns="" xmlns:a16="http://schemas.microsoft.com/office/drawing/2014/main" val="1197478508"/>
                  </a:ext>
                </a:extLst>
              </a:tr>
              <a:tr h="533004">
                <a:tc>
                  <a:txBody>
                    <a:bodyPr/>
                    <a:lstStyle/>
                    <a:p>
                      <a:pPr marL="0" marR="0" algn="ctr">
                        <a:lnSpc>
                          <a:spcPts val="1650"/>
                        </a:lnSpc>
                        <a:spcBef>
                          <a:spcPts val="0"/>
                        </a:spcBef>
                        <a:spcAft>
                          <a:spcPts val="1500"/>
                        </a:spcAft>
                      </a:pPr>
                      <a:r>
                        <a:rPr lang="en-US" sz="1400" dirty="0">
                          <a:solidFill>
                            <a:srgbClr val="313131"/>
                          </a:solidFill>
                          <a:effectLst/>
                          <a:latin typeface="Open Sans"/>
                          <a:ea typeface="Times New Roman" panose="02020603050405020304" pitchFamily="18" charset="0"/>
                          <a:cs typeface="Times New Roman" panose="02020603050405020304" pitchFamily="18" charset="0"/>
                        </a:rPr>
                        <a:t>And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614" marR="7614" marT="7614" marB="761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400" dirty="0">
                          <a:solidFill>
                            <a:srgbClr val="313131"/>
                          </a:solidFill>
                          <a:effectLst/>
                          <a:latin typeface="Open Sans"/>
                          <a:ea typeface="Times New Roman" panose="02020603050405020304" pitchFamily="18" charset="0"/>
                          <a:cs typeface="Times New Roman" panose="02020603050405020304" pitchFamily="18" charset="0"/>
                        </a:rPr>
                        <a:t>It is the logical as well as bitwise AND operator. If both the operands are true, then condition becomes true. This operator does not perform short-circuiting, i.e., it evaluates both the expressions.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614" marR="7614" marT="7614" marB="761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400">
                          <a:solidFill>
                            <a:srgbClr val="313131"/>
                          </a:solidFill>
                          <a:effectLst/>
                          <a:latin typeface="Open Sans"/>
                          <a:ea typeface="Times New Roman" panose="02020603050405020304" pitchFamily="18" charset="0"/>
                          <a:cs typeface="Times New Roman" panose="02020603050405020304" pitchFamily="18" charset="0"/>
                        </a:rPr>
                        <a:t>(A And B) is False.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614" marR="7614" marT="7614" marB="761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542640471"/>
                  </a:ext>
                </a:extLst>
              </a:tr>
              <a:tr h="533004">
                <a:tc>
                  <a:txBody>
                    <a:bodyPr/>
                    <a:lstStyle/>
                    <a:p>
                      <a:pPr marL="0" marR="0" algn="ctr">
                        <a:lnSpc>
                          <a:spcPts val="1650"/>
                        </a:lnSpc>
                        <a:spcBef>
                          <a:spcPts val="0"/>
                        </a:spcBef>
                        <a:spcAft>
                          <a:spcPts val="1500"/>
                        </a:spcAft>
                      </a:pPr>
                      <a:r>
                        <a:rPr lang="en-US" sz="1400" dirty="0">
                          <a:solidFill>
                            <a:srgbClr val="313131"/>
                          </a:solidFill>
                          <a:effectLst/>
                          <a:latin typeface="Open Sans"/>
                          <a:ea typeface="Times New Roman" panose="02020603050405020304" pitchFamily="18" charset="0"/>
                          <a:cs typeface="Times New Roman" panose="02020603050405020304" pitchFamily="18" charset="0"/>
                        </a:rPr>
                        <a:t>Or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614" marR="7614" marT="7614" marB="761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400" dirty="0">
                          <a:solidFill>
                            <a:srgbClr val="313131"/>
                          </a:solidFill>
                          <a:effectLst/>
                          <a:latin typeface="Open Sans"/>
                          <a:ea typeface="Times New Roman" panose="02020603050405020304" pitchFamily="18" charset="0"/>
                          <a:cs typeface="Times New Roman" panose="02020603050405020304" pitchFamily="18" charset="0"/>
                        </a:rPr>
                        <a:t>It is the logical as well as bitwise OR operator. If any of the two operands is true, then condition becomes true. This operator does not perform short-circuiting, i.e., it evaluates both the expressions.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614" marR="7614" marT="7614" marB="761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400">
                          <a:solidFill>
                            <a:srgbClr val="313131"/>
                          </a:solidFill>
                          <a:effectLst/>
                          <a:latin typeface="Open Sans"/>
                          <a:ea typeface="Times New Roman" panose="02020603050405020304" pitchFamily="18" charset="0"/>
                          <a:cs typeface="Times New Roman" panose="02020603050405020304" pitchFamily="18" charset="0"/>
                        </a:rPr>
                        <a:t>(A Or B) is True.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614" marR="7614" marT="7614" marB="761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232450345"/>
                  </a:ext>
                </a:extLst>
              </a:tr>
              <a:tr h="360412">
                <a:tc>
                  <a:txBody>
                    <a:bodyPr/>
                    <a:lstStyle/>
                    <a:p>
                      <a:pPr marL="0" marR="0" algn="ctr">
                        <a:lnSpc>
                          <a:spcPts val="1650"/>
                        </a:lnSpc>
                        <a:spcBef>
                          <a:spcPts val="0"/>
                        </a:spcBef>
                        <a:spcAft>
                          <a:spcPts val="1500"/>
                        </a:spcAft>
                      </a:pPr>
                      <a:r>
                        <a:rPr lang="en-US" sz="1400">
                          <a:solidFill>
                            <a:srgbClr val="313131"/>
                          </a:solidFill>
                          <a:effectLst/>
                          <a:latin typeface="Open Sans"/>
                          <a:ea typeface="Times New Roman" panose="02020603050405020304" pitchFamily="18" charset="0"/>
                          <a:cs typeface="Times New Roman" panose="02020603050405020304" pitchFamily="18" charset="0"/>
                        </a:rPr>
                        <a:t>Not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614" marR="7614" marT="7614" marB="761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400" dirty="0">
                          <a:solidFill>
                            <a:srgbClr val="313131"/>
                          </a:solidFill>
                          <a:effectLst/>
                          <a:latin typeface="Open Sans"/>
                          <a:ea typeface="Times New Roman" panose="02020603050405020304" pitchFamily="18" charset="0"/>
                          <a:cs typeface="Times New Roman" panose="02020603050405020304" pitchFamily="18" charset="0"/>
                        </a:rPr>
                        <a:t>It is the logical as well as bitwise NOT operator. Use to reverses the logical state of its operand. If a condition is true, then Logical NOT operator will make false.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614" marR="7614" marT="7614" marB="761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400">
                          <a:solidFill>
                            <a:srgbClr val="313131"/>
                          </a:solidFill>
                          <a:effectLst/>
                          <a:latin typeface="Open Sans"/>
                          <a:ea typeface="Times New Roman" panose="02020603050405020304" pitchFamily="18" charset="0"/>
                          <a:cs typeface="Times New Roman" panose="02020603050405020304" pitchFamily="18" charset="0"/>
                        </a:rPr>
                        <a:t>Not(A And B) is True.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614" marR="7614" marT="7614" marB="761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827526445"/>
                  </a:ext>
                </a:extLst>
              </a:tr>
              <a:tr h="705595">
                <a:tc>
                  <a:txBody>
                    <a:bodyPr/>
                    <a:lstStyle/>
                    <a:p>
                      <a:pPr marL="0" marR="0" algn="ctr">
                        <a:lnSpc>
                          <a:spcPts val="1650"/>
                        </a:lnSpc>
                        <a:spcBef>
                          <a:spcPts val="0"/>
                        </a:spcBef>
                        <a:spcAft>
                          <a:spcPts val="1500"/>
                        </a:spcAft>
                      </a:pPr>
                      <a:r>
                        <a:rPr lang="en-US" sz="1400" dirty="0" err="1">
                          <a:solidFill>
                            <a:srgbClr val="313131"/>
                          </a:solidFill>
                          <a:effectLst/>
                          <a:latin typeface="Open Sans"/>
                          <a:ea typeface="Times New Roman" panose="02020603050405020304" pitchFamily="18" charset="0"/>
                          <a:cs typeface="Times New Roman" panose="02020603050405020304" pitchFamily="18" charset="0"/>
                        </a:rPr>
                        <a:t>Xor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614" marR="7614" marT="7614" marB="761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400" dirty="0">
                          <a:solidFill>
                            <a:srgbClr val="313131"/>
                          </a:solidFill>
                          <a:effectLst/>
                          <a:latin typeface="Open Sans"/>
                          <a:ea typeface="Times New Roman" panose="02020603050405020304" pitchFamily="18" charset="0"/>
                          <a:cs typeface="Times New Roman" panose="02020603050405020304" pitchFamily="18" charset="0"/>
                        </a:rPr>
                        <a:t>It is the logical as well as bitwise Logical Exclusive OR operator. It returns True if both expressions are True or both expressions are False; otherwise it returns False. This operator does not perform short-circuiting, it always evaluates both expressions and there is no short-circuiting counterpart of this operator.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614" marR="7614" marT="7614" marB="761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400">
                          <a:solidFill>
                            <a:srgbClr val="313131"/>
                          </a:solidFill>
                          <a:effectLst/>
                          <a:latin typeface="Open Sans"/>
                          <a:ea typeface="Times New Roman" panose="02020603050405020304" pitchFamily="18" charset="0"/>
                          <a:cs typeface="Times New Roman" panose="02020603050405020304" pitchFamily="18" charset="0"/>
                        </a:rPr>
                        <a:t>A Xor B is True.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614" marR="7614" marT="7614" marB="761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707243649"/>
                  </a:ext>
                </a:extLst>
              </a:tr>
              <a:tr h="360412">
                <a:tc>
                  <a:txBody>
                    <a:bodyPr/>
                    <a:lstStyle/>
                    <a:p>
                      <a:pPr marL="0" marR="0" algn="ctr">
                        <a:lnSpc>
                          <a:spcPts val="1650"/>
                        </a:lnSpc>
                        <a:spcBef>
                          <a:spcPts val="0"/>
                        </a:spcBef>
                        <a:spcAft>
                          <a:spcPts val="1500"/>
                        </a:spcAft>
                      </a:pPr>
                      <a:r>
                        <a:rPr lang="en-US" sz="1400" dirty="0" err="1">
                          <a:solidFill>
                            <a:srgbClr val="313131"/>
                          </a:solidFill>
                          <a:effectLst/>
                          <a:latin typeface="Open Sans"/>
                          <a:ea typeface="Times New Roman" panose="02020603050405020304" pitchFamily="18" charset="0"/>
                          <a:cs typeface="Times New Roman" panose="02020603050405020304" pitchFamily="18" charset="0"/>
                        </a:rPr>
                        <a:t>AndAlso</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614" marR="7614" marT="7614" marB="761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400" dirty="0">
                          <a:solidFill>
                            <a:srgbClr val="313131"/>
                          </a:solidFill>
                          <a:effectLst/>
                          <a:latin typeface="Open Sans"/>
                          <a:ea typeface="Times New Roman" panose="02020603050405020304" pitchFamily="18" charset="0"/>
                          <a:cs typeface="Times New Roman" panose="02020603050405020304" pitchFamily="18" charset="0"/>
                        </a:rPr>
                        <a:t>It is the logical AND operator. It works only on Boolean data. It performs short-circuiting.</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614" marR="7614" marT="7614" marB="761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400">
                          <a:solidFill>
                            <a:srgbClr val="313131"/>
                          </a:solidFill>
                          <a:effectLst/>
                          <a:latin typeface="Open Sans"/>
                          <a:ea typeface="Times New Roman" panose="02020603050405020304" pitchFamily="18" charset="0"/>
                          <a:cs typeface="Times New Roman" panose="02020603050405020304" pitchFamily="18" charset="0"/>
                        </a:rPr>
                        <a:t>(A AndAlso B) is False.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614" marR="7614" marT="7614" marB="761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211160616"/>
                  </a:ext>
                </a:extLst>
              </a:tr>
              <a:tr h="360412">
                <a:tc>
                  <a:txBody>
                    <a:bodyPr/>
                    <a:lstStyle/>
                    <a:p>
                      <a:pPr marL="0" marR="0" algn="ctr">
                        <a:lnSpc>
                          <a:spcPts val="1650"/>
                        </a:lnSpc>
                        <a:spcBef>
                          <a:spcPts val="0"/>
                        </a:spcBef>
                        <a:spcAft>
                          <a:spcPts val="1500"/>
                        </a:spcAft>
                      </a:pPr>
                      <a:r>
                        <a:rPr lang="en-US" sz="1400" dirty="0" err="1">
                          <a:solidFill>
                            <a:srgbClr val="313131"/>
                          </a:solidFill>
                          <a:effectLst/>
                          <a:latin typeface="Open Sans"/>
                          <a:ea typeface="Times New Roman" panose="02020603050405020304" pitchFamily="18" charset="0"/>
                          <a:cs typeface="Times New Roman" panose="02020603050405020304" pitchFamily="18" charset="0"/>
                        </a:rPr>
                        <a:t>OrElse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614" marR="7614" marT="7614" marB="761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400">
                          <a:solidFill>
                            <a:srgbClr val="313131"/>
                          </a:solidFill>
                          <a:effectLst/>
                          <a:latin typeface="Open Sans"/>
                          <a:ea typeface="Times New Roman" panose="02020603050405020304" pitchFamily="18" charset="0"/>
                          <a:cs typeface="Times New Roman" panose="02020603050405020304" pitchFamily="18" charset="0"/>
                        </a:rPr>
                        <a:t>It is the logical OR operator. It works only on Boolean data. It performs short-circuiting.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614" marR="7614" marT="7614" marB="761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400" dirty="0">
                          <a:solidFill>
                            <a:srgbClr val="313131"/>
                          </a:solidFill>
                          <a:effectLst/>
                          <a:latin typeface="Open Sans"/>
                          <a:ea typeface="Times New Roman" panose="02020603050405020304" pitchFamily="18" charset="0"/>
                          <a:cs typeface="Times New Roman" panose="02020603050405020304" pitchFamily="18" charset="0"/>
                        </a:rPr>
                        <a:t>(A </a:t>
                      </a:r>
                      <a:r>
                        <a:rPr lang="en-US" sz="1400" dirty="0" err="1">
                          <a:solidFill>
                            <a:srgbClr val="313131"/>
                          </a:solidFill>
                          <a:effectLst/>
                          <a:latin typeface="Open Sans"/>
                          <a:ea typeface="Times New Roman" panose="02020603050405020304" pitchFamily="18" charset="0"/>
                          <a:cs typeface="Times New Roman" panose="02020603050405020304" pitchFamily="18" charset="0"/>
                        </a:rPr>
                        <a:t>OrElse</a:t>
                      </a:r>
                      <a:r>
                        <a:rPr lang="en-US" sz="1400" dirty="0">
                          <a:solidFill>
                            <a:srgbClr val="313131"/>
                          </a:solidFill>
                          <a:effectLst/>
                          <a:latin typeface="Open Sans"/>
                          <a:ea typeface="Times New Roman" panose="02020603050405020304" pitchFamily="18" charset="0"/>
                          <a:cs typeface="Times New Roman" panose="02020603050405020304" pitchFamily="18" charset="0"/>
                        </a:rPr>
                        <a:t> B) is True.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614" marR="7614" marT="7614" marB="761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872153810"/>
                  </a:ext>
                </a:extLst>
              </a:tr>
              <a:tr h="187820">
                <a:tc>
                  <a:txBody>
                    <a:bodyPr/>
                    <a:lstStyle/>
                    <a:p>
                      <a:pPr marL="0" marR="0" algn="ctr">
                        <a:lnSpc>
                          <a:spcPts val="1650"/>
                        </a:lnSpc>
                        <a:spcBef>
                          <a:spcPts val="0"/>
                        </a:spcBef>
                        <a:spcAft>
                          <a:spcPts val="1500"/>
                        </a:spcAft>
                      </a:pPr>
                      <a:r>
                        <a:rPr lang="en-US" sz="1400" dirty="0" err="1">
                          <a:solidFill>
                            <a:srgbClr val="313131"/>
                          </a:solidFill>
                          <a:effectLst/>
                          <a:latin typeface="Open Sans"/>
                          <a:ea typeface="Times New Roman" panose="02020603050405020304" pitchFamily="18" charset="0"/>
                          <a:cs typeface="Times New Roman" panose="02020603050405020304" pitchFamily="18" charset="0"/>
                        </a:rPr>
                        <a:t>IsFalse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614" marR="7614" marT="7614" marB="761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400">
                          <a:solidFill>
                            <a:srgbClr val="313131"/>
                          </a:solidFill>
                          <a:effectLst/>
                          <a:latin typeface="Open Sans"/>
                          <a:ea typeface="Times New Roman" panose="02020603050405020304" pitchFamily="18" charset="0"/>
                          <a:cs typeface="Times New Roman" panose="02020603050405020304" pitchFamily="18" charset="0"/>
                        </a:rPr>
                        <a:t>It determines whether an expression is False.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614" marR="7614" marT="7614" marB="761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en-US" sz="1400" dirty="0">
                        <a:effectLst/>
                        <a:latin typeface="Calibri" panose="020F0502020204030204" pitchFamily="34" charset="0"/>
                        <a:cs typeface="Times New Roman" panose="02020603050405020304" pitchFamily="18" charset="0"/>
                      </a:endParaRPr>
                    </a:p>
                  </a:txBody>
                  <a:tcPr marL="7614" marR="7614" marT="7614" marB="761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895040389"/>
                  </a:ext>
                </a:extLst>
              </a:tr>
              <a:tr h="187820">
                <a:tc>
                  <a:txBody>
                    <a:bodyPr/>
                    <a:lstStyle/>
                    <a:p>
                      <a:pPr marL="0" marR="0" algn="ctr">
                        <a:lnSpc>
                          <a:spcPts val="1650"/>
                        </a:lnSpc>
                        <a:spcBef>
                          <a:spcPts val="0"/>
                        </a:spcBef>
                        <a:spcAft>
                          <a:spcPts val="1500"/>
                        </a:spcAft>
                      </a:pPr>
                      <a:r>
                        <a:rPr lang="en-US" sz="1400" dirty="0" err="1">
                          <a:solidFill>
                            <a:srgbClr val="313131"/>
                          </a:solidFill>
                          <a:effectLst/>
                          <a:latin typeface="Open Sans"/>
                          <a:ea typeface="Times New Roman" panose="02020603050405020304" pitchFamily="18" charset="0"/>
                          <a:cs typeface="Times New Roman" panose="02020603050405020304" pitchFamily="18" charset="0"/>
                        </a:rPr>
                        <a:t>IsTrue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614" marR="7614" marT="7614" marB="761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400">
                          <a:solidFill>
                            <a:srgbClr val="313131"/>
                          </a:solidFill>
                          <a:effectLst/>
                          <a:latin typeface="Open Sans"/>
                          <a:ea typeface="Times New Roman" panose="02020603050405020304" pitchFamily="18" charset="0"/>
                          <a:cs typeface="Times New Roman" panose="02020603050405020304" pitchFamily="18" charset="0"/>
                        </a:rPr>
                        <a:t>It determines whether an expression is True.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614" marR="7614" marT="7614" marB="761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en-US" sz="1400" dirty="0">
                        <a:effectLst/>
                        <a:latin typeface="Calibri" panose="020F0502020204030204" pitchFamily="34" charset="0"/>
                        <a:cs typeface="Times New Roman" panose="02020603050405020304" pitchFamily="18" charset="0"/>
                      </a:endParaRPr>
                    </a:p>
                  </a:txBody>
                  <a:tcPr marL="7614" marR="7614" marT="7614" marB="761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234224807"/>
                  </a:ext>
                </a:extLst>
              </a:tr>
            </a:tbl>
          </a:graphicData>
        </a:graphic>
      </p:graphicFrame>
    </p:spTree>
    <p:extLst>
      <p:ext uri="{BB962C8B-B14F-4D97-AF65-F5344CB8AC3E}">
        <p14:creationId xmlns:p14="http://schemas.microsoft.com/office/powerpoint/2010/main" val="131658030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Bit Shift Operators</a:t>
            </a:r>
          </a:p>
        </p:txBody>
      </p:sp>
      <p:sp>
        <p:nvSpPr>
          <p:cNvPr id="3" name="Content Placeholder 2"/>
          <p:cNvSpPr>
            <a:spLocks noGrp="1"/>
          </p:cNvSpPr>
          <p:nvPr>
            <p:ph idx="1"/>
          </p:nvPr>
        </p:nvSpPr>
        <p:spPr>
          <a:xfrm>
            <a:off x="512618" y="2340264"/>
            <a:ext cx="11208327" cy="3416300"/>
          </a:xfrm>
        </p:spPr>
        <p:txBody>
          <a:bodyPr/>
          <a:lstStyle/>
          <a:p>
            <a:pPr marL="0" indent="0">
              <a:buNone/>
            </a:pPr>
            <a:r>
              <a:rPr lang="en-US" dirty="0"/>
              <a:t>We have already discussed the bitwise operators. The bit shift operators perform the shift operations on binary values. Before coming into the bit shift operators, let us understand the bit operations. </a:t>
            </a:r>
          </a:p>
          <a:p>
            <a:pPr marL="0" indent="0">
              <a:buNone/>
            </a:pPr>
            <a:r>
              <a:rPr lang="en-US" dirty="0"/>
              <a:t>Bitwise operators work on bits and perform bit-by-bit operations. The truth tables for &amp;, |, and ^ are as follows:</a:t>
            </a:r>
          </a:p>
        </p:txBody>
      </p:sp>
      <p:graphicFrame>
        <p:nvGraphicFramePr>
          <p:cNvPr id="4" name="Table 3"/>
          <p:cNvGraphicFramePr>
            <a:graphicFrameLocks noGrp="1"/>
          </p:cNvGraphicFramePr>
          <p:nvPr>
            <p:extLst>
              <p:ext uri="{D42A27DB-BD31-4B8C-83A1-F6EECF244321}">
                <p14:modId xmlns:p14="http://schemas.microsoft.com/office/powerpoint/2010/main" val="3382437215"/>
              </p:ext>
            </p:extLst>
          </p:nvPr>
        </p:nvGraphicFramePr>
        <p:xfrm>
          <a:off x="1308099" y="3932094"/>
          <a:ext cx="8761415" cy="2011505"/>
        </p:xfrm>
        <a:graphic>
          <a:graphicData uri="http://schemas.openxmlformats.org/drawingml/2006/table">
            <a:tbl>
              <a:tblPr firstRow="1" firstCol="1" bandRow="1"/>
              <a:tblGrid>
                <a:gridCol w="1752283">
                  <a:extLst>
                    <a:ext uri="{9D8B030D-6E8A-4147-A177-3AD203B41FA5}">
                      <a16:colId xmlns="" xmlns:a16="http://schemas.microsoft.com/office/drawing/2014/main" val="3951064733"/>
                    </a:ext>
                  </a:extLst>
                </a:gridCol>
                <a:gridCol w="1752283">
                  <a:extLst>
                    <a:ext uri="{9D8B030D-6E8A-4147-A177-3AD203B41FA5}">
                      <a16:colId xmlns="" xmlns:a16="http://schemas.microsoft.com/office/drawing/2014/main" val="2407379015"/>
                    </a:ext>
                  </a:extLst>
                </a:gridCol>
                <a:gridCol w="1752283">
                  <a:extLst>
                    <a:ext uri="{9D8B030D-6E8A-4147-A177-3AD203B41FA5}">
                      <a16:colId xmlns="" xmlns:a16="http://schemas.microsoft.com/office/drawing/2014/main" val="534216403"/>
                    </a:ext>
                  </a:extLst>
                </a:gridCol>
                <a:gridCol w="1752283">
                  <a:extLst>
                    <a:ext uri="{9D8B030D-6E8A-4147-A177-3AD203B41FA5}">
                      <a16:colId xmlns="" xmlns:a16="http://schemas.microsoft.com/office/drawing/2014/main" val="181205795"/>
                    </a:ext>
                  </a:extLst>
                </a:gridCol>
                <a:gridCol w="1752283">
                  <a:extLst>
                    <a:ext uri="{9D8B030D-6E8A-4147-A177-3AD203B41FA5}">
                      <a16:colId xmlns="" xmlns:a16="http://schemas.microsoft.com/office/drawing/2014/main" val="618498613"/>
                    </a:ext>
                  </a:extLst>
                </a:gridCol>
              </a:tblGrid>
              <a:tr h="402301">
                <a:tc>
                  <a:txBody>
                    <a:bodyPr/>
                    <a:lstStyle/>
                    <a:p>
                      <a:pPr marL="0" marR="0" algn="ctr">
                        <a:lnSpc>
                          <a:spcPts val="1650"/>
                        </a:lnSpc>
                        <a:spcBef>
                          <a:spcPts val="0"/>
                        </a:spcBef>
                        <a:spcAft>
                          <a:spcPts val="1500"/>
                        </a:spcAft>
                      </a:pPr>
                      <a:r>
                        <a:rPr lang="en-US" sz="1800" b="1" dirty="0">
                          <a:solidFill>
                            <a:srgbClr val="313131"/>
                          </a:solidFill>
                          <a:effectLst/>
                          <a:latin typeface="Open Sans"/>
                          <a:ea typeface="Times New Roman" panose="02020603050405020304" pitchFamily="18" charset="0"/>
                          <a:cs typeface="Times New Roman" panose="02020603050405020304" pitchFamily="18" charset="0"/>
                        </a:rPr>
                        <a:t>p</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ctr">
                        <a:lnSpc>
                          <a:spcPts val="1650"/>
                        </a:lnSpc>
                        <a:spcBef>
                          <a:spcPts val="0"/>
                        </a:spcBef>
                        <a:spcAft>
                          <a:spcPts val="1500"/>
                        </a:spcAft>
                      </a:pPr>
                      <a:r>
                        <a:rPr lang="en-US" sz="1800" b="1">
                          <a:solidFill>
                            <a:srgbClr val="313131"/>
                          </a:solidFill>
                          <a:effectLst/>
                          <a:latin typeface="Open Sans"/>
                          <a:ea typeface="Times New Roman" panose="02020603050405020304" pitchFamily="18" charset="0"/>
                          <a:cs typeface="Times New Roman" panose="02020603050405020304" pitchFamily="18" charset="0"/>
                        </a:rPr>
                        <a:t>Q</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ctr">
                        <a:lnSpc>
                          <a:spcPts val="1650"/>
                        </a:lnSpc>
                        <a:spcBef>
                          <a:spcPts val="0"/>
                        </a:spcBef>
                        <a:spcAft>
                          <a:spcPts val="1500"/>
                        </a:spcAft>
                      </a:pPr>
                      <a:r>
                        <a:rPr lang="en-US" sz="1800" b="1">
                          <a:solidFill>
                            <a:srgbClr val="313131"/>
                          </a:solidFill>
                          <a:effectLst/>
                          <a:latin typeface="Open Sans"/>
                          <a:ea typeface="Times New Roman" panose="02020603050405020304" pitchFamily="18" charset="0"/>
                          <a:cs typeface="Times New Roman" panose="02020603050405020304" pitchFamily="18" charset="0"/>
                        </a:rPr>
                        <a:t>p &amp; q</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ctr">
                        <a:lnSpc>
                          <a:spcPts val="1650"/>
                        </a:lnSpc>
                        <a:spcBef>
                          <a:spcPts val="0"/>
                        </a:spcBef>
                        <a:spcAft>
                          <a:spcPts val="1500"/>
                        </a:spcAft>
                      </a:pPr>
                      <a:r>
                        <a:rPr lang="en-US" sz="1800" b="1">
                          <a:solidFill>
                            <a:srgbClr val="313131"/>
                          </a:solidFill>
                          <a:effectLst/>
                          <a:latin typeface="Open Sans"/>
                          <a:ea typeface="Times New Roman" panose="02020603050405020304" pitchFamily="18" charset="0"/>
                          <a:cs typeface="Times New Roman" panose="02020603050405020304" pitchFamily="18" charset="0"/>
                        </a:rPr>
                        <a:t>p | q</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ctr">
                        <a:lnSpc>
                          <a:spcPts val="1650"/>
                        </a:lnSpc>
                        <a:spcBef>
                          <a:spcPts val="0"/>
                        </a:spcBef>
                        <a:spcAft>
                          <a:spcPts val="1500"/>
                        </a:spcAft>
                      </a:pPr>
                      <a:r>
                        <a:rPr lang="en-US" sz="1800" b="1">
                          <a:solidFill>
                            <a:srgbClr val="313131"/>
                          </a:solidFill>
                          <a:effectLst/>
                          <a:latin typeface="Open Sans"/>
                          <a:ea typeface="Times New Roman" panose="02020603050405020304" pitchFamily="18" charset="0"/>
                          <a:cs typeface="Times New Roman" panose="02020603050405020304" pitchFamily="18" charset="0"/>
                        </a:rPr>
                        <a:t>p ^ q</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extLst>
                  <a:ext uri="{0D108BD9-81ED-4DB2-BD59-A6C34878D82A}">
                    <a16:rowId xmlns="" xmlns:a16="http://schemas.microsoft.com/office/drawing/2014/main" val="4234253211"/>
                  </a:ext>
                </a:extLst>
              </a:tr>
              <a:tr h="402301">
                <a:tc>
                  <a:txBody>
                    <a:bodyPr/>
                    <a:lstStyle/>
                    <a:p>
                      <a:pPr marL="0" marR="0" algn="ctr">
                        <a:lnSpc>
                          <a:spcPts val="1650"/>
                        </a:lnSpc>
                        <a:spcBef>
                          <a:spcPts val="0"/>
                        </a:spcBef>
                        <a:spcAft>
                          <a:spcPts val="1500"/>
                        </a:spcAft>
                      </a:pPr>
                      <a:r>
                        <a:rPr lang="en-US" sz="1800">
                          <a:solidFill>
                            <a:srgbClr val="313131"/>
                          </a:solidFill>
                          <a:effectLst/>
                          <a:latin typeface="Open Sans"/>
                          <a:ea typeface="Times New Roman" panose="02020603050405020304" pitchFamily="18" charset="0"/>
                          <a:cs typeface="Times New Roman" panose="02020603050405020304" pitchFamily="18" charset="0"/>
                        </a:rPr>
                        <a:t>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50"/>
                        </a:lnSpc>
                        <a:spcBef>
                          <a:spcPts val="0"/>
                        </a:spcBef>
                        <a:spcAft>
                          <a:spcPts val="150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50"/>
                        </a:lnSpc>
                        <a:spcBef>
                          <a:spcPts val="0"/>
                        </a:spcBef>
                        <a:spcAft>
                          <a:spcPts val="1500"/>
                        </a:spcAft>
                      </a:pPr>
                      <a:r>
                        <a:rPr lang="en-US" sz="1800">
                          <a:solidFill>
                            <a:srgbClr val="313131"/>
                          </a:solidFill>
                          <a:effectLst/>
                          <a:latin typeface="Open Sans"/>
                          <a:ea typeface="Times New Roman" panose="02020603050405020304" pitchFamily="18" charset="0"/>
                          <a:cs typeface="Times New Roman" panose="02020603050405020304" pitchFamily="18" charset="0"/>
                        </a:rPr>
                        <a:t>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50"/>
                        </a:lnSpc>
                        <a:spcBef>
                          <a:spcPts val="0"/>
                        </a:spcBef>
                        <a:spcAft>
                          <a:spcPts val="1500"/>
                        </a:spcAft>
                      </a:pPr>
                      <a:r>
                        <a:rPr lang="en-US" sz="1800">
                          <a:solidFill>
                            <a:srgbClr val="313131"/>
                          </a:solidFill>
                          <a:effectLst/>
                          <a:latin typeface="Open Sans"/>
                          <a:ea typeface="Times New Roman" panose="02020603050405020304" pitchFamily="18" charset="0"/>
                          <a:cs typeface="Times New Roman" panose="02020603050405020304" pitchFamily="18" charset="0"/>
                        </a:rPr>
                        <a:t>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50"/>
                        </a:lnSpc>
                        <a:spcBef>
                          <a:spcPts val="0"/>
                        </a:spcBef>
                        <a:spcAft>
                          <a:spcPts val="1500"/>
                        </a:spcAft>
                      </a:pPr>
                      <a:r>
                        <a:rPr lang="en-US" sz="1800">
                          <a:solidFill>
                            <a:srgbClr val="313131"/>
                          </a:solidFill>
                          <a:effectLst/>
                          <a:latin typeface="Open Sans"/>
                          <a:ea typeface="Times New Roman" panose="02020603050405020304" pitchFamily="18" charset="0"/>
                          <a:cs typeface="Times New Roman" panose="02020603050405020304" pitchFamily="18" charset="0"/>
                        </a:rPr>
                        <a:t>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33921870"/>
                  </a:ext>
                </a:extLst>
              </a:tr>
              <a:tr h="402301">
                <a:tc>
                  <a:txBody>
                    <a:bodyPr/>
                    <a:lstStyle/>
                    <a:p>
                      <a:pPr marL="0" marR="0" algn="ctr">
                        <a:lnSpc>
                          <a:spcPts val="1650"/>
                        </a:lnSpc>
                        <a:spcBef>
                          <a:spcPts val="0"/>
                        </a:spcBef>
                        <a:spcAft>
                          <a:spcPts val="1500"/>
                        </a:spcAft>
                      </a:pPr>
                      <a:r>
                        <a:rPr lang="en-US" sz="1800">
                          <a:solidFill>
                            <a:srgbClr val="313131"/>
                          </a:solidFill>
                          <a:effectLst/>
                          <a:latin typeface="Open Sans"/>
                          <a:ea typeface="Times New Roman" panose="02020603050405020304" pitchFamily="18" charset="0"/>
                          <a:cs typeface="Times New Roman" panose="02020603050405020304" pitchFamily="18" charset="0"/>
                        </a:rPr>
                        <a:t>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50"/>
                        </a:lnSpc>
                        <a:spcBef>
                          <a:spcPts val="0"/>
                        </a:spcBef>
                        <a:spcAft>
                          <a:spcPts val="150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50"/>
                        </a:lnSpc>
                        <a:spcBef>
                          <a:spcPts val="0"/>
                        </a:spcBef>
                        <a:spcAft>
                          <a:spcPts val="1500"/>
                        </a:spcAft>
                      </a:pPr>
                      <a:r>
                        <a:rPr lang="en-US" sz="1800">
                          <a:solidFill>
                            <a:srgbClr val="313131"/>
                          </a:solidFill>
                          <a:effectLst/>
                          <a:latin typeface="Open Sans"/>
                          <a:ea typeface="Times New Roman" panose="02020603050405020304" pitchFamily="18" charset="0"/>
                          <a:cs typeface="Times New Roman" panose="02020603050405020304" pitchFamily="18" charset="0"/>
                        </a:rPr>
                        <a:t>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50"/>
                        </a:lnSpc>
                        <a:spcBef>
                          <a:spcPts val="0"/>
                        </a:spcBef>
                        <a:spcAft>
                          <a:spcPts val="1500"/>
                        </a:spcAft>
                      </a:pPr>
                      <a:r>
                        <a:rPr lang="en-US" sz="1800">
                          <a:solidFill>
                            <a:srgbClr val="313131"/>
                          </a:solidFill>
                          <a:effectLst/>
                          <a:latin typeface="Open Sans"/>
                          <a:ea typeface="Times New Roman" panose="02020603050405020304" pitchFamily="18" charset="0"/>
                          <a:cs typeface="Times New Roman" panose="02020603050405020304" pitchFamily="18" charset="0"/>
                        </a:rPr>
                        <a:t>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50"/>
                        </a:lnSpc>
                        <a:spcBef>
                          <a:spcPts val="0"/>
                        </a:spcBef>
                        <a:spcAft>
                          <a:spcPts val="1500"/>
                        </a:spcAft>
                      </a:pPr>
                      <a:r>
                        <a:rPr lang="en-US" sz="1800">
                          <a:solidFill>
                            <a:srgbClr val="313131"/>
                          </a:solidFill>
                          <a:effectLst/>
                          <a:latin typeface="Open Sans"/>
                          <a:ea typeface="Times New Roman" panose="02020603050405020304" pitchFamily="18" charset="0"/>
                          <a:cs typeface="Times New Roman" panose="02020603050405020304" pitchFamily="18" charset="0"/>
                        </a:rPr>
                        <a:t>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421111438"/>
                  </a:ext>
                </a:extLst>
              </a:tr>
              <a:tr h="402301">
                <a:tc>
                  <a:txBody>
                    <a:bodyPr/>
                    <a:lstStyle/>
                    <a:p>
                      <a:pPr marL="0" marR="0" algn="ctr">
                        <a:lnSpc>
                          <a:spcPts val="1650"/>
                        </a:lnSpc>
                        <a:spcBef>
                          <a:spcPts val="0"/>
                        </a:spcBef>
                        <a:spcAft>
                          <a:spcPts val="1500"/>
                        </a:spcAft>
                      </a:pPr>
                      <a:r>
                        <a:rPr lang="en-US" sz="1800">
                          <a:solidFill>
                            <a:srgbClr val="313131"/>
                          </a:solidFill>
                          <a:effectLst/>
                          <a:latin typeface="Open Sans"/>
                          <a:ea typeface="Times New Roman" panose="02020603050405020304" pitchFamily="18" charset="0"/>
                          <a:cs typeface="Times New Roman" panose="02020603050405020304" pitchFamily="18" charset="0"/>
                        </a:rPr>
                        <a:t>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50"/>
                        </a:lnSpc>
                        <a:spcBef>
                          <a:spcPts val="0"/>
                        </a:spcBef>
                        <a:spcAft>
                          <a:spcPts val="1500"/>
                        </a:spcAft>
                      </a:pPr>
                      <a:r>
                        <a:rPr lang="en-US" sz="1800">
                          <a:solidFill>
                            <a:srgbClr val="313131"/>
                          </a:solidFill>
                          <a:effectLst/>
                          <a:latin typeface="Open Sans"/>
                          <a:ea typeface="Times New Roman" panose="02020603050405020304" pitchFamily="18" charset="0"/>
                          <a:cs typeface="Times New Roman" panose="02020603050405020304" pitchFamily="18" charset="0"/>
                        </a:rPr>
                        <a:t>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50"/>
                        </a:lnSpc>
                        <a:spcBef>
                          <a:spcPts val="0"/>
                        </a:spcBef>
                        <a:spcAft>
                          <a:spcPts val="150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50"/>
                        </a:lnSpc>
                        <a:spcBef>
                          <a:spcPts val="0"/>
                        </a:spcBef>
                        <a:spcAft>
                          <a:spcPts val="150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50"/>
                        </a:lnSpc>
                        <a:spcBef>
                          <a:spcPts val="0"/>
                        </a:spcBef>
                        <a:spcAft>
                          <a:spcPts val="1500"/>
                        </a:spcAft>
                      </a:pPr>
                      <a:r>
                        <a:rPr lang="en-US" sz="1800">
                          <a:solidFill>
                            <a:srgbClr val="313131"/>
                          </a:solidFill>
                          <a:effectLst/>
                          <a:latin typeface="Open Sans"/>
                          <a:ea typeface="Times New Roman" panose="02020603050405020304" pitchFamily="18" charset="0"/>
                          <a:cs typeface="Times New Roman" panose="02020603050405020304" pitchFamily="18" charset="0"/>
                        </a:rPr>
                        <a:t>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225459797"/>
                  </a:ext>
                </a:extLst>
              </a:tr>
              <a:tr h="402301">
                <a:tc>
                  <a:txBody>
                    <a:bodyPr/>
                    <a:lstStyle/>
                    <a:p>
                      <a:pPr marL="0" marR="0" algn="ctr">
                        <a:lnSpc>
                          <a:spcPts val="1650"/>
                        </a:lnSpc>
                        <a:spcBef>
                          <a:spcPts val="0"/>
                        </a:spcBef>
                        <a:spcAft>
                          <a:spcPts val="1500"/>
                        </a:spcAft>
                      </a:pPr>
                      <a:r>
                        <a:rPr lang="en-US" sz="1800">
                          <a:solidFill>
                            <a:srgbClr val="313131"/>
                          </a:solidFill>
                          <a:effectLst/>
                          <a:latin typeface="Open Sans"/>
                          <a:ea typeface="Times New Roman" panose="02020603050405020304" pitchFamily="18" charset="0"/>
                          <a:cs typeface="Times New Roman" panose="02020603050405020304" pitchFamily="18" charset="0"/>
                        </a:rPr>
                        <a:t>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50"/>
                        </a:lnSpc>
                        <a:spcBef>
                          <a:spcPts val="0"/>
                        </a:spcBef>
                        <a:spcAft>
                          <a:spcPts val="1500"/>
                        </a:spcAft>
                      </a:pPr>
                      <a:r>
                        <a:rPr lang="en-US" sz="1800">
                          <a:solidFill>
                            <a:srgbClr val="313131"/>
                          </a:solidFill>
                          <a:effectLst/>
                          <a:latin typeface="Open Sans"/>
                          <a:ea typeface="Times New Roman" panose="02020603050405020304" pitchFamily="18" charset="0"/>
                          <a:cs typeface="Times New Roman" panose="02020603050405020304" pitchFamily="18" charset="0"/>
                        </a:rPr>
                        <a:t>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50"/>
                        </a:lnSpc>
                        <a:spcBef>
                          <a:spcPts val="0"/>
                        </a:spcBef>
                        <a:spcAft>
                          <a:spcPts val="1500"/>
                        </a:spcAft>
                      </a:pPr>
                      <a:r>
                        <a:rPr lang="en-US" sz="1800">
                          <a:solidFill>
                            <a:srgbClr val="313131"/>
                          </a:solidFill>
                          <a:effectLst/>
                          <a:latin typeface="Open Sans"/>
                          <a:ea typeface="Times New Roman" panose="02020603050405020304" pitchFamily="18" charset="0"/>
                          <a:cs typeface="Times New Roman" panose="02020603050405020304" pitchFamily="18" charset="0"/>
                        </a:rPr>
                        <a:t>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50"/>
                        </a:lnSpc>
                        <a:spcBef>
                          <a:spcPts val="0"/>
                        </a:spcBef>
                        <a:spcAft>
                          <a:spcPts val="150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50"/>
                        </a:lnSpc>
                        <a:spcBef>
                          <a:spcPts val="0"/>
                        </a:spcBef>
                        <a:spcAft>
                          <a:spcPts val="150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218170766"/>
                  </a:ext>
                </a:extLst>
              </a:tr>
            </a:tbl>
          </a:graphicData>
        </a:graphic>
      </p:graphicFrame>
    </p:spTree>
    <p:extLst>
      <p:ext uri="{BB962C8B-B14F-4D97-AF65-F5344CB8AC3E}">
        <p14:creationId xmlns:p14="http://schemas.microsoft.com/office/powerpoint/2010/main" val="262862407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Assignment Operators</a:t>
            </a:r>
          </a:p>
        </p:txBody>
      </p:sp>
      <p:sp>
        <p:nvSpPr>
          <p:cNvPr id="3" name="Content Placeholder 2"/>
          <p:cNvSpPr>
            <a:spLocks noGrp="1"/>
          </p:cNvSpPr>
          <p:nvPr>
            <p:ph idx="1"/>
          </p:nvPr>
        </p:nvSpPr>
        <p:spPr>
          <a:xfrm>
            <a:off x="554181" y="2229427"/>
            <a:ext cx="10986654" cy="3416300"/>
          </a:xfrm>
        </p:spPr>
        <p:txBody>
          <a:bodyPr/>
          <a:lstStyle/>
          <a:p>
            <a:pPr marL="0" indent="0">
              <a:buNone/>
            </a:pPr>
            <a:r>
              <a:rPr lang="en-US" dirty="0"/>
              <a:t>There are following assignment operators supported by </a:t>
            </a:r>
            <a:r>
              <a:rPr lang="en-US" dirty="0" err="1"/>
              <a:t>VB.Net</a:t>
            </a:r>
            <a:r>
              <a:rPr lang="en-US" dirty="0"/>
              <a:t>:</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970768360"/>
              </p:ext>
            </p:extLst>
          </p:nvPr>
        </p:nvGraphicFramePr>
        <p:xfrm>
          <a:off x="554181" y="2657636"/>
          <a:ext cx="11263745" cy="4129708"/>
        </p:xfrm>
        <a:graphic>
          <a:graphicData uri="http://schemas.openxmlformats.org/drawingml/2006/table">
            <a:tbl>
              <a:tblPr firstRow="1" firstCol="1" bandRow="1"/>
              <a:tblGrid>
                <a:gridCol w="738606">
                  <a:extLst>
                    <a:ext uri="{9D8B030D-6E8A-4147-A177-3AD203B41FA5}">
                      <a16:colId xmlns="" xmlns:a16="http://schemas.microsoft.com/office/drawing/2014/main" val="3637507415"/>
                    </a:ext>
                  </a:extLst>
                </a:gridCol>
                <a:gridCol w="8124669">
                  <a:extLst>
                    <a:ext uri="{9D8B030D-6E8A-4147-A177-3AD203B41FA5}">
                      <a16:colId xmlns="" xmlns:a16="http://schemas.microsoft.com/office/drawing/2014/main" val="2197108744"/>
                    </a:ext>
                  </a:extLst>
                </a:gridCol>
                <a:gridCol w="2400470">
                  <a:extLst>
                    <a:ext uri="{9D8B030D-6E8A-4147-A177-3AD203B41FA5}">
                      <a16:colId xmlns="" xmlns:a16="http://schemas.microsoft.com/office/drawing/2014/main" val="477705011"/>
                    </a:ext>
                  </a:extLst>
                </a:gridCol>
              </a:tblGrid>
              <a:tr h="178788">
                <a:tc>
                  <a:txBody>
                    <a:bodyPr/>
                    <a:lstStyle/>
                    <a:p>
                      <a:pPr marL="0" marR="0" algn="ctr">
                        <a:lnSpc>
                          <a:spcPts val="1650"/>
                        </a:lnSpc>
                        <a:spcBef>
                          <a:spcPts val="0"/>
                        </a:spcBef>
                        <a:spcAft>
                          <a:spcPts val="1500"/>
                        </a:spcAft>
                      </a:pPr>
                      <a:r>
                        <a:rPr lang="en-US" sz="1200" b="1" dirty="0">
                          <a:solidFill>
                            <a:srgbClr val="313131"/>
                          </a:solidFill>
                          <a:effectLst/>
                          <a:latin typeface="Open Sans"/>
                          <a:ea typeface="Times New Roman" panose="02020603050405020304" pitchFamily="18" charset="0"/>
                          <a:cs typeface="Times New Roman" panose="02020603050405020304" pitchFamily="18" charset="0"/>
                        </a:rPr>
                        <a:t>Operator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248" marR="7248" marT="7248" marB="72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nSpc>
                          <a:spcPts val="1650"/>
                        </a:lnSpc>
                        <a:spcBef>
                          <a:spcPts val="0"/>
                        </a:spcBef>
                        <a:spcAft>
                          <a:spcPts val="1500"/>
                        </a:spcAft>
                      </a:pPr>
                      <a:r>
                        <a:rPr lang="en-US" sz="1200" b="1">
                          <a:solidFill>
                            <a:srgbClr val="313131"/>
                          </a:solidFill>
                          <a:effectLst/>
                          <a:latin typeface="Open Sans"/>
                          <a:ea typeface="Times New Roman" panose="02020603050405020304" pitchFamily="18" charset="0"/>
                          <a:cs typeface="Times New Roman" panose="02020603050405020304" pitchFamily="18" charset="0"/>
                        </a:rPr>
                        <a:t>Description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248" marR="7248" marT="7248" marB="72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nSpc>
                          <a:spcPts val="1650"/>
                        </a:lnSpc>
                        <a:spcBef>
                          <a:spcPts val="0"/>
                        </a:spcBef>
                        <a:spcAft>
                          <a:spcPts val="1500"/>
                        </a:spcAft>
                      </a:pPr>
                      <a:r>
                        <a:rPr lang="en-US" sz="1200" b="1">
                          <a:solidFill>
                            <a:srgbClr val="313131"/>
                          </a:solidFill>
                          <a:effectLst/>
                          <a:latin typeface="Open Sans"/>
                          <a:ea typeface="Times New Roman" panose="02020603050405020304" pitchFamily="18" charset="0"/>
                          <a:cs typeface="Times New Roman" panose="02020603050405020304" pitchFamily="18" charset="0"/>
                        </a:rPr>
                        <a:t>Example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248" marR="7248" marT="7248" marB="72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extLst>
                  <a:ext uri="{0D108BD9-81ED-4DB2-BD59-A6C34878D82A}">
                    <a16:rowId xmlns="" xmlns:a16="http://schemas.microsoft.com/office/drawing/2014/main" val="3501883276"/>
                  </a:ext>
                </a:extLst>
              </a:tr>
              <a:tr h="343080">
                <a:tc>
                  <a:txBody>
                    <a:bodyPr/>
                    <a:lstStyle/>
                    <a:p>
                      <a:pPr marL="0" marR="0" algn="ctr">
                        <a:lnSpc>
                          <a:spcPts val="1650"/>
                        </a:lnSpc>
                        <a:spcBef>
                          <a:spcPts val="0"/>
                        </a:spcBef>
                        <a:spcAft>
                          <a:spcPts val="150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7248" marR="7248" marT="7248" marB="72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200" dirty="0">
                          <a:solidFill>
                            <a:srgbClr val="313131"/>
                          </a:solidFill>
                          <a:effectLst/>
                          <a:latin typeface="Open Sans"/>
                          <a:ea typeface="Times New Roman" panose="02020603050405020304" pitchFamily="18" charset="0"/>
                          <a:cs typeface="Times New Roman" panose="02020603050405020304" pitchFamily="18" charset="0"/>
                        </a:rPr>
                        <a:t>Simple assignment operator, Assigns values from right side operands to left side operand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248" marR="7248" marT="7248" marB="72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200">
                          <a:solidFill>
                            <a:srgbClr val="313131"/>
                          </a:solidFill>
                          <a:effectLst/>
                          <a:latin typeface="Open Sans"/>
                          <a:ea typeface="Times New Roman" panose="02020603050405020304" pitchFamily="18" charset="0"/>
                          <a:cs typeface="Times New Roman" panose="02020603050405020304" pitchFamily="18" charset="0"/>
                        </a:rPr>
                        <a:t>C = A + B will assign value of A + B into C</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248" marR="7248" marT="7248" marB="72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729176838"/>
                  </a:ext>
                </a:extLst>
              </a:tr>
              <a:tr h="343080">
                <a:tc>
                  <a:txBody>
                    <a:bodyPr/>
                    <a:lstStyle/>
                    <a:p>
                      <a:pPr marL="0" marR="0" algn="ctr">
                        <a:lnSpc>
                          <a:spcPts val="1650"/>
                        </a:lnSpc>
                        <a:spcBef>
                          <a:spcPts val="0"/>
                        </a:spcBef>
                        <a:spcAft>
                          <a:spcPts val="150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7248" marR="7248" marT="7248" marB="72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200" dirty="0">
                          <a:solidFill>
                            <a:srgbClr val="313131"/>
                          </a:solidFill>
                          <a:effectLst/>
                          <a:latin typeface="Open Sans"/>
                          <a:ea typeface="Times New Roman" panose="02020603050405020304" pitchFamily="18" charset="0"/>
                          <a:cs typeface="Times New Roman" panose="02020603050405020304" pitchFamily="18" charset="0"/>
                        </a:rPr>
                        <a:t>Add AND assignment operator, It adds right operand to the left operand and assigns the result to left operand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248" marR="7248" marT="7248" marB="72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200">
                          <a:solidFill>
                            <a:srgbClr val="313131"/>
                          </a:solidFill>
                          <a:effectLst/>
                          <a:latin typeface="Open Sans"/>
                          <a:ea typeface="Times New Roman" panose="02020603050405020304" pitchFamily="18" charset="0"/>
                          <a:cs typeface="Times New Roman" panose="02020603050405020304" pitchFamily="18" charset="0"/>
                        </a:rPr>
                        <a:t>C += A is equivalent to C = C + A</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248" marR="7248" marT="7248" marB="72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733806172"/>
                  </a:ext>
                </a:extLst>
              </a:tr>
              <a:tr h="343080">
                <a:tc>
                  <a:txBody>
                    <a:bodyPr/>
                    <a:lstStyle/>
                    <a:p>
                      <a:pPr marL="0" marR="0" algn="ctr">
                        <a:lnSpc>
                          <a:spcPts val="1650"/>
                        </a:lnSpc>
                        <a:spcBef>
                          <a:spcPts val="0"/>
                        </a:spcBef>
                        <a:spcAft>
                          <a:spcPts val="150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7248" marR="7248" marT="7248" marB="72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200" dirty="0">
                          <a:solidFill>
                            <a:srgbClr val="313131"/>
                          </a:solidFill>
                          <a:effectLst/>
                          <a:latin typeface="Open Sans"/>
                          <a:ea typeface="Times New Roman" panose="02020603050405020304" pitchFamily="18" charset="0"/>
                          <a:cs typeface="Times New Roman" panose="02020603050405020304" pitchFamily="18" charset="0"/>
                        </a:rPr>
                        <a:t>Subtract AND assignment operator, It subtracts right operand from the left operand and assigns the result to left operand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248" marR="7248" marT="7248" marB="72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200">
                          <a:solidFill>
                            <a:srgbClr val="313131"/>
                          </a:solidFill>
                          <a:effectLst/>
                          <a:latin typeface="Open Sans"/>
                          <a:ea typeface="Times New Roman" panose="02020603050405020304" pitchFamily="18" charset="0"/>
                          <a:cs typeface="Times New Roman" panose="02020603050405020304" pitchFamily="18" charset="0"/>
                        </a:rPr>
                        <a:t>C -= A is equivalent to C = C - A</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248" marR="7248" marT="7248" marB="72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785602211"/>
                  </a:ext>
                </a:extLst>
              </a:tr>
              <a:tr h="343080">
                <a:tc>
                  <a:txBody>
                    <a:bodyPr/>
                    <a:lstStyle/>
                    <a:p>
                      <a:pPr marL="0" marR="0" algn="ctr">
                        <a:lnSpc>
                          <a:spcPts val="1650"/>
                        </a:lnSpc>
                        <a:spcBef>
                          <a:spcPts val="0"/>
                        </a:spcBef>
                        <a:spcAft>
                          <a:spcPts val="150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7248" marR="7248" marT="7248" marB="72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200" dirty="0">
                          <a:solidFill>
                            <a:srgbClr val="313131"/>
                          </a:solidFill>
                          <a:effectLst/>
                          <a:latin typeface="Open Sans"/>
                          <a:ea typeface="Times New Roman" panose="02020603050405020304" pitchFamily="18" charset="0"/>
                          <a:cs typeface="Times New Roman" panose="02020603050405020304" pitchFamily="18" charset="0"/>
                        </a:rPr>
                        <a:t>Multiply AND assignment operator, It multiplies right operand with the left operand and assigns the result to left operand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248" marR="7248" marT="7248" marB="72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200">
                          <a:solidFill>
                            <a:srgbClr val="313131"/>
                          </a:solidFill>
                          <a:effectLst/>
                          <a:latin typeface="Open Sans"/>
                          <a:ea typeface="Times New Roman" panose="02020603050405020304" pitchFamily="18" charset="0"/>
                          <a:cs typeface="Times New Roman" panose="02020603050405020304" pitchFamily="18" charset="0"/>
                        </a:rPr>
                        <a:t>C *= A is equivalent to C = C * A</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248" marR="7248" marT="7248" marB="72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863526031"/>
                  </a:ext>
                </a:extLst>
              </a:tr>
              <a:tr h="343080">
                <a:tc>
                  <a:txBody>
                    <a:bodyPr/>
                    <a:lstStyle/>
                    <a:p>
                      <a:pPr marL="0" marR="0" algn="ctr">
                        <a:lnSpc>
                          <a:spcPts val="1650"/>
                        </a:lnSpc>
                        <a:spcBef>
                          <a:spcPts val="0"/>
                        </a:spcBef>
                        <a:spcAft>
                          <a:spcPts val="150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7248" marR="7248" marT="7248" marB="72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200" dirty="0">
                          <a:solidFill>
                            <a:srgbClr val="313131"/>
                          </a:solidFill>
                          <a:effectLst/>
                          <a:latin typeface="Open Sans"/>
                          <a:ea typeface="Times New Roman" panose="02020603050405020304" pitchFamily="18" charset="0"/>
                          <a:cs typeface="Times New Roman" panose="02020603050405020304" pitchFamily="18" charset="0"/>
                        </a:rPr>
                        <a:t>Divide AND assignment operator, It divides left operand with the right operand and assigns the result to left operand (floating point division)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248" marR="7248" marT="7248" marB="72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200">
                          <a:solidFill>
                            <a:srgbClr val="313131"/>
                          </a:solidFill>
                          <a:effectLst/>
                          <a:latin typeface="Open Sans"/>
                          <a:ea typeface="Times New Roman" panose="02020603050405020304" pitchFamily="18" charset="0"/>
                          <a:cs typeface="Times New Roman" panose="02020603050405020304" pitchFamily="18" charset="0"/>
                        </a:rPr>
                        <a:t>C /= A is equivalent to C = C / A</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248" marR="7248" marT="7248" marB="72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398893865"/>
                  </a:ext>
                </a:extLst>
              </a:tr>
              <a:tr h="343080">
                <a:tc>
                  <a:txBody>
                    <a:bodyPr/>
                    <a:lstStyle/>
                    <a:p>
                      <a:pPr marL="0" marR="0" algn="ctr">
                        <a:lnSpc>
                          <a:spcPts val="1650"/>
                        </a:lnSpc>
                        <a:spcBef>
                          <a:spcPts val="0"/>
                        </a:spcBef>
                        <a:spcAft>
                          <a:spcPts val="150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7248" marR="7248" marT="7248" marB="72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200" dirty="0">
                          <a:solidFill>
                            <a:srgbClr val="313131"/>
                          </a:solidFill>
                          <a:effectLst/>
                          <a:latin typeface="Open Sans"/>
                          <a:ea typeface="Times New Roman" panose="02020603050405020304" pitchFamily="18" charset="0"/>
                          <a:cs typeface="Times New Roman" panose="02020603050405020304" pitchFamily="18" charset="0"/>
                        </a:rPr>
                        <a:t>Divide AND assignment operator, It divides left operand with the right operand and assigns the result to left operand (Integer division)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248" marR="7248" marT="7248" marB="72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200">
                          <a:solidFill>
                            <a:srgbClr val="313131"/>
                          </a:solidFill>
                          <a:effectLst/>
                          <a:latin typeface="Open Sans"/>
                          <a:ea typeface="Times New Roman" panose="02020603050405020304" pitchFamily="18" charset="0"/>
                          <a:cs typeface="Times New Roman" panose="02020603050405020304" pitchFamily="18" charset="0"/>
                        </a:rPr>
                        <a:t>C \= A is equivalent to C = C \A</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248" marR="7248" marT="7248" marB="72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438468622"/>
                  </a:ext>
                </a:extLst>
              </a:tr>
              <a:tr h="343080">
                <a:tc>
                  <a:txBody>
                    <a:bodyPr/>
                    <a:lstStyle/>
                    <a:p>
                      <a:pPr marL="0" marR="0" algn="ctr">
                        <a:lnSpc>
                          <a:spcPts val="1650"/>
                        </a:lnSpc>
                        <a:spcBef>
                          <a:spcPts val="0"/>
                        </a:spcBef>
                        <a:spcAft>
                          <a:spcPts val="150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7248" marR="7248" marT="7248" marB="72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200" dirty="0">
                          <a:solidFill>
                            <a:srgbClr val="313131"/>
                          </a:solidFill>
                          <a:effectLst/>
                          <a:latin typeface="Open Sans"/>
                          <a:ea typeface="Times New Roman" panose="02020603050405020304" pitchFamily="18" charset="0"/>
                          <a:cs typeface="Times New Roman" panose="02020603050405020304" pitchFamily="18" charset="0"/>
                        </a:rPr>
                        <a:t>Exponentiation and assignment operator. It raises the left operand to the power of the right operand and assigns the result to left operand.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248" marR="7248" marT="7248" marB="72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200">
                          <a:solidFill>
                            <a:srgbClr val="313131"/>
                          </a:solidFill>
                          <a:effectLst/>
                          <a:latin typeface="Open Sans"/>
                          <a:ea typeface="Times New Roman" panose="02020603050405020304" pitchFamily="18" charset="0"/>
                          <a:cs typeface="Times New Roman" panose="02020603050405020304" pitchFamily="18" charset="0"/>
                        </a:rPr>
                        <a:t>C^=A is equivalent to C = C ^ A</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248" marR="7248" marT="7248" marB="72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944675959"/>
                  </a:ext>
                </a:extLst>
              </a:tr>
              <a:tr h="178788">
                <a:tc>
                  <a:txBody>
                    <a:bodyPr/>
                    <a:lstStyle/>
                    <a:p>
                      <a:pPr marL="0" marR="0" algn="ctr">
                        <a:lnSpc>
                          <a:spcPts val="1650"/>
                        </a:lnSpc>
                        <a:spcBef>
                          <a:spcPts val="0"/>
                        </a:spcBef>
                        <a:spcAft>
                          <a:spcPts val="150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&lt;&lt;=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7248" marR="7248" marT="7248" marB="72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200" dirty="0">
                          <a:solidFill>
                            <a:srgbClr val="313131"/>
                          </a:solidFill>
                          <a:effectLst/>
                          <a:latin typeface="Open Sans"/>
                          <a:ea typeface="Times New Roman" panose="02020603050405020304" pitchFamily="18" charset="0"/>
                          <a:cs typeface="Times New Roman" panose="02020603050405020304" pitchFamily="18" charset="0"/>
                        </a:rPr>
                        <a:t>Left shift AND assignment operator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248" marR="7248" marT="7248" marB="72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200">
                          <a:solidFill>
                            <a:srgbClr val="313131"/>
                          </a:solidFill>
                          <a:effectLst/>
                          <a:latin typeface="Open Sans"/>
                          <a:ea typeface="Times New Roman" panose="02020603050405020304" pitchFamily="18" charset="0"/>
                          <a:cs typeface="Times New Roman" panose="02020603050405020304" pitchFamily="18" charset="0"/>
                        </a:rPr>
                        <a:t>C &lt;&lt;= 2 is same as C = C &lt;&lt; 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248" marR="7248" marT="7248" marB="72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689238293"/>
                  </a:ext>
                </a:extLst>
              </a:tr>
              <a:tr h="178788">
                <a:tc>
                  <a:txBody>
                    <a:bodyPr/>
                    <a:lstStyle/>
                    <a:p>
                      <a:pPr marL="0" marR="0" algn="ctr">
                        <a:lnSpc>
                          <a:spcPts val="1650"/>
                        </a:lnSpc>
                        <a:spcBef>
                          <a:spcPts val="0"/>
                        </a:spcBef>
                        <a:spcAft>
                          <a:spcPts val="150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&gt;&gt;=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7248" marR="7248" marT="7248" marB="72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200" dirty="0">
                          <a:solidFill>
                            <a:srgbClr val="313131"/>
                          </a:solidFill>
                          <a:effectLst/>
                          <a:latin typeface="Open Sans"/>
                          <a:ea typeface="Times New Roman" panose="02020603050405020304" pitchFamily="18" charset="0"/>
                          <a:cs typeface="Times New Roman" panose="02020603050405020304" pitchFamily="18" charset="0"/>
                        </a:rPr>
                        <a:t>Right shift AND assignment operator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248" marR="7248" marT="7248" marB="72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200">
                          <a:solidFill>
                            <a:srgbClr val="313131"/>
                          </a:solidFill>
                          <a:effectLst/>
                          <a:latin typeface="Open Sans"/>
                          <a:ea typeface="Times New Roman" panose="02020603050405020304" pitchFamily="18" charset="0"/>
                          <a:cs typeface="Times New Roman" panose="02020603050405020304" pitchFamily="18" charset="0"/>
                        </a:rPr>
                        <a:t>C &gt;&gt;= 2 is same as C = C &gt;&gt; 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248" marR="7248" marT="7248" marB="72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281350830"/>
                  </a:ext>
                </a:extLst>
              </a:tr>
              <a:tr h="478379">
                <a:tc>
                  <a:txBody>
                    <a:bodyPr/>
                    <a:lstStyle/>
                    <a:p>
                      <a:pPr marL="0" marR="0" algn="ctr">
                        <a:lnSpc>
                          <a:spcPts val="1650"/>
                        </a:lnSpc>
                        <a:spcBef>
                          <a:spcPts val="0"/>
                        </a:spcBef>
                        <a:spcAft>
                          <a:spcPts val="150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&amp;=</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7248" marR="7248" marT="7248" marB="72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200" dirty="0">
                          <a:solidFill>
                            <a:srgbClr val="313131"/>
                          </a:solidFill>
                          <a:effectLst/>
                          <a:latin typeface="Open Sans"/>
                          <a:ea typeface="Times New Roman" panose="02020603050405020304" pitchFamily="18" charset="0"/>
                          <a:cs typeface="Times New Roman" panose="02020603050405020304" pitchFamily="18" charset="0"/>
                        </a:rPr>
                        <a:t>Concatenates a String expression to a String variable or property and assigns the result to the variable or property.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248" marR="7248" marT="7248" marB="72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 marR="30480" algn="just">
                        <a:lnSpc>
                          <a:spcPts val="1800"/>
                        </a:lnSpc>
                        <a:spcBef>
                          <a:spcPts val="0"/>
                        </a:spcBef>
                        <a:spcAft>
                          <a:spcPts val="1200"/>
                        </a:spcAft>
                      </a:pPr>
                      <a:r>
                        <a:rPr lang="en-US" sz="1200" dirty="0">
                          <a:solidFill>
                            <a:srgbClr val="000000"/>
                          </a:solidFill>
                          <a:effectLst/>
                          <a:latin typeface="Open Sans"/>
                          <a:ea typeface="Times New Roman" panose="02020603050405020304" pitchFamily="18" charset="0"/>
                          <a:cs typeface="Times New Roman" panose="02020603050405020304" pitchFamily="18" charset="0"/>
                        </a:rPr>
                        <a:t>Str1 &amp;= Str2 is same as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Bef>
                          <a:spcPts val="0"/>
                        </a:spcBef>
                        <a:spcAft>
                          <a:spcPts val="1200"/>
                        </a:spcAft>
                      </a:pPr>
                      <a:r>
                        <a:rPr lang="en-US" sz="1200" dirty="0">
                          <a:solidFill>
                            <a:srgbClr val="000000"/>
                          </a:solidFill>
                          <a:effectLst/>
                          <a:latin typeface="Open Sans"/>
                          <a:ea typeface="Times New Roman" panose="02020603050405020304" pitchFamily="18" charset="0"/>
                          <a:cs typeface="Times New Roman" panose="02020603050405020304" pitchFamily="18" charset="0"/>
                        </a:rPr>
                        <a:t>Str1 = Str1 &amp; Str2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248" marR="7248" marT="7248" marB="72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136419337"/>
                  </a:ext>
                </a:extLst>
              </a:tr>
            </a:tbl>
          </a:graphicData>
        </a:graphic>
      </p:graphicFrame>
    </p:spTree>
    <p:extLst>
      <p:ext uri="{BB962C8B-B14F-4D97-AF65-F5344CB8AC3E}">
        <p14:creationId xmlns:p14="http://schemas.microsoft.com/office/powerpoint/2010/main" val="300451101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Miscellaneous Operators</a:t>
            </a:r>
          </a:p>
        </p:txBody>
      </p:sp>
      <p:sp>
        <p:nvSpPr>
          <p:cNvPr id="3" name="Content Placeholder 2"/>
          <p:cNvSpPr>
            <a:spLocks noGrp="1"/>
          </p:cNvSpPr>
          <p:nvPr>
            <p:ph idx="1"/>
          </p:nvPr>
        </p:nvSpPr>
        <p:spPr>
          <a:xfrm>
            <a:off x="512618" y="2284845"/>
            <a:ext cx="11249891" cy="3416300"/>
          </a:xfrm>
        </p:spPr>
        <p:txBody>
          <a:bodyPr/>
          <a:lstStyle/>
          <a:p>
            <a:pPr marL="0" indent="0">
              <a:buNone/>
            </a:pPr>
            <a:r>
              <a:rPr lang="en-US" dirty="0"/>
              <a:t>There are few other important operators supported by </a:t>
            </a:r>
            <a:r>
              <a:rPr lang="en-US" dirty="0" err="1"/>
              <a:t>VB.Net</a:t>
            </a:r>
            <a:r>
              <a:rPr lang="en-US" dirty="0"/>
              <a:t>.</a:t>
            </a:r>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6483480"/>
              </p:ext>
            </p:extLst>
          </p:nvPr>
        </p:nvGraphicFramePr>
        <p:xfrm>
          <a:off x="512617" y="2805273"/>
          <a:ext cx="11249892" cy="3802464"/>
        </p:xfrm>
        <a:graphic>
          <a:graphicData uri="http://schemas.openxmlformats.org/drawingml/2006/table">
            <a:tbl>
              <a:tblPr firstRow="1" firstCol="1" bandRow="1"/>
              <a:tblGrid>
                <a:gridCol w="1124989">
                  <a:extLst>
                    <a:ext uri="{9D8B030D-6E8A-4147-A177-3AD203B41FA5}">
                      <a16:colId xmlns="" xmlns:a16="http://schemas.microsoft.com/office/drawing/2014/main" val="3354599379"/>
                    </a:ext>
                  </a:extLst>
                </a:gridCol>
                <a:gridCol w="6550430">
                  <a:extLst>
                    <a:ext uri="{9D8B030D-6E8A-4147-A177-3AD203B41FA5}">
                      <a16:colId xmlns="" xmlns:a16="http://schemas.microsoft.com/office/drawing/2014/main" val="3424777025"/>
                    </a:ext>
                  </a:extLst>
                </a:gridCol>
                <a:gridCol w="3574473">
                  <a:extLst>
                    <a:ext uri="{9D8B030D-6E8A-4147-A177-3AD203B41FA5}">
                      <a16:colId xmlns="" xmlns:a16="http://schemas.microsoft.com/office/drawing/2014/main" val="114404238"/>
                    </a:ext>
                  </a:extLst>
                </a:gridCol>
              </a:tblGrid>
              <a:tr h="219450">
                <a:tc>
                  <a:txBody>
                    <a:bodyPr/>
                    <a:lstStyle/>
                    <a:p>
                      <a:pPr marL="0" marR="0">
                        <a:lnSpc>
                          <a:spcPts val="1650"/>
                        </a:lnSpc>
                        <a:spcBef>
                          <a:spcPts val="0"/>
                        </a:spcBef>
                        <a:spcAft>
                          <a:spcPts val="1500"/>
                        </a:spcAft>
                      </a:pPr>
                      <a:r>
                        <a:rPr lang="en-US" sz="1600" b="1" dirty="0">
                          <a:solidFill>
                            <a:srgbClr val="313131"/>
                          </a:solidFill>
                          <a:effectLst/>
                          <a:latin typeface="Open Sans"/>
                          <a:ea typeface="Times New Roman" panose="02020603050405020304" pitchFamily="18" charset="0"/>
                          <a:cs typeface="Times New Roman" panose="02020603050405020304" pitchFamily="18" charset="0"/>
                        </a:rPr>
                        <a:t>Operator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897" marR="8897" marT="8897" marB="88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nSpc>
                          <a:spcPts val="1650"/>
                        </a:lnSpc>
                        <a:spcBef>
                          <a:spcPts val="0"/>
                        </a:spcBef>
                        <a:spcAft>
                          <a:spcPts val="1500"/>
                        </a:spcAft>
                      </a:pPr>
                      <a:r>
                        <a:rPr lang="en-US" sz="1600" b="1">
                          <a:solidFill>
                            <a:srgbClr val="313131"/>
                          </a:solidFill>
                          <a:effectLst/>
                          <a:latin typeface="Open Sans"/>
                          <a:ea typeface="Times New Roman" panose="02020603050405020304" pitchFamily="18" charset="0"/>
                          <a:cs typeface="Times New Roman" panose="02020603050405020304" pitchFamily="18" charset="0"/>
                        </a:rPr>
                        <a:t>Description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897" marR="8897" marT="8897" marB="88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nSpc>
                          <a:spcPts val="1650"/>
                        </a:lnSpc>
                        <a:spcBef>
                          <a:spcPts val="0"/>
                        </a:spcBef>
                        <a:spcAft>
                          <a:spcPts val="1500"/>
                        </a:spcAft>
                      </a:pPr>
                      <a:r>
                        <a:rPr lang="en-US" sz="1600" b="1">
                          <a:solidFill>
                            <a:srgbClr val="313131"/>
                          </a:solidFill>
                          <a:effectLst/>
                          <a:latin typeface="Open Sans"/>
                          <a:ea typeface="Times New Roman" panose="02020603050405020304" pitchFamily="18" charset="0"/>
                          <a:cs typeface="Times New Roman" panose="02020603050405020304" pitchFamily="18" charset="0"/>
                        </a:rPr>
                        <a:t>Example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897" marR="8897" marT="8897" marB="88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extLst>
                  <a:ext uri="{0D108BD9-81ED-4DB2-BD59-A6C34878D82A}">
                    <a16:rowId xmlns="" xmlns:a16="http://schemas.microsoft.com/office/drawing/2014/main" val="1476541048"/>
                  </a:ext>
                </a:extLst>
              </a:tr>
              <a:tr h="397382">
                <a:tc>
                  <a:txBody>
                    <a:bodyPr/>
                    <a:lstStyle/>
                    <a:p>
                      <a:pPr marL="0" marR="0">
                        <a:lnSpc>
                          <a:spcPts val="1650"/>
                        </a:lnSpc>
                        <a:spcBef>
                          <a:spcPts val="0"/>
                        </a:spcBef>
                        <a:spcAft>
                          <a:spcPts val="1500"/>
                        </a:spcAft>
                      </a:pPr>
                      <a:r>
                        <a:rPr lang="en-US" sz="1600" dirty="0" err="1">
                          <a:solidFill>
                            <a:srgbClr val="313131"/>
                          </a:solidFill>
                          <a:effectLst/>
                          <a:latin typeface="Open Sans"/>
                          <a:ea typeface="Times New Roman" panose="02020603050405020304" pitchFamily="18" charset="0"/>
                          <a:cs typeface="Times New Roman" panose="02020603050405020304" pitchFamily="18" charset="0"/>
                        </a:rPr>
                        <a:t>AddressOf</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897" marR="8897" marT="8897" marB="88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Returns the address of a procedure.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897" marR="8897" marT="8897" marB="88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err="1">
                          <a:solidFill>
                            <a:srgbClr val="313131"/>
                          </a:solidFill>
                          <a:effectLst/>
                          <a:latin typeface="Consolas" panose="020B0609020204030204" pitchFamily="49" charset="0"/>
                          <a:ea typeface="Times New Roman" panose="02020603050405020304" pitchFamily="18" charset="0"/>
                          <a:cs typeface="Courier New" panose="02070309020205020404" pitchFamily="49" charset="0"/>
                        </a:rPr>
                        <a:t>AddHandler</a:t>
                      </a:r>
                      <a:r>
                        <a:rPr lang="en-US" sz="1600" dirty="0">
                          <a:solidFill>
                            <a:srgbClr val="313131"/>
                          </a:solidFill>
                          <a:effectLst/>
                          <a:latin typeface="Consolas" panose="020B0609020204030204" pitchFamily="49" charset="0"/>
                          <a:ea typeface="Times New Roman" panose="02020603050405020304" pitchFamily="18" charset="0"/>
                          <a:cs typeface="Courier New" panose="02070309020205020404" pitchFamily="49" charset="0"/>
                        </a:rPr>
                        <a:t> Button1.Click,</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err="1">
                          <a:solidFill>
                            <a:srgbClr val="313131"/>
                          </a:solidFill>
                          <a:effectLst/>
                          <a:latin typeface="Consolas" panose="020B0609020204030204" pitchFamily="49" charset="0"/>
                          <a:ea typeface="Times New Roman" panose="02020603050405020304" pitchFamily="18" charset="0"/>
                          <a:cs typeface="Courier New" panose="02070309020205020404" pitchFamily="49" charset="0"/>
                        </a:rPr>
                        <a:t>AddressOf</a:t>
                      </a:r>
                      <a:r>
                        <a:rPr lang="en-US" sz="1600" dirty="0">
                          <a:solidFill>
                            <a:srgbClr val="313131"/>
                          </a:solidFill>
                          <a:effectLst/>
                          <a:latin typeface="Consolas" panose="020B0609020204030204" pitchFamily="49" charset="0"/>
                          <a:ea typeface="Times New Roman" panose="02020603050405020304" pitchFamily="18" charset="0"/>
                          <a:cs typeface="Courier New" panose="02070309020205020404" pitchFamily="49" charset="0"/>
                        </a:rPr>
                        <a:t> Button1_Click</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897" marR="8897" marT="8897" marB="88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772739714"/>
                  </a:ext>
                </a:extLst>
              </a:tr>
              <a:tr h="871868">
                <a:tc>
                  <a:txBody>
                    <a:bodyPr/>
                    <a:lstStyle/>
                    <a:p>
                      <a:pPr marL="0" marR="0">
                        <a:lnSpc>
                          <a:spcPts val="1650"/>
                        </a:lnSpc>
                        <a:spcBef>
                          <a:spcPts val="0"/>
                        </a:spcBef>
                        <a:spcAft>
                          <a:spcPts val="0"/>
                        </a:spcAft>
                      </a:pPr>
                      <a:r>
                        <a:rPr lang="en-US" sz="1600">
                          <a:solidFill>
                            <a:srgbClr val="313131"/>
                          </a:solidFill>
                          <a:effectLst/>
                          <a:latin typeface="Open Sans"/>
                          <a:ea typeface="Times New Roman" panose="02020603050405020304" pitchFamily="18" charset="0"/>
                          <a:cs typeface="Times New Roman" panose="02020603050405020304" pitchFamily="18" charset="0"/>
                        </a:rPr>
                        <a:t>Await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897" marR="8897" marT="8897" marB="88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It is applied to an operand in an asynchronous method or lambda expression to suspend execution of the method until the awaited task completes.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897" marR="8897" marT="8897" marB="88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a:solidFill>
                            <a:srgbClr val="313131"/>
                          </a:solidFill>
                          <a:effectLst/>
                          <a:latin typeface="Consolas" panose="020B0609020204030204" pitchFamily="49" charset="0"/>
                          <a:ea typeface="Times New Roman" panose="02020603050405020304" pitchFamily="18" charset="0"/>
                          <a:cs typeface="Courier New" panose="02070309020205020404" pitchFamily="49"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a:solidFill>
                            <a:srgbClr val="313131"/>
                          </a:solidFill>
                          <a:effectLst/>
                          <a:latin typeface="Consolas" panose="020B0609020204030204" pitchFamily="49" charset="0"/>
                          <a:ea typeface="Times New Roman" panose="02020603050405020304" pitchFamily="18" charset="0"/>
                          <a:cs typeface="Courier New" panose="02070309020205020404" pitchFamily="49" charset="0"/>
                        </a:rPr>
                        <a:t>Dim result As res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a:solidFill>
                            <a:srgbClr val="313131"/>
                          </a:solidFill>
                          <a:effectLst/>
                          <a:latin typeface="Consolas" panose="020B0609020204030204" pitchFamily="49" charset="0"/>
                          <a:ea typeface="Times New Roman" panose="02020603050405020304" pitchFamily="18" charset="0"/>
                          <a:cs typeface="Courier New" panose="02070309020205020404" pitchFamily="49" charset="0"/>
                        </a:rPr>
                        <a:t>= Await AsyncMethodThatReturnsResult()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a:solidFill>
                            <a:srgbClr val="313131"/>
                          </a:solidFill>
                          <a:effectLst/>
                          <a:latin typeface="Consolas" panose="020B0609020204030204" pitchFamily="49" charset="0"/>
                          <a:ea typeface="Times New Roman" panose="02020603050405020304" pitchFamily="18" charset="0"/>
                          <a:cs typeface="Courier New" panose="02070309020205020404" pitchFamily="49" charset="0"/>
                        </a:rPr>
                        <a:t>Await AsyncMethod()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897" marR="8897" marT="8897" marB="88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100249318"/>
                  </a:ext>
                </a:extLst>
              </a:tr>
              <a:tr h="421106">
                <a:tc>
                  <a:txBody>
                    <a:bodyPr/>
                    <a:lstStyle/>
                    <a:p>
                      <a:pPr marL="0" marR="0">
                        <a:lnSpc>
                          <a:spcPts val="1650"/>
                        </a:lnSpc>
                        <a:spcBef>
                          <a:spcPts val="0"/>
                        </a:spcBef>
                        <a:spcAft>
                          <a:spcPts val="0"/>
                        </a:spcAft>
                      </a:pPr>
                      <a:r>
                        <a:rPr lang="en-US" sz="1600">
                          <a:solidFill>
                            <a:srgbClr val="313131"/>
                          </a:solidFill>
                          <a:effectLst/>
                          <a:latin typeface="Open Sans"/>
                          <a:ea typeface="Times New Roman" panose="02020603050405020304" pitchFamily="18" charset="0"/>
                          <a:cs typeface="Times New Roman" panose="02020603050405020304" pitchFamily="18" charset="0"/>
                        </a:rPr>
                        <a:t>GetType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897" marR="8897" marT="8897" marB="88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It returns a Type object for the specified type. The Type object provides information about the type such as its properties, methods, and events.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897" marR="8897" marT="8897" marB="88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a:solidFill>
                            <a:srgbClr val="313131"/>
                          </a:solidFill>
                          <a:effectLst/>
                          <a:latin typeface="Consolas" panose="020B0609020204030204" pitchFamily="49" charset="0"/>
                          <a:ea typeface="Times New Roman" panose="02020603050405020304" pitchFamily="18" charset="0"/>
                          <a:cs typeface="Courier New" panose="02070309020205020404" pitchFamily="49" charset="0"/>
                        </a:rPr>
                        <a:t>MsgBox(GetType(Integer).ToString())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897" marR="8897" marT="8897" marB="88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658403721"/>
                  </a:ext>
                </a:extLst>
              </a:tr>
              <a:tr h="871868">
                <a:tc>
                  <a:txBody>
                    <a:bodyPr/>
                    <a:lstStyle/>
                    <a:p>
                      <a:pPr marL="0" marR="0">
                        <a:lnSpc>
                          <a:spcPts val="1650"/>
                        </a:lnSpc>
                        <a:spcBef>
                          <a:spcPts val="0"/>
                        </a:spcBef>
                        <a:spcAft>
                          <a:spcPts val="0"/>
                        </a:spcAft>
                      </a:pPr>
                      <a:r>
                        <a:rPr lang="en-US" sz="1600">
                          <a:solidFill>
                            <a:srgbClr val="313131"/>
                          </a:solidFill>
                          <a:effectLst/>
                          <a:latin typeface="Open Sans"/>
                          <a:ea typeface="Times New Roman" panose="02020603050405020304" pitchFamily="18" charset="0"/>
                          <a:cs typeface="Times New Roman" panose="02020603050405020304" pitchFamily="18" charset="0"/>
                        </a:rPr>
                        <a:t>Function Expression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897" marR="8897" marT="8897" marB="88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It declares the parameters and code that define a function lambda expression.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897" marR="8897" marT="8897" marB="88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rgbClr val="313131"/>
                          </a:solidFill>
                          <a:effectLst/>
                          <a:latin typeface="Consolas" panose="020B0609020204030204" pitchFamily="49" charset="0"/>
                          <a:ea typeface="Times New Roman" panose="02020603050405020304" pitchFamily="18" charset="0"/>
                          <a:cs typeface="Courier New" panose="02070309020205020404" pitchFamily="49" charset="0"/>
                        </a:rPr>
                        <a:t>Dim add5 = Function(</a:t>
                      </a:r>
                      <a:r>
                        <a:rPr lang="en-US" sz="1600" dirty="0" err="1">
                          <a:solidFill>
                            <a:srgbClr val="313131"/>
                          </a:solidFill>
                          <a:effectLst/>
                          <a:latin typeface="Consolas" panose="020B0609020204030204" pitchFamily="49" charset="0"/>
                          <a:ea typeface="Times New Roman" panose="02020603050405020304" pitchFamily="18" charset="0"/>
                          <a:cs typeface="Courier New" panose="02070309020205020404" pitchFamily="49" charset="0"/>
                        </a:rPr>
                        <a:t>num</a:t>
                      </a:r>
                      <a:r>
                        <a:rPr lang="en-US" sz="1600" dirty="0">
                          <a:solidFill>
                            <a:srgbClr val="313131"/>
                          </a:solidFill>
                          <a:effectLst/>
                          <a:latin typeface="Consolas" panose="020B0609020204030204" pitchFamily="49" charset="0"/>
                          <a:ea typeface="Times New Roman" panose="02020603050405020304" pitchFamily="18" charset="0"/>
                          <a:cs typeface="Courier New" panose="02070309020205020404" pitchFamily="49" charset="0"/>
                        </a:rPr>
                        <a:t> As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rgbClr val="313131"/>
                          </a:solidFill>
                          <a:effectLst/>
                          <a:latin typeface="Consolas" panose="020B0609020204030204" pitchFamily="49" charset="0"/>
                          <a:ea typeface="Times New Roman" panose="02020603050405020304" pitchFamily="18" charset="0"/>
                          <a:cs typeface="Courier New" panose="02070309020205020404" pitchFamily="49" charset="0"/>
                        </a:rPr>
                        <a:t> Integer) </a:t>
                      </a:r>
                      <a:r>
                        <a:rPr lang="en-US" sz="1600" dirty="0" err="1">
                          <a:solidFill>
                            <a:srgbClr val="313131"/>
                          </a:solidFill>
                          <a:effectLst/>
                          <a:latin typeface="Consolas" panose="020B0609020204030204" pitchFamily="49" charset="0"/>
                          <a:ea typeface="Times New Roman" panose="02020603050405020304" pitchFamily="18" charset="0"/>
                          <a:cs typeface="Courier New" panose="02070309020205020404" pitchFamily="49" charset="0"/>
                        </a:rPr>
                        <a:t>num</a:t>
                      </a:r>
                      <a:r>
                        <a:rPr lang="en-US" sz="1600" dirty="0">
                          <a:solidFill>
                            <a:srgbClr val="313131"/>
                          </a:solidFill>
                          <a:effectLst/>
                          <a:latin typeface="Consolas" panose="020B0609020204030204" pitchFamily="49" charset="0"/>
                          <a:ea typeface="Times New Roman" panose="02020603050405020304" pitchFamily="18" charset="0"/>
                          <a:cs typeface="Courier New" panose="02070309020205020404" pitchFamily="49" charset="0"/>
                        </a:rPr>
                        <a:t> + 5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rgbClr val="313131"/>
                          </a:solidFill>
                          <a:effectLst/>
                          <a:latin typeface="Consolas" panose="020B0609020204030204" pitchFamily="49" charset="0"/>
                          <a:ea typeface="Times New Roman" panose="02020603050405020304" pitchFamily="18" charset="0"/>
                          <a:cs typeface="Courier New" panose="02070309020205020404" pitchFamily="49" charset="0"/>
                        </a:rPr>
                        <a:t>'prints 10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err="1">
                          <a:solidFill>
                            <a:srgbClr val="313131"/>
                          </a:solidFill>
                          <a:effectLst/>
                          <a:latin typeface="Consolas" panose="020B0609020204030204" pitchFamily="49" charset="0"/>
                          <a:ea typeface="Times New Roman" panose="02020603050405020304" pitchFamily="18" charset="0"/>
                          <a:cs typeface="Courier New" panose="02070309020205020404" pitchFamily="49" charset="0"/>
                        </a:rPr>
                        <a:t>Console.WriteLine</a:t>
                      </a:r>
                      <a:r>
                        <a:rPr lang="en-US" sz="1600" dirty="0">
                          <a:solidFill>
                            <a:srgbClr val="313131"/>
                          </a:solidFill>
                          <a:effectLst/>
                          <a:latin typeface="Consolas" panose="020B0609020204030204" pitchFamily="49" charset="0"/>
                          <a:ea typeface="Times New Roman" panose="02020603050405020304" pitchFamily="18" charset="0"/>
                          <a:cs typeface="Courier New" panose="02070309020205020404" pitchFamily="49" charset="0"/>
                        </a:rPr>
                        <a:t>(add5(5))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897" marR="8897" marT="8897" marB="88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073124324"/>
                  </a:ext>
                </a:extLst>
              </a:tr>
              <a:tr h="634625">
                <a:tc>
                  <a:txBody>
                    <a:bodyPr/>
                    <a:lstStyle/>
                    <a:p>
                      <a:pPr marL="0" marR="0">
                        <a:lnSpc>
                          <a:spcPts val="1650"/>
                        </a:lnSpc>
                        <a:spcBef>
                          <a:spcPts val="0"/>
                        </a:spcBef>
                        <a:spcAft>
                          <a:spcPts val="0"/>
                        </a:spcAft>
                      </a:pPr>
                      <a:r>
                        <a:rPr lang="en-US" sz="1600">
                          <a:solidFill>
                            <a:srgbClr val="313131"/>
                          </a:solidFill>
                          <a:effectLst/>
                          <a:latin typeface="Open Sans"/>
                          <a:ea typeface="Times New Roman" panose="02020603050405020304" pitchFamily="18" charset="0"/>
                          <a:cs typeface="Times New Roman" panose="02020603050405020304" pitchFamily="18" charset="0"/>
                        </a:rPr>
                        <a:t>If</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897" marR="8897" marT="8897" marB="88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600">
                          <a:solidFill>
                            <a:srgbClr val="313131"/>
                          </a:solidFill>
                          <a:effectLst/>
                          <a:latin typeface="Open Sans"/>
                          <a:ea typeface="Times New Roman" panose="02020603050405020304" pitchFamily="18" charset="0"/>
                          <a:cs typeface="Times New Roman" panose="02020603050405020304" pitchFamily="18" charset="0"/>
                        </a:rPr>
                        <a:t>It uses short-circuit evaluation to conditionally return one of two values. The If operator can be called with three arguments or with two arguments.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897" marR="8897" marT="8897" marB="88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rgbClr val="313131"/>
                          </a:solidFill>
                          <a:effectLst/>
                          <a:latin typeface="Consolas" panose="020B0609020204030204" pitchFamily="49" charset="0"/>
                          <a:ea typeface="Times New Roman" panose="02020603050405020304" pitchFamily="18" charset="0"/>
                          <a:cs typeface="Courier New" panose="02070309020205020404" pitchFamily="49" charset="0"/>
                        </a:rPr>
                        <a:t>Dim </a:t>
                      </a:r>
                      <a:r>
                        <a:rPr lang="en-US" sz="1600" dirty="0" err="1">
                          <a:solidFill>
                            <a:srgbClr val="313131"/>
                          </a:solidFill>
                          <a:effectLst/>
                          <a:latin typeface="Consolas" panose="020B0609020204030204" pitchFamily="49" charset="0"/>
                          <a:ea typeface="Times New Roman" panose="02020603050405020304" pitchFamily="18" charset="0"/>
                          <a:cs typeface="Courier New" panose="02070309020205020404" pitchFamily="49" charset="0"/>
                        </a:rPr>
                        <a:t>num</a:t>
                      </a:r>
                      <a:r>
                        <a:rPr lang="en-US" sz="1600" dirty="0">
                          <a:solidFill>
                            <a:srgbClr val="313131"/>
                          </a:solidFill>
                          <a:effectLst/>
                          <a:latin typeface="Consolas" panose="020B0609020204030204" pitchFamily="49" charset="0"/>
                          <a:ea typeface="Times New Roman" panose="02020603050405020304" pitchFamily="18" charset="0"/>
                          <a:cs typeface="Courier New" panose="02070309020205020404" pitchFamily="49" charset="0"/>
                        </a:rPr>
                        <a:t> = 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err="1">
                          <a:solidFill>
                            <a:srgbClr val="313131"/>
                          </a:solidFill>
                          <a:effectLst/>
                          <a:latin typeface="Consolas" panose="020B0609020204030204" pitchFamily="49" charset="0"/>
                          <a:ea typeface="Times New Roman" panose="02020603050405020304" pitchFamily="18" charset="0"/>
                          <a:cs typeface="Courier New" panose="02070309020205020404" pitchFamily="49" charset="0"/>
                        </a:rPr>
                        <a:t>Console.WriteLine</a:t>
                      </a:r>
                      <a:r>
                        <a:rPr lang="en-US" sz="1600" dirty="0">
                          <a:solidFill>
                            <a:srgbClr val="313131"/>
                          </a:solidFill>
                          <a:effectLst/>
                          <a:latin typeface="Consolas" panose="020B0609020204030204" pitchFamily="49" charset="0"/>
                          <a:ea typeface="Times New Roman" panose="02020603050405020304" pitchFamily="18" charset="0"/>
                          <a:cs typeface="Courier New" panose="02070309020205020404" pitchFamily="49" charset="0"/>
                        </a:rPr>
                        <a:t>(If(</a:t>
                      </a:r>
                      <a:r>
                        <a:rPr lang="en-US" sz="1600" dirty="0" err="1">
                          <a:solidFill>
                            <a:srgbClr val="313131"/>
                          </a:solidFill>
                          <a:effectLst/>
                          <a:latin typeface="Consolas" panose="020B0609020204030204" pitchFamily="49" charset="0"/>
                          <a:ea typeface="Times New Roman" panose="02020603050405020304" pitchFamily="18" charset="0"/>
                          <a:cs typeface="Courier New" panose="02070309020205020404" pitchFamily="49" charset="0"/>
                        </a:rPr>
                        <a:t>num</a:t>
                      </a:r>
                      <a:r>
                        <a:rPr lang="en-US" sz="1600" dirty="0">
                          <a:solidFill>
                            <a:srgbClr val="313131"/>
                          </a:solidFill>
                          <a:effectLst/>
                          <a:latin typeface="Consolas" panose="020B0609020204030204" pitchFamily="49" charset="0"/>
                          <a:ea typeface="Times New Roman" panose="02020603050405020304" pitchFamily="18" charset="0"/>
                          <a:cs typeface="Courier New" panose="02070309020205020404" pitchFamily="49" charset="0"/>
                        </a:rPr>
                        <a:t> &gt;= 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200"/>
                        </a:lnSpc>
                        <a:spcBef>
                          <a:spcPts val="0"/>
                        </a:spcBef>
                        <a:spcAft>
                          <a:spcPts val="75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rgbClr val="313131"/>
                          </a:solidFill>
                          <a:effectLst/>
                          <a:latin typeface="Consolas" panose="020B0609020204030204" pitchFamily="49" charset="0"/>
                          <a:ea typeface="Times New Roman" panose="02020603050405020304" pitchFamily="18" charset="0"/>
                          <a:cs typeface="Courier New" panose="02070309020205020404" pitchFamily="49" charset="0"/>
                        </a:rPr>
                        <a:t>"Positive", "Negative"))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897" marR="8897" marT="8897" marB="88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806503833"/>
                  </a:ext>
                </a:extLst>
              </a:tr>
            </a:tbl>
          </a:graphicData>
        </a:graphic>
      </p:graphicFrame>
    </p:spTree>
    <p:extLst>
      <p:ext uri="{BB962C8B-B14F-4D97-AF65-F5344CB8AC3E}">
        <p14:creationId xmlns:p14="http://schemas.microsoft.com/office/powerpoint/2010/main" val="42122466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dirty="0" err="1"/>
              <a:t>.Net</a:t>
            </a:r>
            <a:r>
              <a:rPr lang="en-US" dirty="0"/>
              <a:t> </a:t>
            </a:r>
            <a:r>
              <a:rPr lang="en-US" dirty="0" smtClean="0"/>
              <a:t>Framework</a:t>
            </a:r>
            <a:endParaRPr lang="en-US" dirty="0"/>
          </a:p>
        </p:txBody>
      </p:sp>
      <p:sp>
        <p:nvSpPr>
          <p:cNvPr id="3" name="Content Placeholder 2"/>
          <p:cNvSpPr>
            <a:spLocks noGrp="1"/>
          </p:cNvSpPr>
          <p:nvPr>
            <p:ph idx="1"/>
          </p:nvPr>
        </p:nvSpPr>
        <p:spPr/>
        <p:txBody>
          <a:bodyPr/>
          <a:lstStyle/>
          <a:p>
            <a:pPr marL="0" indent="0">
              <a:buNone/>
            </a:pPr>
            <a:r>
              <a:rPr lang="en-US" dirty="0"/>
              <a:t>The </a:t>
            </a:r>
            <a:r>
              <a:rPr lang="en-US" dirty="0" err="1"/>
              <a:t>.Net</a:t>
            </a:r>
            <a:r>
              <a:rPr lang="en-US" dirty="0"/>
              <a:t> framework is a revolutionary platform that helps you to write the following types of applications:</a:t>
            </a:r>
          </a:p>
          <a:p>
            <a:pPr lvl="0"/>
            <a:r>
              <a:rPr lang="en-US" dirty="0"/>
              <a:t>Windows applications</a:t>
            </a:r>
          </a:p>
          <a:p>
            <a:pPr lvl="0"/>
            <a:r>
              <a:rPr lang="en-US" dirty="0"/>
              <a:t>Web applications</a:t>
            </a:r>
          </a:p>
          <a:p>
            <a:pPr lvl="0"/>
            <a:r>
              <a:rPr lang="en-US" dirty="0"/>
              <a:t>Web services</a:t>
            </a:r>
          </a:p>
          <a:p>
            <a:pPr marL="0" indent="0">
              <a:buNone/>
            </a:pPr>
            <a:r>
              <a:rPr lang="en-US" dirty="0"/>
              <a:t>The </a:t>
            </a:r>
            <a:r>
              <a:rPr lang="en-US" dirty="0" err="1"/>
              <a:t>.Net</a:t>
            </a:r>
            <a:r>
              <a:rPr lang="en-US" dirty="0"/>
              <a:t> framework applications are multi-platform applications. The framework has been designed in such a way that it can be used from any of the following languages: Visual Basic, C#, C++, Jscript, and COBOL, etc.</a:t>
            </a:r>
          </a:p>
          <a:p>
            <a:pPr marL="0" indent="0">
              <a:buNone/>
            </a:pPr>
            <a:endParaRPr lang="en-US" dirty="0"/>
          </a:p>
        </p:txBody>
      </p:sp>
    </p:spTree>
    <p:extLst>
      <p:ext uri="{BB962C8B-B14F-4D97-AF65-F5344CB8AC3E}">
        <p14:creationId xmlns:p14="http://schemas.microsoft.com/office/powerpoint/2010/main" val="76360141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Operators Precedence in </a:t>
            </a:r>
            <a:r>
              <a:rPr lang="en-US" dirty="0" err="1"/>
              <a:t>VB.Net</a:t>
            </a:r>
            <a:endParaRPr lang="en-US" dirty="0"/>
          </a:p>
        </p:txBody>
      </p:sp>
      <p:sp>
        <p:nvSpPr>
          <p:cNvPr id="3" name="Content Placeholder 2"/>
          <p:cNvSpPr>
            <a:spLocks noGrp="1"/>
          </p:cNvSpPr>
          <p:nvPr>
            <p:ph idx="1"/>
          </p:nvPr>
        </p:nvSpPr>
        <p:spPr>
          <a:xfrm>
            <a:off x="484909" y="2603499"/>
            <a:ext cx="11236035" cy="3825009"/>
          </a:xfrm>
        </p:spPr>
        <p:txBody>
          <a:bodyPr>
            <a:normAutofit/>
          </a:bodyPr>
          <a:lstStyle/>
          <a:p>
            <a:pPr marL="0" indent="0">
              <a:buNone/>
            </a:pPr>
            <a:r>
              <a:rPr lang="en-US" sz="2000" dirty="0"/>
              <a:t>Operator precedence determines the grouping of terms in an expression. This affects how an expression is evaluated. Certain operators have higher precedence than others; for example, the multiplication operator has higher precedence than the addition operator:</a:t>
            </a:r>
          </a:p>
          <a:p>
            <a:pPr marL="0" indent="0">
              <a:buNone/>
            </a:pPr>
            <a:r>
              <a:rPr lang="en-US" sz="2000" dirty="0"/>
              <a:t>For example, x = 7 + 3 * 2; here, x is assigned 13, not 20 because operator * has higher precedence than +, so it first gets multiplied with 3*2 and then adds into 7.</a:t>
            </a:r>
          </a:p>
          <a:p>
            <a:pPr marL="0" indent="0">
              <a:buNone/>
            </a:pPr>
            <a:r>
              <a:rPr lang="en-US" sz="2000" dirty="0"/>
              <a:t>Here, operators with the highest precedence appear at the top of the table, those with the lowest appear at the bottom. Within an expression, higher precedence operators will be evaluated first.</a:t>
            </a:r>
          </a:p>
        </p:txBody>
      </p:sp>
    </p:spTree>
    <p:extLst>
      <p:ext uri="{BB962C8B-B14F-4D97-AF65-F5344CB8AC3E}">
        <p14:creationId xmlns:p14="http://schemas.microsoft.com/office/powerpoint/2010/main" val="205001420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Operators Precedence </a:t>
            </a:r>
            <a:r>
              <a:rPr lang="en-US" dirty="0" smtClean="0"/>
              <a:t>cont.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3482160"/>
              </p:ext>
            </p:extLst>
          </p:nvPr>
        </p:nvGraphicFramePr>
        <p:xfrm>
          <a:off x="623456" y="2341416"/>
          <a:ext cx="10917380" cy="4378038"/>
        </p:xfrm>
        <a:graphic>
          <a:graphicData uri="http://schemas.openxmlformats.org/drawingml/2006/table">
            <a:tbl>
              <a:tblPr firstRow="1" firstCol="1" bandRow="1"/>
              <a:tblGrid>
                <a:gridCol w="7730835">
                  <a:extLst>
                    <a:ext uri="{9D8B030D-6E8A-4147-A177-3AD203B41FA5}">
                      <a16:colId xmlns="" xmlns:a16="http://schemas.microsoft.com/office/drawing/2014/main" val="546687117"/>
                    </a:ext>
                  </a:extLst>
                </a:gridCol>
                <a:gridCol w="3186545">
                  <a:extLst>
                    <a:ext uri="{9D8B030D-6E8A-4147-A177-3AD203B41FA5}">
                      <a16:colId xmlns="" xmlns:a16="http://schemas.microsoft.com/office/drawing/2014/main" val="213135510"/>
                    </a:ext>
                  </a:extLst>
                </a:gridCol>
              </a:tblGrid>
              <a:tr h="312717">
                <a:tc>
                  <a:txBody>
                    <a:bodyPr/>
                    <a:lstStyle/>
                    <a:p>
                      <a:pPr marL="0" marR="0">
                        <a:lnSpc>
                          <a:spcPts val="1650"/>
                        </a:lnSpc>
                        <a:spcBef>
                          <a:spcPts val="0"/>
                        </a:spcBef>
                        <a:spcAft>
                          <a:spcPts val="1500"/>
                        </a:spcAft>
                      </a:pPr>
                      <a:r>
                        <a:rPr lang="en-US" sz="1800" b="1" dirty="0">
                          <a:solidFill>
                            <a:srgbClr val="313131"/>
                          </a:solidFill>
                          <a:effectLst/>
                          <a:latin typeface="Open Sans"/>
                          <a:ea typeface="Times New Roman" panose="02020603050405020304" pitchFamily="18" charset="0"/>
                          <a:cs typeface="Times New Roman" panose="02020603050405020304" pitchFamily="18" charset="0"/>
                        </a:rPr>
                        <a:t>Operator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nSpc>
                          <a:spcPts val="1650"/>
                        </a:lnSpc>
                        <a:spcBef>
                          <a:spcPts val="0"/>
                        </a:spcBef>
                        <a:spcAft>
                          <a:spcPts val="1500"/>
                        </a:spcAft>
                      </a:pPr>
                      <a:r>
                        <a:rPr lang="en-US" sz="1800" b="1">
                          <a:solidFill>
                            <a:srgbClr val="313131"/>
                          </a:solidFill>
                          <a:effectLst/>
                          <a:latin typeface="Open Sans"/>
                          <a:ea typeface="Times New Roman" panose="02020603050405020304" pitchFamily="18" charset="0"/>
                          <a:cs typeface="Times New Roman" panose="02020603050405020304" pitchFamily="18" charset="0"/>
                        </a:rPr>
                        <a:t>Precedence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extLst>
                  <a:ext uri="{0D108BD9-81ED-4DB2-BD59-A6C34878D82A}">
                    <a16:rowId xmlns="" xmlns:a16="http://schemas.microsoft.com/office/drawing/2014/main" val="1190424726"/>
                  </a:ext>
                </a:extLst>
              </a:tr>
              <a:tr h="312717">
                <a:tc>
                  <a:txBody>
                    <a:bodyPr/>
                    <a:lstStyle/>
                    <a:p>
                      <a:pPr marL="0" marR="0">
                        <a:lnSpc>
                          <a:spcPts val="1650"/>
                        </a:lnSpc>
                        <a:spcBef>
                          <a:spcPts val="0"/>
                        </a:spcBef>
                        <a:spcAft>
                          <a:spcPts val="150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Await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800">
                          <a:solidFill>
                            <a:srgbClr val="313131"/>
                          </a:solidFill>
                          <a:effectLst/>
                          <a:latin typeface="Open Sans"/>
                          <a:ea typeface="Times New Roman" panose="02020603050405020304" pitchFamily="18" charset="0"/>
                          <a:cs typeface="Times New Roman" panose="02020603050405020304" pitchFamily="18" charset="0"/>
                        </a:rPr>
                        <a:t>Highest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113254756"/>
                  </a:ext>
                </a:extLst>
              </a:tr>
              <a:tr h="312717">
                <a:tc>
                  <a:txBody>
                    <a:bodyPr/>
                    <a:lstStyle/>
                    <a:p>
                      <a:pPr marL="0" marR="0">
                        <a:lnSpc>
                          <a:spcPts val="1650"/>
                        </a:lnSpc>
                        <a:spcBef>
                          <a:spcPts val="0"/>
                        </a:spcBef>
                        <a:spcAft>
                          <a:spcPts val="150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Exponentiation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en-US" sz="1800">
                        <a:effectLst/>
                        <a:latin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860001376"/>
                  </a:ext>
                </a:extLst>
              </a:tr>
              <a:tr h="312717">
                <a:tc>
                  <a:txBody>
                    <a:bodyPr/>
                    <a:lstStyle/>
                    <a:p>
                      <a:pPr marL="0" marR="0">
                        <a:lnSpc>
                          <a:spcPts val="1650"/>
                        </a:lnSpc>
                        <a:spcBef>
                          <a:spcPts val="0"/>
                        </a:spcBef>
                        <a:spcAft>
                          <a:spcPts val="150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Unary identity and negation (+,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en-US" sz="1800">
                        <a:effectLst/>
                        <a:latin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033130977"/>
                  </a:ext>
                </a:extLst>
              </a:tr>
              <a:tr h="312717">
                <a:tc>
                  <a:txBody>
                    <a:bodyPr/>
                    <a:lstStyle/>
                    <a:p>
                      <a:pPr marL="0" marR="0">
                        <a:lnSpc>
                          <a:spcPts val="1650"/>
                        </a:lnSpc>
                        <a:spcBef>
                          <a:spcPts val="0"/>
                        </a:spcBef>
                        <a:spcAft>
                          <a:spcPts val="150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Multiplication and floating-point division (*,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en-US" sz="1800">
                        <a:effectLst/>
                        <a:latin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654252045"/>
                  </a:ext>
                </a:extLst>
              </a:tr>
              <a:tr h="312717">
                <a:tc>
                  <a:txBody>
                    <a:bodyPr/>
                    <a:lstStyle/>
                    <a:p>
                      <a:pPr marL="0" marR="0">
                        <a:lnSpc>
                          <a:spcPts val="1650"/>
                        </a:lnSpc>
                        <a:spcBef>
                          <a:spcPts val="0"/>
                        </a:spcBef>
                        <a:spcAft>
                          <a:spcPts val="150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Integer division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en-US" sz="1800">
                        <a:effectLst/>
                        <a:latin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977167917"/>
                  </a:ext>
                </a:extLst>
              </a:tr>
              <a:tr h="312717">
                <a:tc>
                  <a:txBody>
                    <a:bodyPr/>
                    <a:lstStyle/>
                    <a:p>
                      <a:pPr marL="0" marR="0">
                        <a:lnSpc>
                          <a:spcPts val="1650"/>
                        </a:lnSpc>
                        <a:spcBef>
                          <a:spcPts val="0"/>
                        </a:spcBef>
                        <a:spcAft>
                          <a:spcPts val="150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Modulus arithmetic (Mod)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en-US" sz="1800">
                        <a:effectLst/>
                        <a:latin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25520782"/>
                  </a:ext>
                </a:extLst>
              </a:tr>
              <a:tr h="312717">
                <a:tc>
                  <a:txBody>
                    <a:bodyPr/>
                    <a:lstStyle/>
                    <a:p>
                      <a:pPr marL="0" marR="0">
                        <a:lnSpc>
                          <a:spcPts val="1650"/>
                        </a:lnSpc>
                        <a:spcBef>
                          <a:spcPts val="0"/>
                        </a:spcBef>
                        <a:spcAft>
                          <a:spcPts val="150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Addition and subtraction (+,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en-US" sz="1800">
                        <a:effectLst/>
                        <a:latin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935705930"/>
                  </a:ext>
                </a:extLst>
              </a:tr>
              <a:tr h="312717">
                <a:tc>
                  <a:txBody>
                    <a:bodyPr/>
                    <a:lstStyle/>
                    <a:p>
                      <a:pPr marL="0" marR="0">
                        <a:lnSpc>
                          <a:spcPts val="1650"/>
                        </a:lnSpc>
                        <a:spcBef>
                          <a:spcPts val="0"/>
                        </a:spcBef>
                        <a:spcAft>
                          <a:spcPts val="150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Arithmetic bit shift (&lt;&lt;, &gt;&gt;)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en-US" sz="1800">
                        <a:effectLst/>
                        <a:latin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423560722"/>
                  </a:ext>
                </a:extLst>
              </a:tr>
              <a:tr h="312717">
                <a:tc>
                  <a:txBody>
                    <a:bodyPr/>
                    <a:lstStyle/>
                    <a:p>
                      <a:pPr marL="0" marR="0">
                        <a:lnSpc>
                          <a:spcPts val="1650"/>
                        </a:lnSpc>
                        <a:spcBef>
                          <a:spcPts val="0"/>
                        </a:spcBef>
                        <a:spcAft>
                          <a:spcPts val="150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All comparison operators (=, &lt;&gt;, &lt;, &lt;=, &gt;, &gt;=, Is, </a:t>
                      </a:r>
                      <a:r>
                        <a:rPr lang="en-US" sz="1800" dirty="0" err="1">
                          <a:solidFill>
                            <a:srgbClr val="313131"/>
                          </a:solidFill>
                          <a:effectLst/>
                          <a:latin typeface="Open Sans"/>
                          <a:ea typeface="Times New Roman" panose="02020603050405020304" pitchFamily="18" charset="0"/>
                          <a:cs typeface="Times New Roman" panose="02020603050405020304" pitchFamily="18" charset="0"/>
                        </a:rPr>
                        <a:t>IsNot</a:t>
                      </a:r>
                      <a:r>
                        <a:rPr lang="en-US" sz="1800" dirty="0">
                          <a:solidFill>
                            <a:srgbClr val="313131"/>
                          </a:solidFill>
                          <a:effectLst/>
                          <a:latin typeface="Open Sans"/>
                          <a:ea typeface="Times New Roman" panose="02020603050405020304" pitchFamily="18" charset="0"/>
                          <a:cs typeface="Times New Roman" panose="02020603050405020304" pitchFamily="18" charset="0"/>
                        </a:rPr>
                        <a:t>, Like, </a:t>
                      </a:r>
                      <a:r>
                        <a:rPr lang="en-US" sz="1800" dirty="0" err="1">
                          <a:solidFill>
                            <a:srgbClr val="313131"/>
                          </a:solidFill>
                          <a:effectLst/>
                          <a:latin typeface="Open Sans"/>
                          <a:ea typeface="Times New Roman" panose="02020603050405020304" pitchFamily="18" charset="0"/>
                          <a:cs typeface="Times New Roman" panose="02020603050405020304" pitchFamily="18" charset="0"/>
                        </a:rPr>
                        <a:t>TypeOf</a:t>
                      </a:r>
                      <a:r>
                        <a:rPr lang="en-US" sz="1800" dirty="0">
                          <a:solidFill>
                            <a:srgbClr val="313131"/>
                          </a:solidFill>
                          <a:effectLst/>
                          <a:latin typeface="Open Sans"/>
                          <a:ea typeface="Times New Roman" panose="02020603050405020304" pitchFamily="18" charset="0"/>
                          <a:cs typeface="Times New Roman" panose="02020603050405020304" pitchFamily="18" charset="0"/>
                        </a:rPr>
                        <a:t>...Is)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en-US" sz="1800">
                        <a:effectLst/>
                        <a:latin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190808638"/>
                  </a:ext>
                </a:extLst>
              </a:tr>
              <a:tr h="312717">
                <a:tc>
                  <a:txBody>
                    <a:bodyPr/>
                    <a:lstStyle/>
                    <a:p>
                      <a:pPr marL="0" marR="0">
                        <a:lnSpc>
                          <a:spcPts val="1650"/>
                        </a:lnSpc>
                        <a:spcBef>
                          <a:spcPts val="0"/>
                        </a:spcBef>
                        <a:spcAft>
                          <a:spcPts val="150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Negation (Not)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en-US" sz="1800">
                        <a:effectLst/>
                        <a:latin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35683097"/>
                  </a:ext>
                </a:extLst>
              </a:tr>
              <a:tr h="312717">
                <a:tc>
                  <a:txBody>
                    <a:bodyPr/>
                    <a:lstStyle/>
                    <a:p>
                      <a:pPr marL="0" marR="0">
                        <a:lnSpc>
                          <a:spcPts val="1650"/>
                        </a:lnSpc>
                        <a:spcBef>
                          <a:spcPts val="0"/>
                        </a:spcBef>
                        <a:spcAft>
                          <a:spcPts val="150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Conjunction (And, </a:t>
                      </a:r>
                      <a:r>
                        <a:rPr lang="en-US" sz="1800" dirty="0" err="1">
                          <a:solidFill>
                            <a:srgbClr val="313131"/>
                          </a:solidFill>
                          <a:effectLst/>
                          <a:latin typeface="Open Sans"/>
                          <a:ea typeface="Times New Roman" panose="02020603050405020304" pitchFamily="18" charset="0"/>
                          <a:cs typeface="Times New Roman" panose="02020603050405020304" pitchFamily="18" charset="0"/>
                        </a:rPr>
                        <a:t>AndAlso</a:t>
                      </a:r>
                      <a:r>
                        <a:rPr lang="en-US" sz="1800" dirty="0">
                          <a:solidFill>
                            <a:srgbClr val="313131"/>
                          </a:solidFill>
                          <a:effectLst/>
                          <a:latin typeface="Open Sans"/>
                          <a:ea typeface="Times New Roman" panose="02020603050405020304" pitchFamily="18"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en-US" sz="1800">
                        <a:effectLst/>
                        <a:latin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866187031"/>
                  </a:ext>
                </a:extLst>
              </a:tr>
              <a:tr h="312717">
                <a:tc>
                  <a:txBody>
                    <a:bodyPr/>
                    <a:lstStyle/>
                    <a:p>
                      <a:pPr marL="0" marR="0">
                        <a:lnSpc>
                          <a:spcPts val="1650"/>
                        </a:lnSpc>
                        <a:spcBef>
                          <a:spcPts val="0"/>
                        </a:spcBef>
                        <a:spcAft>
                          <a:spcPts val="150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Inclusive disjunction (Or, </a:t>
                      </a:r>
                      <a:r>
                        <a:rPr lang="en-US" sz="1800" dirty="0" err="1">
                          <a:solidFill>
                            <a:srgbClr val="313131"/>
                          </a:solidFill>
                          <a:effectLst/>
                          <a:latin typeface="Open Sans"/>
                          <a:ea typeface="Times New Roman" panose="02020603050405020304" pitchFamily="18" charset="0"/>
                          <a:cs typeface="Times New Roman" panose="02020603050405020304" pitchFamily="18" charset="0"/>
                        </a:rPr>
                        <a:t>OrElse</a:t>
                      </a:r>
                      <a:r>
                        <a:rPr lang="en-US" sz="1800" dirty="0">
                          <a:solidFill>
                            <a:srgbClr val="313131"/>
                          </a:solidFill>
                          <a:effectLst/>
                          <a:latin typeface="Open Sans"/>
                          <a:ea typeface="Times New Roman" panose="02020603050405020304" pitchFamily="18"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en-US" sz="1800">
                        <a:effectLst/>
                        <a:latin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055433414"/>
                  </a:ext>
                </a:extLst>
              </a:tr>
              <a:tr h="312717">
                <a:tc>
                  <a:txBody>
                    <a:bodyPr/>
                    <a:lstStyle/>
                    <a:p>
                      <a:pPr marL="0" marR="0">
                        <a:lnSpc>
                          <a:spcPts val="1650"/>
                        </a:lnSpc>
                        <a:spcBef>
                          <a:spcPts val="0"/>
                        </a:spcBef>
                        <a:spcAft>
                          <a:spcPts val="150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Exclusive disjunction (</a:t>
                      </a:r>
                      <a:r>
                        <a:rPr lang="en-US" sz="1800" dirty="0" err="1">
                          <a:solidFill>
                            <a:srgbClr val="313131"/>
                          </a:solidFill>
                          <a:effectLst/>
                          <a:latin typeface="Open Sans"/>
                          <a:ea typeface="Times New Roman" panose="02020603050405020304" pitchFamily="18" charset="0"/>
                          <a:cs typeface="Times New Roman" panose="02020603050405020304" pitchFamily="18" charset="0"/>
                        </a:rPr>
                        <a:t>Xor</a:t>
                      </a:r>
                      <a:r>
                        <a:rPr lang="en-US" sz="1800" dirty="0">
                          <a:solidFill>
                            <a:srgbClr val="313131"/>
                          </a:solidFill>
                          <a:effectLst/>
                          <a:latin typeface="Open Sans"/>
                          <a:ea typeface="Times New Roman" panose="02020603050405020304" pitchFamily="18"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150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Lowest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07595122"/>
                  </a:ext>
                </a:extLst>
              </a:tr>
            </a:tbl>
          </a:graphicData>
        </a:graphic>
      </p:graphicFrame>
    </p:spTree>
    <p:extLst>
      <p:ext uri="{BB962C8B-B14F-4D97-AF65-F5344CB8AC3E}">
        <p14:creationId xmlns:p14="http://schemas.microsoft.com/office/powerpoint/2010/main" val="413339928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VB.Net</a:t>
            </a:r>
            <a:r>
              <a:rPr lang="en-US" dirty="0"/>
              <a:t> - Decision Making</a:t>
            </a:r>
          </a:p>
        </p:txBody>
      </p:sp>
      <p:sp>
        <p:nvSpPr>
          <p:cNvPr id="3" name="Content Placeholder 2"/>
          <p:cNvSpPr>
            <a:spLocks noGrp="1"/>
          </p:cNvSpPr>
          <p:nvPr>
            <p:ph idx="1"/>
          </p:nvPr>
        </p:nvSpPr>
        <p:spPr>
          <a:xfrm>
            <a:off x="470263" y="2338251"/>
            <a:ext cx="11273245" cy="4402183"/>
          </a:xfrm>
        </p:spPr>
        <p:txBody>
          <a:bodyPr>
            <a:normAutofit/>
          </a:bodyPr>
          <a:lstStyle/>
          <a:p>
            <a:pPr marL="0" indent="0" algn="just">
              <a:buNone/>
            </a:pPr>
            <a:r>
              <a:rPr lang="en-US" sz="2400" dirty="0"/>
              <a:t>Decision making structures require that the programmer specify one or more conditions to be evaluated or tested by the program, along with a statement or statements to be executed if the condition is determined to be true, and optionally, other statements to be executed if the condition is determined to be false.</a:t>
            </a:r>
          </a:p>
          <a:p>
            <a:pPr marL="0" indent="0" algn="just">
              <a:buNone/>
            </a:pPr>
            <a:r>
              <a:rPr lang="en-US" sz="2400" dirty="0"/>
              <a:t>Following is the general form of a typical decision making structure found in most of the programming languages:</a:t>
            </a:r>
          </a:p>
          <a:p>
            <a:pPr algn="just"/>
            <a:endParaRPr lang="en-US" sz="2400" dirty="0"/>
          </a:p>
        </p:txBody>
      </p:sp>
    </p:spTree>
    <p:extLst>
      <p:ext uri="{BB962C8B-B14F-4D97-AF65-F5344CB8AC3E}">
        <p14:creationId xmlns:p14="http://schemas.microsoft.com/office/powerpoint/2010/main" val="97041837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Decision </a:t>
            </a:r>
            <a:r>
              <a:rPr lang="en-US" dirty="0" smtClean="0"/>
              <a:t>Making cont.</a:t>
            </a:r>
            <a:endParaRPr lang="en-US" dirty="0"/>
          </a:p>
        </p:txBody>
      </p:sp>
      <p:pic>
        <p:nvPicPr>
          <p:cNvPr id="4" name="Content Placeholder 3" descr="Decision making statements in VB.Net"/>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258492" y="2325189"/>
            <a:ext cx="3629819" cy="4310743"/>
          </a:xfrm>
          <a:prstGeom prst="rect">
            <a:avLst/>
          </a:prstGeom>
          <a:noFill/>
          <a:ln>
            <a:noFill/>
          </a:ln>
        </p:spPr>
      </p:pic>
    </p:spTree>
    <p:extLst>
      <p:ext uri="{BB962C8B-B14F-4D97-AF65-F5344CB8AC3E}">
        <p14:creationId xmlns:p14="http://schemas.microsoft.com/office/powerpoint/2010/main" val="423281885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Decision Making cont.</a:t>
            </a:r>
          </a:p>
        </p:txBody>
      </p:sp>
      <p:sp>
        <p:nvSpPr>
          <p:cNvPr id="3" name="Content Placeholder 2"/>
          <p:cNvSpPr>
            <a:spLocks noGrp="1"/>
          </p:cNvSpPr>
          <p:nvPr>
            <p:ph idx="1"/>
          </p:nvPr>
        </p:nvSpPr>
        <p:spPr>
          <a:xfrm>
            <a:off x="483326" y="2364377"/>
            <a:ext cx="9497287" cy="3655423"/>
          </a:xfrm>
        </p:spPr>
        <p:txBody>
          <a:bodyPr/>
          <a:lstStyle/>
          <a:p>
            <a:pPr marL="0" indent="0">
              <a:buNone/>
            </a:pPr>
            <a:r>
              <a:rPr lang="en-US" dirty="0" err="1"/>
              <a:t>VB.Net</a:t>
            </a:r>
            <a:r>
              <a:rPr lang="en-US" dirty="0"/>
              <a:t> provides the following types of decision making statements.</a:t>
            </a:r>
          </a:p>
        </p:txBody>
      </p:sp>
      <p:graphicFrame>
        <p:nvGraphicFramePr>
          <p:cNvPr id="4" name="Table 3"/>
          <p:cNvGraphicFramePr>
            <a:graphicFrameLocks noGrp="1"/>
          </p:cNvGraphicFramePr>
          <p:nvPr>
            <p:extLst>
              <p:ext uri="{D42A27DB-BD31-4B8C-83A1-F6EECF244321}">
                <p14:modId xmlns:p14="http://schemas.microsoft.com/office/powerpoint/2010/main" val="2819952103"/>
              </p:ext>
            </p:extLst>
          </p:nvPr>
        </p:nvGraphicFramePr>
        <p:xfrm>
          <a:off x="587829" y="2834642"/>
          <a:ext cx="10933611" cy="3775164"/>
        </p:xfrm>
        <a:graphic>
          <a:graphicData uri="http://schemas.openxmlformats.org/drawingml/2006/table">
            <a:tbl>
              <a:tblPr firstRow="1" firstCol="1" bandRow="1"/>
              <a:tblGrid>
                <a:gridCol w="3826765">
                  <a:extLst>
                    <a:ext uri="{9D8B030D-6E8A-4147-A177-3AD203B41FA5}">
                      <a16:colId xmlns="" xmlns:a16="http://schemas.microsoft.com/office/drawing/2014/main" val="3871050737"/>
                    </a:ext>
                  </a:extLst>
                </a:gridCol>
                <a:gridCol w="7106846">
                  <a:extLst>
                    <a:ext uri="{9D8B030D-6E8A-4147-A177-3AD203B41FA5}">
                      <a16:colId xmlns="" xmlns:a16="http://schemas.microsoft.com/office/drawing/2014/main" val="681682528"/>
                    </a:ext>
                  </a:extLst>
                </a:gridCol>
              </a:tblGrid>
              <a:tr h="518345">
                <a:tc>
                  <a:txBody>
                    <a:bodyPr/>
                    <a:lstStyle/>
                    <a:p>
                      <a:pPr marL="0" marR="0">
                        <a:lnSpc>
                          <a:spcPts val="1650"/>
                        </a:lnSpc>
                        <a:spcBef>
                          <a:spcPts val="0"/>
                        </a:spcBef>
                        <a:spcAft>
                          <a:spcPts val="1500"/>
                        </a:spcAft>
                      </a:pPr>
                      <a:r>
                        <a:rPr lang="en-US" sz="1800" b="1" dirty="0">
                          <a:solidFill>
                            <a:srgbClr val="313131"/>
                          </a:solidFill>
                          <a:effectLst/>
                          <a:latin typeface="Open Sans"/>
                          <a:ea typeface="Times New Roman" panose="02020603050405020304" pitchFamily="18" charset="0"/>
                          <a:cs typeface="Times New Roman" panose="02020603050405020304" pitchFamily="18" charset="0"/>
                        </a:rPr>
                        <a:t>Statement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nSpc>
                          <a:spcPts val="1650"/>
                        </a:lnSpc>
                        <a:spcBef>
                          <a:spcPts val="0"/>
                        </a:spcBef>
                        <a:spcAft>
                          <a:spcPts val="1500"/>
                        </a:spcAft>
                      </a:pPr>
                      <a:r>
                        <a:rPr lang="en-US" sz="1800" b="1">
                          <a:solidFill>
                            <a:srgbClr val="313131"/>
                          </a:solidFill>
                          <a:effectLst/>
                          <a:latin typeface="Open Sans"/>
                          <a:ea typeface="Times New Roman" panose="02020603050405020304" pitchFamily="18" charset="0"/>
                          <a:cs typeface="Times New Roman" panose="02020603050405020304" pitchFamily="18" charset="0"/>
                        </a:rPr>
                        <a:t>Description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extLst>
                  <a:ext uri="{0D108BD9-81ED-4DB2-BD59-A6C34878D82A}">
                    <a16:rowId xmlns="" xmlns:a16="http://schemas.microsoft.com/office/drawing/2014/main" val="1412847674"/>
                  </a:ext>
                </a:extLst>
              </a:tr>
              <a:tr h="565539">
                <a:tc>
                  <a:txBody>
                    <a:bodyPr/>
                    <a:lstStyle/>
                    <a:p>
                      <a:pPr marL="30480" marR="30480" algn="just">
                        <a:lnSpc>
                          <a:spcPts val="1800"/>
                        </a:lnSpc>
                        <a:spcBef>
                          <a:spcPts val="0"/>
                        </a:spcBef>
                        <a:spcAft>
                          <a:spcPts val="1200"/>
                        </a:spcAft>
                      </a:pPr>
                      <a:r>
                        <a:rPr lang="en-US" sz="1800" b="0" u="none" strike="noStrike" dirty="0">
                          <a:solidFill>
                            <a:srgbClr val="313131"/>
                          </a:solidFill>
                          <a:effectLst/>
                          <a:latin typeface="Open Sans"/>
                          <a:ea typeface="Times New Roman" panose="02020603050405020304" pitchFamily="18" charset="0"/>
                          <a:cs typeface="Times New Roman" panose="02020603050405020304" pitchFamily="18" charset="0"/>
                        </a:rPr>
                        <a:t>If ... Then statement</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An </a:t>
                      </a:r>
                      <a:r>
                        <a:rPr lang="en-US" sz="1800" b="1" dirty="0">
                          <a:solidFill>
                            <a:srgbClr val="313131"/>
                          </a:solidFill>
                          <a:effectLst/>
                          <a:latin typeface="Open Sans"/>
                          <a:ea typeface="Times New Roman" panose="02020603050405020304" pitchFamily="18" charset="0"/>
                          <a:cs typeface="Times New Roman" panose="02020603050405020304" pitchFamily="18" charset="0"/>
                        </a:rPr>
                        <a:t>If...Then statement</a:t>
                      </a:r>
                      <a:r>
                        <a:rPr lang="en-US" sz="1800" dirty="0">
                          <a:solidFill>
                            <a:srgbClr val="313131"/>
                          </a:solidFill>
                          <a:effectLst/>
                          <a:latin typeface="Open Sans"/>
                          <a:ea typeface="Times New Roman" panose="02020603050405020304" pitchFamily="18" charset="0"/>
                          <a:cs typeface="Times New Roman" panose="02020603050405020304" pitchFamily="18" charset="0"/>
                        </a:rPr>
                        <a:t> consists of a </a:t>
                      </a:r>
                      <a:r>
                        <a:rPr lang="en-US" sz="1800" dirty="0" err="1">
                          <a:solidFill>
                            <a:srgbClr val="313131"/>
                          </a:solidFill>
                          <a:effectLst/>
                          <a:latin typeface="Open Sans"/>
                          <a:ea typeface="Times New Roman" panose="02020603050405020304" pitchFamily="18" charset="0"/>
                          <a:cs typeface="Times New Roman" panose="02020603050405020304" pitchFamily="18" charset="0"/>
                        </a:rPr>
                        <a:t>boolean</a:t>
                      </a:r>
                      <a:r>
                        <a:rPr lang="en-US" sz="1800" dirty="0">
                          <a:solidFill>
                            <a:srgbClr val="313131"/>
                          </a:solidFill>
                          <a:effectLst/>
                          <a:latin typeface="Open Sans"/>
                          <a:ea typeface="Times New Roman" panose="02020603050405020304" pitchFamily="18" charset="0"/>
                          <a:cs typeface="Times New Roman" panose="02020603050405020304" pitchFamily="18" charset="0"/>
                        </a:rPr>
                        <a:t> expression followed by one or more statements.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004514496"/>
                  </a:ext>
                </a:extLst>
              </a:tr>
              <a:tr h="994663">
                <a:tc>
                  <a:txBody>
                    <a:bodyPr/>
                    <a:lstStyle/>
                    <a:p>
                      <a:pPr marL="30480" marR="30480" algn="just">
                        <a:lnSpc>
                          <a:spcPts val="1800"/>
                        </a:lnSpc>
                        <a:spcBef>
                          <a:spcPts val="0"/>
                        </a:spcBef>
                        <a:spcAft>
                          <a:spcPts val="1200"/>
                        </a:spcAft>
                      </a:pPr>
                      <a:r>
                        <a:rPr lang="en-US" sz="1800" b="0" u="none" strike="noStrike" dirty="0">
                          <a:solidFill>
                            <a:srgbClr val="313131"/>
                          </a:solidFill>
                          <a:effectLst/>
                          <a:latin typeface="Open Sans"/>
                          <a:ea typeface="Times New Roman" panose="02020603050405020304" pitchFamily="18" charset="0"/>
                          <a:cs typeface="Times New Roman" panose="02020603050405020304" pitchFamily="18" charset="0"/>
                        </a:rPr>
                        <a:t>If...Then...Else statement</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a:solidFill>
                            <a:srgbClr val="313131"/>
                          </a:solidFill>
                          <a:effectLst/>
                          <a:latin typeface="Open Sans"/>
                          <a:ea typeface="Times New Roman" panose="02020603050405020304" pitchFamily="18" charset="0"/>
                          <a:cs typeface="Times New Roman" panose="02020603050405020304" pitchFamily="18" charset="0"/>
                        </a:rPr>
                        <a:t>An </a:t>
                      </a:r>
                      <a:r>
                        <a:rPr lang="en-US" sz="1800" b="1">
                          <a:solidFill>
                            <a:srgbClr val="313131"/>
                          </a:solidFill>
                          <a:effectLst/>
                          <a:latin typeface="Open Sans"/>
                          <a:ea typeface="Times New Roman" panose="02020603050405020304" pitchFamily="18" charset="0"/>
                          <a:cs typeface="Times New Roman" panose="02020603050405020304" pitchFamily="18" charset="0"/>
                        </a:rPr>
                        <a:t>If...Then statement</a:t>
                      </a:r>
                      <a:r>
                        <a:rPr lang="en-US" sz="1800">
                          <a:solidFill>
                            <a:srgbClr val="313131"/>
                          </a:solidFill>
                          <a:effectLst/>
                          <a:latin typeface="Open Sans"/>
                          <a:ea typeface="Times New Roman" panose="02020603050405020304" pitchFamily="18" charset="0"/>
                          <a:cs typeface="Times New Roman" panose="02020603050405020304" pitchFamily="18" charset="0"/>
                        </a:rPr>
                        <a:t> can be followed by an optional </a:t>
                      </a:r>
                      <a:r>
                        <a:rPr lang="en-US" sz="1800" b="1">
                          <a:solidFill>
                            <a:srgbClr val="313131"/>
                          </a:solidFill>
                          <a:effectLst/>
                          <a:latin typeface="Open Sans"/>
                          <a:ea typeface="Times New Roman" panose="02020603050405020304" pitchFamily="18" charset="0"/>
                          <a:cs typeface="Times New Roman" panose="02020603050405020304" pitchFamily="18" charset="0"/>
                        </a:rPr>
                        <a:t>Else statement</a:t>
                      </a:r>
                      <a:r>
                        <a:rPr lang="en-US" sz="1800">
                          <a:solidFill>
                            <a:srgbClr val="313131"/>
                          </a:solidFill>
                          <a:effectLst/>
                          <a:latin typeface="Open Sans"/>
                          <a:ea typeface="Times New Roman" panose="02020603050405020304" pitchFamily="18" charset="0"/>
                          <a:cs typeface="Times New Roman" panose="02020603050405020304" pitchFamily="18" charset="0"/>
                        </a:rPr>
                        <a:t>, which executes when the boolean expression is false.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846209193"/>
                  </a:ext>
                </a:extLst>
              </a:tr>
              <a:tr h="565539">
                <a:tc>
                  <a:txBody>
                    <a:bodyPr/>
                    <a:lstStyle/>
                    <a:p>
                      <a:pPr marL="30480" marR="30480" algn="just">
                        <a:lnSpc>
                          <a:spcPts val="1800"/>
                        </a:lnSpc>
                        <a:spcBef>
                          <a:spcPts val="0"/>
                        </a:spcBef>
                        <a:spcAft>
                          <a:spcPts val="1200"/>
                        </a:spcAft>
                      </a:pPr>
                      <a:r>
                        <a:rPr lang="en-US" sz="1800" b="0" u="none" strike="noStrike" dirty="0">
                          <a:solidFill>
                            <a:srgbClr val="313131"/>
                          </a:solidFill>
                          <a:effectLst/>
                          <a:latin typeface="Open Sans"/>
                          <a:ea typeface="Times New Roman" panose="02020603050405020304" pitchFamily="18" charset="0"/>
                          <a:cs typeface="Times New Roman" panose="02020603050405020304" pitchFamily="18" charset="0"/>
                        </a:rPr>
                        <a:t>nested If statements</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You can use one </a:t>
                      </a:r>
                      <a:r>
                        <a:rPr lang="en-US" sz="1800" b="1" dirty="0">
                          <a:solidFill>
                            <a:srgbClr val="313131"/>
                          </a:solidFill>
                          <a:effectLst/>
                          <a:latin typeface="Open Sans"/>
                          <a:ea typeface="Times New Roman" panose="02020603050405020304" pitchFamily="18" charset="0"/>
                          <a:cs typeface="Times New Roman" panose="02020603050405020304" pitchFamily="18" charset="0"/>
                        </a:rPr>
                        <a:t>If</a:t>
                      </a:r>
                      <a:r>
                        <a:rPr lang="en-US" sz="1800" dirty="0">
                          <a:solidFill>
                            <a:srgbClr val="313131"/>
                          </a:solidFill>
                          <a:effectLst/>
                          <a:latin typeface="Open Sans"/>
                          <a:ea typeface="Times New Roman" panose="02020603050405020304" pitchFamily="18" charset="0"/>
                          <a:cs typeface="Times New Roman" panose="02020603050405020304" pitchFamily="18" charset="0"/>
                        </a:rPr>
                        <a:t> or </a:t>
                      </a:r>
                      <a:r>
                        <a:rPr lang="en-US" sz="1800" b="1" dirty="0">
                          <a:solidFill>
                            <a:srgbClr val="313131"/>
                          </a:solidFill>
                          <a:effectLst/>
                          <a:latin typeface="Open Sans"/>
                          <a:ea typeface="Times New Roman" panose="02020603050405020304" pitchFamily="18" charset="0"/>
                          <a:cs typeface="Times New Roman" panose="02020603050405020304" pitchFamily="18" charset="0"/>
                        </a:rPr>
                        <a:t>Else if</a:t>
                      </a:r>
                      <a:r>
                        <a:rPr lang="en-US" sz="1800" dirty="0">
                          <a:solidFill>
                            <a:srgbClr val="313131"/>
                          </a:solidFill>
                          <a:effectLst/>
                          <a:latin typeface="Open Sans"/>
                          <a:ea typeface="Times New Roman" panose="02020603050405020304" pitchFamily="18" charset="0"/>
                          <a:cs typeface="Times New Roman" panose="02020603050405020304" pitchFamily="18" charset="0"/>
                        </a:rPr>
                        <a:t> statement inside another </a:t>
                      </a:r>
                      <a:r>
                        <a:rPr lang="en-US" sz="1800" b="1" dirty="0">
                          <a:solidFill>
                            <a:srgbClr val="313131"/>
                          </a:solidFill>
                          <a:effectLst/>
                          <a:latin typeface="Open Sans"/>
                          <a:ea typeface="Times New Roman" panose="02020603050405020304" pitchFamily="18" charset="0"/>
                          <a:cs typeface="Times New Roman" panose="02020603050405020304" pitchFamily="18" charset="0"/>
                        </a:rPr>
                        <a:t>If</a:t>
                      </a:r>
                      <a:r>
                        <a:rPr lang="en-US" sz="1800" dirty="0">
                          <a:solidFill>
                            <a:srgbClr val="313131"/>
                          </a:solidFill>
                          <a:effectLst/>
                          <a:latin typeface="Open Sans"/>
                          <a:ea typeface="Times New Roman" panose="02020603050405020304" pitchFamily="18" charset="0"/>
                          <a:cs typeface="Times New Roman" panose="02020603050405020304" pitchFamily="18" charset="0"/>
                        </a:rPr>
                        <a:t> or </a:t>
                      </a:r>
                      <a:r>
                        <a:rPr lang="en-US" sz="1800" b="1" dirty="0">
                          <a:solidFill>
                            <a:srgbClr val="313131"/>
                          </a:solidFill>
                          <a:effectLst/>
                          <a:latin typeface="Open Sans"/>
                          <a:ea typeface="Times New Roman" panose="02020603050405020304" pitchFamily="18" charset="0"/>
                          <a:cs typeface="Times New Roman" panose="02020603050405020304" pitchFamily="18" charset="0"/>
                        </a:rPr>
                        <a:t>Else if</a:t>
                      </a:r>
                      <a:r>
                        <a:rPr lang="en-US" sz="1800" dirty="0">
                          <a:solidFill>
                            <a:srgbClr val="313131"/>
                          </a:solidFill>
                          <a:effectLst/>
                          <a:latin typeface="Open Sans"/>
                          <a:ea typeface="Times New Roman" panose="02020603050405020304" pitchFamily="18" charset="0"/>
                          <a:cs typeface="Times New Roman" panose="02020603050405020304" pitchFamily="18" charset="0"/>
                        </a:rPr>
                        <a:t> statement(s).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773617541"/>
                  </a:ext>
                </a:extLst>
              </a:tr>
              <a:tr h="565539">
                <a:tc>
                  <a:txBody>
                    <a:bodyPr/>
                    <a:lstStyle/>
                    <a:p>
                      <a:pPr marL="30480" marR="30480" algn="just">
                        <a:lnSpc>
                          <a:spcPts val="1800"/>
                        </a:lnSpc>
                        <a:spcBef>
                          <a:spcPts val="0"/>
                        </a:spcBef>
                        <a:spcAft>
                          <a:spcPts val="1200"/>
                        </a:spcAft>
                      </a:pPr>
                      <a:r>
                        <a:rPr lang="en-US" sz="1800" b="0" u="none" strike="noStrike" dirty="0">
                          <a:solidFill>
                            <a:srgbClr val="313131"/>
                          </a:solidFill>
                          <a:effectLst/>
                          <a:latin typeface="Open Sans"/>
                          <a:ea typeface="Times New Roman" panose="02020603050405020304" pitchFamily="18" charset="0"/>
                          <a:cs typeface="Times New Roman" panose="02020603050405020304" pitchFamily="18" charset="0"/>
                        </a:rPr>
                        <a:t>Select Case statement</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A </a:t>
                      </a:r>
                      <a:r>
                        <a:rPr lang="en-US" sz="1800" b="1" dirty="0">
                          <a:solidFill>
                            <a:srgbClr val="313131"/>
                          </a:solidFill>
                          <a:effectLst/>
                          <a:latin typeface="Open Sans"/>
                          <a:ea typeface="Times New Roman" panose="02020603050405020304" pitchFamily="18" charset="0"/>
                          <a:cs typeface="Times New Roman" panose="02020603050405020304" pitchFamily="18" charset="0"/>
                        </a:rPr>
                        <a:t>Select Case</a:t>
                      </a:r>
                      <a:r>
                        <a:rPr lang="en-US" sz="1800" dirty="0">
                          <a:solidFill>
                            <a:srgbClr val="313131"/>
                          </a:solidFill>
                          <a:effectLst/>
                          <a:latin typeface="Open Sans"/>
                          <a:ea typeface="Times New Roman" panose="02020603050405020304" pitchFamily="18" charset="0"/>
                          <a:cs typeface="Times New Roman" panose="02020603050405020304" pitchFamily="18" charset="0"/>
                        </a:rPr>
                        <a:t> statement allows a variable to be tested for equality against a list of values.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587384560"/>
                  </a:ext>
                </a:extLst>
              </a:tr>
              <a:tr h="565539">
                <a:tc>
                  <a:txBody>
                    <a:bodyPr/>
                    <a:lstStyle/>
                    <a:p>
                      <a:pPr marL="30480" marR="30480" algn="just">
                        <a:lnSpc>
                          <a:spcPts val="1800"/>
                        </a:lnSpc>
                        <a:spcBef>
                          <a:spcPts val="0"/>
                        </a:spcBef>
                        <a:spcAft>
                          <a:spcPts val="1200"/>
                        </a:spcAft>
                      </a:pPr>
                      <a:r>
                        <a:rPr lang="en-US" sz="1800" b="0" u="none" strike="noStrike" dirty="0">
                          <a:solidFill>
                            <a:srgbClr val="313131"/>
                          </a:solidFill>
                          <a:effectLst/>
                          <a:latin typeface="Open Sans"/>
                          <a:ea typeface="Times New Roman" panose="02020603050405020304" pitchFamily="18" charset="0"/>
                          <a:cs typeface="Times New Roman" panose="02020603050405020304" pitchFamily="18" charset="0"/>
                        </a:rPr>
                        <a:t>nested Select Case statements</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800" dirty="0">
                          <a:solidFill>
                            <a:srgbClr val="313131"/>
                          </a:solidFill>
                          <a:effectLst/>
                          <a:latin typeface="Open Sans"/>
                          <a:ea typeface="Times New Roman" panose="02020603050405020304" pitchFamily="18" charset="0"/>
                          <a:cs typeface="Times New Roman" panose="02020603050405020304" pitchFamily="18" charset="0"/>
                        </a:rPr>
                        <a:t>You can use one </a:t>
                      </a:r>
                      <a:r>
                        <a:rPr lang="en-US" sz="1800" b="1" dirty="0">
                          <a:solidFill>
                            <a:srgbClr val="313131"/>
                          </a:solidFill>
                          <a:effectLst/>
                          <a:latin typeface="Open Sans"/>
                          <a:ea typeface="Times New Roman" panose="02020603050405020304" pitchFamily="18" charset="0"/>
                          <a:cs typeface="Times New Roman" panose="02020603050405020304" pitchFamily="18" charset="0"/>
                        </a:rPr>
                        <a:t>select case</a:t>
                      </a:r>
                      <a:r>
                        <a:rPr lang="en-US" sz="1800" dirty="0">
                          <a:solidFill>
                            <a:srgbClr val="313131"/>
                          </a:solidFill>
                          <a:effectLst/>
                          <a:latin typeface="Open Sans"/>
                          <a:ea typeface="Times New Roman" panose="02020603050405020304" pitchFamily="18" charset="0"/>
                          <a:cs typeface="Times New Roman" panose="02020603050405020304" pitchFamily="18" charset="0"/>
                        </a:rPr>
                        <a:t> statement inside another </a:t>
                      </a:r>
                      <a:r>
                        <a:rPr lang="en-US" sz="1800" b="1" dirty="0">
                          <a:solidFill>
                            <a:srgbClr val="313131"/>
                          </a:solidFill>
                          <a:effectLst/>
                          <a:latin typeface="Open Sans"/>
                          <a:ea typeface="Times New Roman" panose="02020603050405020304" pitchFamily="18" charset="0"/>
                          <a:cs typeface="Times New Roman" panose="02020603050405020304" pitchFamily="18" charset="0"/>
                        </a:rPr>
                        <a:t>select case</a:t>
                      </a:r>
                      <a:r>
                        <a:rPr lang="en-US" sz="1800" dirty="0">
                          <a:solidFill>
                            <a:srgbClr val="313131"/>
                          </a:solidFill>
                          <a:effectLst/>
                          <a:latin typeface="Open Sans"/>
                          <a:ea typeface="Times New Roman" panose="02020603050405020304" pitchFamily="18" charset="0"/>
                          <a:cs typeface="Times New Roman" panose="02020603050405020304" pitchFamily="18" charset="0"/>
                        </a:rPr>
                        <a:t> statement(s).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843203520"/>
                  </a:ext>
                </a:extLst>
              </a:tr>
            </a:tbl>
          </a:graphicData>
        </a:graphic>
      </p:graphicFrame>
    </p:spTree>
    <p:extLst>
      <p:ext uri="{BB962C8B-B14F-4D97-AF65-F5344CB8AC3E}">
        <p14:creationId xmlns:p14="http://schemas.microsoft.com/office/powerpoint/2010/main" val="339155634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If...Then Statement</a:t>
            </a:r>
          </a:p>
        </p:txBody>
      </p:sp>
      <p:sp>
        <p:nvSpPr>
          <p:cNvPr id="3" name="Content Placeholder 2"/>
          <p:cNvSpPr>
            <a:spLocks noGrp="1"/>
          </p:cNvSpPr>
          <p:nvPr>
            <p:ph idx="1"/>
          </p:nvPr>
        </p:nvSpPr>
        <p:spPr>
          <a:xfrm>
            <a:off x="444138" y="2338251"/>
            <a:ext cx="11286308" cy="4376058"/>
          </a:xfrm>
        </p:spPr>
        <p:txBody>
          <a:bodyPr>
            <a:normAutofit fontScale="92500" lnSpcReduction="10000"/>
          </a:bodyPr>
          <a:lstStyle/>
          <a:p>
            <a:pPr marL="0" indent="0">
              <a:buNone/>
            </a:pPr>
            <a:r>
              <a:rPr lang="en-US" dirty="0"/>
              <a:t>It is the simplest form of control statement, frequently used in decision making and changing the control flow of the program execution. Syntax for if-then statement is:</a:t>
            </a:r>
          </a:p>
          <a:p>
            <a:pPr marL="0" indent="0">
              <a:buNone/>
            </a:pPr>
            <a:r>
              <a:rPr lang="en-US" dirty="0">
                <a:solidFill>
                  <a:schemeClr val="accent5">
                    <a:lumMod val="50000"/>
                  </a:schemeClr>
                </a:solidFill>
                <a:latin typeface="Monotype Corsiva" panose="03010101010201010101" pitchFamily="66" charset="0"/>
              </a:rPr>
              <a:t>If condition Then </a:t>
            </a:r>
          </a:p>
          <a:p>
            <a:pPr marL="0" indent="0">
              <a:buNone/>
            </a:pPr>
            <a:r>
              <a:rPr lang="en-US" dirty="0">
                <a:solidFill>
                  <a:schemeClr val="accent5">
                    <a:lumMod val="50000"/>
                  </a:schemeClr>
                </a:solidFill>
                <a:latin typeface="Monotype Corsiva" panose="03010101010201010101" pitchFamily="66" charset="0"/>
              </a:rPr>
              <a:t>[Statement(s)]</a:t>
            </a:r>
          </a:p>
          <a:p>
            <a:pPr marL="0" indent="0">
              <a:buNone/>
            </a:pPr>
            <a:r>
              <a:rPr lang="en-US" dirty="0">
                <a:solidFill>
                  <a:schemeClr val="accent5">
                    <a:lumMod val="50000"/>
                  </a:schemeClr>
                </a:solidFill>
                <a:latin typeface="Monotype Corsiva" panose="03010101010201010101" pitchFamily="66" charset="0"/>
              </a:rPr>
              <a:t>End If</a:t>
            </a:r>
          </a:p>
          <a:p>
            <a:pPr marL="0" indent="0">
              <a:buNone/>
            </a:pPr>
            <a:r>
              <a:rPr lang="en-US" dirty="0"/>
              <a:t>Where, </a:t>
            </a:r>
            <a:r>
              <a:rPr lang="en-US" i="1" dirty="0"/>
              <a:t>condition</a:t>
            </a:r>
            <a:r>
              <a:rPr lang="en-US" dirty="0"/>
              <a:t> is a Boolean or relational condition and Statement(s) is a simple or compound statement. Example of an If-Then statement is:</a:t>
            </a:r>
          </a:p>
          <a:p>
            <a:pPr marL="0" indent="0">
              <a:buNone/>
            </a:pPr>
            <a:r>
              <a:rPr lang="en-US" dirty="0">
                <a:solidFill>
                  <a:schemeClr val="accent5">
                    <a:lumMod val="50000"/>
                  </a:schemeClr>
                </a:solidFill>
                <a:latin typeface="Century" panose="02040604050505020304" pitchFamily="18" charset="0"/>
              </a:rPr>
              <a:t>If (a &lt;= 20) Then</a:t>
            </a:r>
          </a:p>
          <a:p>
            <a:pPr marL="0" indent="0">
              <a:buNone/>
            </a:pPr>
            <a:r>
              <a:rPr lang="en-US" dirty="0">
                <a:solidFill>
                  <a:schemeClr val="accent5">
                    <a:lumMod val="50000"/>
                  </a:schemeClr>
                </a:solidFill>
                <a:latin typeface="Century" panose="02040604050505020304" pitchFamily="18" charset="0"/>
              </a:rPr>
              <a:t>   c= c+1</a:t>
            </a:r>
          </a:p>
          <a:p>
            <a:pPr marL="0" indent="0">
              <a:buNone/>
            </a:pPr>
            <a:r>
              <a:rPr lang="en-US" dirty="0">
                <a:solidFill>
                  <a:schemeClr val="accent5">
                    <a:lumMod val="50000"/>
                  </a:schemeClr>
                </a:solidFill>
                <a:latin typeface="Century" panose="02040604050505020304" pitchFamily="18" charset="0"/>
              </a:rPr>
              <a:t>End If</a:t>
            </a:r>
          </a:p>
          <a:p>
            <a:pPr marL="0" indent="0">
              <a:buNone/>
            </a:pPr>
            <a:r>
              <a:rPr lang="en-US" dirty="0"/>
              <a:t>If the condition evaluates to true, then the block of code inside the If statement will be executed. If condition evaluates to false, then the first set of code after the end of the If statement (after the closing End If) will be executed.</a:t>
            </a:r>
          </a:p>
          <a:p>
            <a:pPr marL="0" indent="0">
              <a:buNone/>
            </a:pPr>
            <a:endParaRPr lang="en-US" dirty="0"/>
          </a:p>
        </p:txBody>
      </p:sp>
    </p:spTree>
    <p:extLst>
      <p:ext uri="{BB962C8B-B14F-4D97-AF65-F5344CB8AC3E}">
        <p14:creationId xmlns:p14="http://schemas.microsoft.com/office/powerpoint/2010/main" val="153855095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If...Then </a:t>
            </a:r>
            <a:r>
              <a:rPr lang="en-US" dirty="0" smtClean="0"/>
              <a:t>Statement cont.</a:t>
            </a:r>
            <a:endParaRPr lang="en-US" dirty="0"/>
          </a:p>
        </p:txBody>
      </p:sp>
      <p:sp>
        <p:nvSpPr>
          <p:cNvPr id="3" name="Content Placeholder 2"/>
          <p:cNvSpPr>
            <a:spLocks noGrp="1"/>
          </p:cNvSpPr>
          <p:nvPr>
            <p:ph idx="1"/>
          </p:nvPr>
        </p:nvSpPr>
        <p:spPr>
          <a:xfrm>
            <a:off x="627018" y="2603500"/>
            <a:ext cx="9353596" cy="3416300"/>
          </a:xfrm>
        </p:spPr>
        <p:txBody>
          <a:bodyPr/>
          <a:lstStyle/>
          <a:p>
            <a:pPr marL="0" indent="0">
              <a:buNone/>
            </a:pPr>
            <a:r>
              <a:rPr lang="en-US" dirty="0"/>
              <a:t>Flow Diagram:</a:t>
            </a:r>
          </a:p>
        </p:txBody>
      </p:sp>
      <p:pic>
        <p:nvPicPr>
          <p:cNvPr id="4" name="Picture 3" descr="VB.Net if statement"/>
          <p:cNvPicPr/>
          <p:nvPr/>
        </p:nvPicPr>
        <p:blipFill>
          <a:blip r:embed="rId2">
            <a:extLst>
              <a:ext uri="{28A0092B-C50C-407E-A947-70E740481C1C}">
                <a14:useLocalDpi xmlns:a14="http://schemas.microsoft.com/office/drawing/2010/main" val="0"/>
              </a:ext>
            </a:extLst>
          </a:blip>
          <a:srcRect/>
          <a:stretch>
            <a:fillRect/>
          </a:stretch>
        </p:blipFill>
        <p:spPr bwMode="auto">
          <a:xfrm>
            <a:off x="2884466" y="2962275"/>
            <a:ext cx="3085260" cy="3425462"/>
          </a:xfrm>
          <a:prstGeom prst="rect">
            <a:avLst/>
          </a:prstGeom>
          <a:noFill/>
          <a:ln>
            <a:noFill/>
          </a:ln>
        </p:spPr>
      </p:pic>
    </p:spTree>
    <p:extLst>
      <p:ext uri="{BB962C8B-B14F-4D97-AF65-F5344CB8AC3E}">
        <p14:creationId xmlns:p14="http://schemas.microsoft.com/office/powerpoint/2010/main" val="342336138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If...Then...Else Statement</a:t>
            </a:r>
          </a:p>
        </p:txBody>
      </p:sp>
      <p:sp>
        <p:nvSpPr>
          <p:cNvPr id="3" name="Content Placeholder 2"/>
          <p:cNvSpPr>
            <a:spLocks noGrp="1"/>
          </p:cNvSpPr>
          <p:nvPr>
            <p:ph idx="1"/>
          </p:nvPr>
        </p:nvSpPr>
        <p:spPr>
          <a:xfrm>
            <a:off x="548640" y="2338251"/>
            <a:ext cx="11064240" cy="4284618"/>
          </a:xfrm>
        </p:spPr>
        <p:txBody>
          <a:bodyPr>
            <a:normAutofit/>
          </a:bodyPr>
          <a:lstStyle/>
          <a:p>
            <a:pPr marL="0" indent="0">
              <a:buNone/>
            </a:pPr>
            <a:r>
              <a:rPr lang="en-US" dirty="0"/>
              <a:t>An </a:t>
            </a:r>
            <a:r>
              <a:rPr lang="en-US" b="1" dirty="0"/>
              <a:t>If</a:t>
            </a:r>
            <a:r>
              <a:rPr lang="en-US" dirty="0"/>
              <a:t> statement can be followed by an optional </a:t>
            </a:r>
            <a:r>
              <a:rPr lang="en-US" b="1" dirty="0"/>
              <a:t>Else</a:t>
            </a:r>
            <a:r>
              <a:rPr lang="en-US" dirty="0"/>
              <a:t> statement, which executes when the Boolean expression is false.</a:t>
            </a:r>
          </a:p>
          <a:p>
            <a:pPr marL="0" indent="0">
              <a:buNone/>
            </a:pPr>
            <a:r>
              <a:rPr lang="en-US" dirty="0"/>
              <a:t>Syntax:</a:t>
            </a:r>
          </a:p>
          <a:p>
            <a:pPr marL="0" indent="0">
              <a:buNone/>
            </a:pPr>
            <a:r>
              <a:rPr lang="en-US" dirty="0"/>
              <a:t>The syntax of an If...Then... Else statement in </a:t>
            </a:r>
            <a:r>
              <a:rPr lang="en-US" dirty="0" err="1"/>
              <a:t>VB.Net</a:t>
            </a:r>
            <a:r>
              <a:rPr lang="en-US" dirty="0"/>
              <a:t> is as follows:</a:t>
            </a:r>
          </a:p>
          <a:p>
            <a:pPr marL="0" indent="0">
              <a:buNone/>
            </a:pPr>
            <a:r>
              <a:rPr lang="en-US" dirty="0">
                <a:solidFill>
                  <a:schemeClr val="accent5">
                    <a:lumMod val="50000"/>
                  </a:schemeClr>
                </a:solidFill>
                <a:latin typeface="Monotype Corsiva" panose="03010101010201010101" pitchFamily="66" charset="0"/>
              </a:rPr>
              <a:t>If(</a:t>
            </a:r>
            <a:r>
              <a:rPr lang="en-US" dirty="0" err="1">
                <a:solidFill>
                  <a:schemeClr val="accent5">
                    <a:lumMod val="50000"/>
                  </a:schemeClr>
                </a:solidFill>
                <a:latin typeface="Monotype Corsiva" panose="03010101010201010101" pitchFamily="66" charset="0"/>
              </a:rPr>
              <a:t>boolean_expression</a:t>
            </a:r>
            <a:r>
              <a:rPr lang="en-US" dirty="0">
                <a:solidFill>
                  <a:schemeClr val="accent5">
                    <a:lumMod val="50000"/>
                  </a:schemeClr>
                </a:solidFill>
                <a:latin typeface="Monotype Corsiva" panose="03010101010201010101" pitchFamily="66" charset="0"/>
              </a:rPr>
              <a:t>)Then</a:t>
            </a:r>
          </a:p>
          <a:p>
            <a:pPr marL="0" indent="0">
              <a:buNone/>
            </a:pPr>
            <a:r>
              <a:rPr lang="en-US" dirty="0">
                <a:solidFill>
                  <a:schemeClr val="accent5">
                    <a:lumMod val="50000"/>
                  </a:schemeClr>
                </a:solidFill>
                <a:latin typeface="Monotype Corsiva" panose="03010101010201010101" pitchFamily="66" charset="0"/>
              </a:rPr>
              <a:t>   'statement(s) will execute if the Boolean expression is true </a:t>
            </a:r>
          </a:p>
          <a:p>
            <a:pPr marL="0" indent="0">
              <a:buNone/>
            </a:pPr>
            <a:r>
              <a:rPr lang="en-US" dirty="0">
                <a:solidFill>
                  <a:schemeClr val="accent5">
                    <a:lumMod val="50000"/>
                  </a:schemeClr>
                </a:solidFill>
                <a:latin typeface="Monotype Corsiva" panose="03010101010201010101" pitchFamily="66" charset="0"/>
              </a:rPr>
              <a:t>Else</a:t>
            </a:r>
          </a:p>
          <a:p>
            <a:pPr marL="0" indent="0">
              <a:buNone/>
            </a:pPr>
            <a:r>
              <a:rPr lang="en-US" dirty="0">
                <a:solidFill>
                  <a:schemeClr val="accent5">
                    <a:lumMod val="50000"/>
                  </a:schemeClr>
                </a:solidFill>
                <a:latin typeface="Monotype Corsiva" panose="03010101010201010101" pitchFamily="66" charset="0"/>
              </a:rPr>
              <a:t>  'statement(s) will execute if the Boolean expression is false </a:t>
            </a:r>
          </a:p>
          <a:p>
            <a:pPr marL="0" indent="0">
              <a:buNone/>
            </a:pPr>
            <a:r>
              <a:rPr lang="en-US" dirty="0">
                <a:solidFill>
                  <a:schemeClr val="accent5">
                    <a:lumMod val="50000"/>
                  </a:schemeClr>
                </a:solidFill>
                <a:latin typeface="Monotype Corsiva" panose="03010101010201010101" pitchFamily="66" charset="0"/>
              </a:rPr>
              <a:t>End If</a:t>
            </a:r>
          </a:p>
          <a:p>
            <a:pPr marL="0" indent="0">
              <a:buNone/>
            </a:pPr>
            <a:r>
              <a:rPr lang="en-US" dirty="0"/>
              <a:t>If the Boolean expression evaluates to </a:t>
            </a:r>
            <a:r>
              <a:rPr lang="en-US" b="1" dirty="0"/>
              <a:t>true</a:t>
            </a:r>
            <a:r>
              <a:rPr lang="en-US" dirty="0"/>
              <a:t>, then the if block of code will be executed, otherwise else block of code will be executed.</a:t>
            </a:r>
          </a:p>
        </p:txBody>
      </p:sp>
    </p:spTree>
    <p:extLst>
      <p:ext uri="{BB962C8B-B14F-4D97-AF65-F5344CB8AC3E}">
        <p14:creationId xmlns:p14="http://schemas.microsoft.com/office/powerpoint/2010/main" val="73665612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If...Then...Else </a:t>
            </a:r>
            <a:r>
              <a:rPr lang="en-US" dirty="0" smtClean="0"/>
              <a:t>Statement cont.</a:t>
            </a:r>
            <a:endParaRPr lang="en-US" dirty="0"/>
          </a:p>
        </p:txBody>
      </p:sp>
      <p:sp>
        <p:nvSpPr>
          <p:cNvPr id="3" name="Content Placeholder 2"/>
          <p:cNvSpPr>
            <a:spLocks noGrp="1"/>
          </p:cNvSpPr>
          <p:nvPr>
            <p:ph idx="1"/>
          </p:nvPr>
        </p:nvSpPr>
        <p:spPr/>
        <p:txBody>
          <a:bodyPr/>
          <a:lstStyle/>
          <a:p>
            <a:pPr marL="0" indent="0">
              <a:buNone/>
            </a:pPr>
            <a:r>
              <a:rPr lang="en-US" dirty="0"/>
              <a:t>Flow Diagram:</a:t>
            </a:r>
          </a:p>
        </p:txBody>
      </p:sp>
      <p:pic>
        <p:nvPicPr>
          <p:cNvPr id="4" name="Picture 3" descr="VB.Net if...else statement"/>
          <p:cNvPicPr/>
          <p:nvPr/>
        </p:nvPicPr>
        <p:blipFill>
          <a:blip r:embed="rId2">
            <a:extLst>
              <a:ext uri="{28A0092B-C50C-407E-A947-70E740481C1C}">
                <a14:useLocalDpi xmlns:a14="http://schemas.microsoft.com/office/drawing/2010/main" val="0"/>
              </a:ext>
            </a:extLst>
          </a:blip>
          <a:srcRect/>
          <a:stretch>
            <a:fillRect/>
          </a:stretch>
        </p:blipFill>
        <p:spPr bwMode="auto">
          <a:xfrm>
            <a:off x="3633515" y="2782887"/>
            <a:ext cx="3289799" cy="3761604"/>
          </a:xfrm>
          <a:prstGeom prst="rect">
            <a:avLst/>
          </a:prstGeom>
          <a:noFill/>
          <a:ln>
            <a:noFill/>
          </a:ln>
        </p:spPr>
      </p:pic>
    </p:spTree>
    <p:extLst>
      <p:ext uri="{BB962C8B-B14F-4D97-AF65-F5344CB8AC3E}">
        <p14:creationId xmlns:p14="http://schemas.microsoft.com/office/powerpoint/2010/main" val="336155188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If...Else If...Else </a:t>
            </a:r>
            <a:r>
              <a:rPr lang="en-US" dirty="0" smtClean="0"/>
              <a:t>Statement</a:t>
            </a:r>
            <a:endParaRPr lang="en-US" dirty="0"/>
          </a:p>
        </p:txBody>
      </p:sp>
      <p:sp>
        <p:nvSpPr>
          <p:cNvPr id="3" name="Content Placeholder 2"/>
          <p:cNvSpPr>
            <a:spLocks noGrp="1"/>
          </p:cNvSpPr>
          <p:nvPr>
            <p:ph idx="1"/>
          </p:nvPr>
        </p:nvSpPr>
        <p:spPr>
          <a:xfrm>
            <a:off x="496389" y="2603499"/>
            <a:ext cx="11077301" cy="3993243"/>
          </a:xfrm>
        </p:spPr>
        <p:txBody>
          <a:bodyPr/>
          <a:lstStyle/>
          <a:p>
            <a:pPr marL="0" indent="0">
              <a:buNone/>
            </a:pPr>
            <a:r>
              <a:rPr lang="en-US" dirty="0"/>
              <a:t>An </a:t>
            </a:r>
            <a:r>
              <a:rPr lang="en-US" b="1" dirty="0"/>
              <a:t>If</a:t>
            </a:r>
            <a:r>
              <a:rPr lang="en-US" dirty="0"/>
              <a:t> statement can be followed by an optional </a:t>
            </a:r>
            <a:r>
              <a:rPr lang="en-US" b="1" dirty="0"/>
              <a:t>Else if...Else</a:t>
            </a:r>
            <a:r>
              <a:rPr lang="en-US" dirty="0"/>
              <a:t> statement, which is very useful to test various conditions using single If...Else If statement.</a:t>
            </a:r>
          </a:p>
          <a:p>
            <a:pPr marL="0" indent="0">
              <a:buNone/>
            </a:pPr>
            <a:r>
              <a:rPr lang="en-US" dirty="0"/>
              <a:t>When using If... Else If... Else statements, there are few points to keep in mind.</a:t>
            </a:r>
          </a:p>
          <a:p>
            <a:pPr lvl="0"/>
            <a:r>
              <a:rPr lang="en-US" dirty="0"/>
              <a:t>An If can have zero or one Else's and it must come after an Else If's.</a:t>
            </a:r>
          </a:p>
          <a:p>
            <a:pPr lvl="0"/>
            <a:r>
              <a:rPr lang="en-US" dirty="0"/>
              <a:t>An If can have zero to many Else If's and they must come before the Else.</a:t>
            </a:r>
          </a:p>
          <a:p>
            <a:pPr lvl="0"/>
            <a:r>
              <a:rPr lang="en-US" dirty="0"/>
              <a:t>Once an Else if succeeds, none of the remaining Else If's or Else's will be tested.</a:t>
            </a:r>
          </a:p>
          <a:p>
            <a:pPr marL="0" indent="0">
              <a:buNone/>
            </a:pPr>
            <a:endParaRPr lang="en-US" dirty="0"/>
          </a:p>
        </p:txBody>
      </p:sp>
    </p:spTree>
    <p:extLst>
      <p:ext uri="{BB962C8B-B14F-4D97-AF65-F5344CB8AC3E}">
        <p14:creationId xmlns:p14="http://schemas.microsoft.com/office/powerpoint/2010/main" val="8815061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.Net</a:t>
            </a:r>
            <a:r>
              <a:rPr lang="en-US" dirty="0"/>
              <a:t> </a:t>
            </a:r>
            <a:r>
              <a:rPr lang="en-US" dirty="0" smtClean="0"/>
              <a:t>Framework Cont.</a:t>
            </a:r>
            <a:endParaRPr lang="en-US" dirty="0"/>
          </a:p>
        </p:txBody>
      </p:sp>
      <p:sp>
        <p:nvSpPr>
          <p:cNvPr id="3" name="Content Placeholder 2"/>
          <p:cNvSpPr>
            <a:spLocks noGrp="1"/>
          </p:cNvSpPr>
          <p:nvPr>
            <p:ph idx="1"/>
          </p:nvPr>
        </p:nvSpPr>
        <p:spPr>
          <a:xfrm>
            <a:off x="1154954" y="2603500"/>
            <a:ext cx="8825659" cy="3980180"/>
          </a:xfrm>
        </p:spPr>
        <p:txBody>
          <a:bodyPr>
            <a:normAutofit/>
          </a:bodyPr>
          <a:lstStyle/>
          <a:p>
            <a:pPr marL="0" indent="0">
              <a:buNone/>
            </a:pPr>
            <a:r>
              <a:rPr lang="en-US" dirty="0"/>
              <a:t>The </a:t>
            </a:r>
            <a:r>
              <a:rPr lang="en-US" dirty="0" err="1"/>
              <a:t>.Net</a:t>
            </a:r>
            <a:r>
              <a:rPr lang="en-US" dirty="0"/>
              <a:t> framework consists of an enormous library of codes used by the client languages like </a:t>
            </a:r>
            <a:r>
              <a:rPr lang="en-US" dirty="0" err="1"/>
              <a:t>VB.Net</a:t>
            </a:r>
            <a:r>
              <a:rPr lang="en-US" dirty="0"/>
              <a:t>. These languages use object-oriented methodology.</a:t>
            </a:r>
          </a:p>
          <a:p>
            <a:pPr marL="0" indent="0">
              <a:buNone/>
            </a:pPr>
            <a:r>
              <a:rPr lang="en-US" dirty="0"/>
              <a:t>Following are some of the components of the </a:t>
            </a:r>
            <a:r>
              <a:rPr lang="en-US" dirty="0" err="1"/>
              <a:t>.Net</a:t>
            </a:r>
            <a:r>
              <a:rPr lang="en-US" dirty="0"/>
              <a:t> framework</a:t>
            </a:r>
            <a:r>
              <a:rPr lang="en-US" dirty="0" smtClean="0"/>
              <a:t>:</a:t>
            </a:r>
          </a:p>
          <a:p>
            <a:pPr lvl="0"/>
            <a:r>
              <a:rPr lang="en-US" dirty="0"/>
              <a:t>Common Language Runtime (CLR)</a:t>
            </a:r>
          </a:p>
          <a:p>
            <a:pPr lvl="0"/>
            <a:r>
              <a:rPr lang="en-US" dirty="0"/>
              <a:t>The </a:t>
            </a:r>
            <a:r>
              <a:rPr lang="en-US" dirty="0" err="1"/>
              <a:t>.Net</a:t>
            </a:r>
            <a:r>
              <a:rPr lang="en-US" dirty="0"/>
              <a:t> Framework Class Library</a:t>
            </a:r>
          </a:p>
          <a:p>
            <a:pPr lvl="0"/>
            <a:r>
              <a:rPr lang="en-US" dirty="0"/>
              <a:t>Common Language Specification</a:t>
            </a:r>
          </a:p>
          <a:p>
            <a:pPr lvl="0"/>
            <a:r>
              <a:rPr lang="en-US" dirty="0"/>
              <a:t>Common Type System</a:t>
            </a:r>
          </a:p>
          <a:p>
            <a:pPr lvl="0"/>
            <a:r>
              <a:rPr lang="en-US" dirty="0"/>
              <a:t>Metadata and Assemblies</a:t>
            </a:r>
          </a:p>
          <a:p>
            <a:pPr lvl="0"/>
            <a:r>
              <a:rPr lang="en-US" dirty="0"/>
              <a:t>Windows Forms</a:t>
            </a:r>
          </a:p>
          <a:p>
            <a:endParaRPr lang="en-US" dirty="0"/>
          </a:p>
        </p:txBody>
      </p:sp>
    </p:spTree>
    <p:extLst>
      <p:ext uri="{BB962C8B-B14F-4D97-AF65-F5344CB8AC3E}">
        <p14:creationId xmlns:p14="http://schemas.microsoft.com/office/powerpoint/2010/main" val="80667011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If...Else If...Else </a:t>
            </a:r>
            <a:r>
              <a:rPr lang="en-US" dirty="0" smtClean="0"/>
              <a:t>Statement cont.</a:t>
            </a:r>
            <a:endParaRPr lang="en-US" dirty="0"/>
          </a:p>
        </p:txBody>
      </p:sp>
      <p:sp>
        <p:nvSpPr>
          <p:cNvPr id="3" name="Content Placeholder 2"/>
          <p:cNvSpPr>
            <a:spLocks noGrp="1"/>
          </p:cNvSpPr>
          <p:nvPr>
            <p:ph idx="1"/>
          </p:nvPr>
        </p:nvSpPr>
        <p:spPr>
          <a:xfrm>
            <a:off x="496390" y="2603499"/>
            <a:ext cx="9484224" cy="4084683"/>
          </a:xfrm>
        </p:spPr>
        <p:txBody>
          <a:bodyPr>
            <a:normAutofit fontScale="92500" lnSpcReduction="10000"/>
          </a:bodyPr>
          <a:lstStyle/>
          <a:p>
            <a:pPr marL="0" indent="0">
              <a:buNone/>
            </a:pPr>
            <a:r>
              <a:rPr lang="en-US" b="1" dirty="0"/>
              <a:t>Syntax:</a:t>
            </a:r>
          </a:p>
          <a:p>
            <a:pPr marL="0" indent="0">
              <a:buNone/>
            </a:pPr>
            <a:r>
              <a:rPr lang="en-US" dirty="0"/>
              <a:t>The syntax of an if...else if...else statement in </a:t>
            </a:r>
            <a:r>
              <a:rPr lang="en-US" dirty="0" err="1"/>
              <a:t>VB.Net</a:t>
            </a:r>
            <a:r>
              <a:rPr lang="en-US" dirty="0"/>
              <a:t> is as follows:</a:t>
            </a:r>
          </a:p>
          <a:p>
            <a:pPr marL="0" indent="0">
              <a:buNone/>
            </a:pPr>
            <a:r>
              <a:rPr lang="en-US" dirty="0">
                <a:solidFill>
                  <a:schemeClr val="accent5">
                    <a:lumMod val="50000"/>
                  </a:schemeClr>
                </a:solidFill>
                <a:latin typeface="Monotype Corsiva" panose="03010101010201010101" pitchFamily="66" charset="0"/>
              </a:rPr>
              <a:t>If(</a:t>
            </a:r>
            <a:r>
              <a:rPr lang="en-US" dirty="0" err="1">
                <a:solidFill>
                  <a:schemeClr val="accent5">
                    <a:lumMod val="50000"/>
                  </a:schemeClr>
                </a:solidFill>
                <a:latin typeface="Monotype Corsiva" panose="03010101010201010101" pitchFamily="66" charset="0"/>
              </a:rPr>
              <a:t>boolean_expression</a:t>
            </a:r>
            <a:r>
              <a:rPr lang="en-US" dirty="0">
                <a:solidFill>
                  <a:schemeClr val="accent5">
                    <a:lumMod val="50000"/>
                  </a:schemeClr>
                </a:solidFill>
                <a:latin typeface="Monotype Corsiva" panose="03010101010201010101" pitchFamily="66" charset="0"/>
              </a:rPr>
              <a:t> 1)Then</a:t>
            </a:r>
          </a:p>
          <a:p>
            <a:pPr marL="0" indent="0">
              <a:buNone/>
            </a:pPr>
            <a:r>
              <a:rPr lang="en-US" dirty="0">
                <a:solidFill>
                  <a:schemeClr val="accent5">
                    <a:lumMod val="50000"/>
                  </a:schemeClr>
                </a:solidFill>
                <a:latin typeface="Monotype Corsiva" panose="03010101010201010101" pitchFamily="66" charset="0"/>
              </a:rPr>
              <a:t>   ' Executes when the </a:t>
            </a:r>
            <a:r>
              <a:rPr lang="en-US" dirty="0" err="1">
                <a:solidFill>
                  <a:schemeClr val="accent5">
                    <a:lumMod val="50000"/>
                  </a:schemeClr>
                </a:solidFill>
                <a:latin typeface="Monotype Corsiva" panose="03010101010201010101" pitchFamily="66" charset="0"/>
              </a:rPr>
              <a:t>boolean</a:t>
            </a:r>
            <a:r>
              <a:rPr lang="en-US" dirty="0">
                <a:solidFill>
                  <a:schemeClr val="accent5">
                    <a:lumMod val="50000"/>
                  </a:schemeClr>
                </a:solidFill>
                <a:latin typeface="Monotype Corsiva" panose="03010101010201010101" pitchFamily="66" charset="0"/>
              </a:rPr>
              <a:t> expression 1 is true </a:t>
            </a:r>
          </a:p>
          <a:p>
            <a:pPr marL="0" indent="0">
              <a:buNone/>
            </a:pPr>
            <a:r>
              <a:rPr lang="en-US" dirty="0" err="1">
                <a:solidFill>
                  <a:schemeClr val="accent5">
                    <a:lumMod val="50000"/>
                  </a:schemeClr>
                </a:solidFill>
                <a:latin typeface="Monotype Corsiva" panose="03010101010201010101" pitchFamily="66" charset="0"/>
              </a:rPr>
              <a:t>ElseIf</a:t>
            </a:r>
            <a:r>
              <a:rPr lang="en-US" dirty="0">
                <a:solidFill>
                  <a:schemeClr val="accent5">
                    <a:lumMod val="50000"/>
                  </a:schemeClr>
                </a:solidFill>
                <a:latin typeface="Monotype Corsiva" panose="03010101010201010101" pitchFamily="66" charset="0"/>
              </a:rPr>
              <a:t>( </a:t>
            </a:r>
            <a:r>
              <a:rPr lang="en-US" dirty="0" err="1">
                <a:solidFill>
                  <a:schemeClr val="accent5">
                    <a:lumMod val="50000"/>
                  </a:schemeClr>
                </a:solidFill>
                <a:latin typeface="Monotype Corsiva" panose="03010101010201010101" pitchFamily="66" charset="0"/>
              </a:rPr>
              <a:t>boolean_expression</a:t>
            </a:r>
            <a:r>
              <a:rPr lang="en-US" dirty="0">
                <a:solidFill>
                  <a:schemeClr val="accent5">
                    <a:lumMod val="50000"/>
                  </a:schemeClr>
                </a:solidFill>
                <a:latin typeface="Monotype Corsiva" panose="03010101010201010101" pitchFamily="66" charset="0"/>
              </a:rPr>
              <a:t> 2)Then</a:t>
            </a:r>
          </a:p>
          <a:p>
            <a:pPr marL="0" indent="0">
              <a:buNone/>
            </a:pPr>
            <a:r>
              <a:rPr lang="en-US" dirty="0">
                <a:solidFill>
                  <a:schemeClr val="accent5">
                    <a:lumMod val="50000"/>
                  </a:schemeClr>
                </a:solidFill>
                <a:latin typeface="Monotype Corsiva" panose="03010101010201010101" pitchFamily="66" charset="0"/>
              </a:rPr>
              <a:t>   ' Executes when the </a:t>
            </a:r>
            <a:r>
              <a:rPr lang="en-US" dirty="0" err="1">
                <a:solidFill>
                  <a:schemeClr val="accent5">
                    <a:lumMod val="50000"/>
                  </a:schemeClr>
                </a:solidFill>
                <a:latin typeface="Monotype Corsiva" panose="03010101010201010101" pitchFamily="66" charset="0"/>
              </a:rPr>
              <a:t>boolean</a:t>
            </a:r>
            <a:r>
              <a:rPr lang="en-US" dirty="0">
                <a:solidFill>
                  <a:schemeClr val="accent5">
                    <a:lumMod val="50000"/>
                  </a:schemeClr>
                </a:solidFill>
                <a:latin typeface="Monotype Corsiva" panose="03010101010201010101" pitchFamily="66" charset="0"/>
              </a:rPr>
              <a:t> expression 2 is true </a:t>
            </a:r>
          </a:p>
          <a:p>
            <a:pPr marL="0" indent="0">
              <a:buNone/>
            </a:pPr>
            <a:r>
              <a:rPr lang="en-US" dirty="0" err="1">
                <a:solidFill>
                  <a:schemeClr val="accent5">
                    <a:lumMod val="50000"/>
                  </a:schemeClr>
                </a:solidFill>
                <a:latin typeface="Monotype Corsiva" panose="03010101010201010101" pitchFamily="66" charset="0"/>
              </a:rPr>
              <a:t>ElseIf</a:t>
            </a:r>
            <a:r>
              <a:rPr lang="en-US" dirty="0">
                <a:solidFill>
                  <a:schemeClr val="accent5">
                    <a:lumMod val="50000"/>
                  </a:schemeClr>
                </a:solidFill>
                <a:latin typeface="Monotype Corsiva" panose="03010101010201010101" pitchFamily="66" charset="0"/>
              </a:rPr>
              <a:t>( </a:t>
            </a:r>
            <a:r>
              <a:rPr lang="en-US" dirty="0" err="1">
                <a:solidFill>
                  <a:schemeClr val="accent5">
                    <a:lumMod val="50000"/>
                  </a:schemeClr>
                </a:solidFill>
                <a:latin typeface="Monotype Corsiva" panose="03010101010201010101" pitchFamily="66" charset="0"/>
              </a:rPr>
              <a:t>boolean_expression</a:t>
            </a:r>
            <a:r>
              <a:rPr lang="en-US" dirty="0">
                <a:solidFill>
                  <a:schemeClr val="accent5">
                    <a:lumMod val="50000"/>
                  </a:schemeClr>
                </a:solidFill>
                <a:latin typeface="Monotype Corsiva" panose="03010101010201010101" pitchFamily="66" charset="0"/>
              </a:rPr>
              <a:t> 3)Then</a:t>
            </a:r>
          </a:p>
          <a:p>
            <a:pPr marL="0" indent="0">
              <a:buNone/>
            </a:pPr>
            <a:r>
              <a:rPr lang="en-US" dirty="0">
                <a:solidFill>
                  <a:schemeClr val="accent5">
                    <a:lumMod val="50000"/>
                  </a:schemeClr>
                </a:solidFill>
                <a:latin typeface="Monotype Corsiva" panose="03010101010201010101" pitchFamily="66" charset="0"/>
              </a:rPr>
              <a:t>   ' Executes when the </a:t>
            </a:r>
            <a:r>
              <a:rPr lang="en-US" dirty="0" err="1">
                <a:solidFill>
                  <a:schemeClr val="accent5">
                    <a:lumMod val="50000"/>
                  </a:schemeClr>
                </a:solidFill>
                <a:latin typeface="Monotype Corsiva" panose="03010101010201010101" pitchFamily="66" charset="0"/>
              </a:rPr>
              <a:t>boolean</a:t>
            </a:r>
            <a:r>
              <a:rPr lang="en-US" dirty="0">
                <a:solidFill>
                  <a:schemeClr val="accent5">
                    <a:lumMod val="50000"/>
                  </a:schemeClr>
                </a:solidFill>
                <a:latin typeface="Monotype Corsiva" panose="03010101010201010101" pitchFamily="66" charset="0"/>
              </a:rPr>
              <a:t> expression 3 is true </a:t>
            </a:r>
          </a:p>
          <a:p>
            <a:pPr marL="0" indent="0">
              <a:buNone/>
            </a:pPr>
            <a:r>
              <a:rPr lang="en-US" dirty="0">
                <a:solidFill>
                  <a:schemeClr val="accent5">
                    <a:lumMod val="50000"/>
                  </a:schemeClr>
                </a:solidFill>
                <a:latin typeface="Monotype Corsiva" panose="03010101010201010101" pitchFamily="66" charset="0"/>
              </a:rPr>
              <a:t>Else </a:t>
            </a:r>
          </a:p>
          <a:p>
            <a:pPr marL="0" indent="0">
              <a:buNone/>
            </a:pPr>
            <a:r>
              <a:rPr lang="en-US" dirty="0">
                <a:solidFill>
                  <a:schemeClr val="accent5">
                    <a:lumMod val="50000"/>
                  </a:schemeClr>
                </a:solidFill>
                <a:latin typeface="Monotype Corsiva" panose="03010101010201010101" pitchFamily="66" charset="0"/>
              </a:rPr>
              <a:t>   ' executes when the none of the above condition is true </a:t>
            </a:r>
          </a:p>
          <a:p>
            <a:pPr marL="0" indent="0">
              <a:buNone/>
            </a:pPr>
            <a:r>
              <a:rPr lang="en-US" dirty="0">
                <a:solidFill>
                  <a:schemeClr val="accent5">
                    <a:lumMod val="50000"/>
                  </a:schemeClr>
                </a:solidFill>
                <a:latin typeface="Monotype Corsiva" panose="03010101010201010101" pitchFamily="66" charset="0"/>
              </a:rPr>
              <a:t>End If</a:t>
            </a:r>
          </a:p>
          <a:p>
            <a:pPr marL="0" indent="0">
              <a:buNone/>
            </a:pPr>
            <a:endParaRPr lang="en-US" dirty="0"/>
          </a:p>
        </p:txBody>
      </p:sp>
    </p:spTree>
    <p:extLst>
      <p:ext uri="{BB962C8B-B14F-4D97-AF65-F5344CB8AC3E}">
        <p14:creationId xmlns:p14="http://schemas.microsoft.com/office/powerpoint/2010/main" val="30359000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Nested If Statements</a:t>
            </a:r>
          </a:p>
        </p:txBody>
      </p:sp>
      <p:sp>
        <p:nvSpPr>
          <p:cNvPr id="3" name="Content Placeholder 2"/>
          <p:cNvSpPr>
            <a:spLocks noGrp="1"/>
          </p:cNvSpPr>
          <p:nvPr>
            <p:ph idx="1"/>
          </p:nvPr>
        </p:nvSpPr>
        <p:spPr>
          <a:xfrm>
            <a:off x="444138" y="2299063"/>
            <a:ext cx="11077302" cy="4376057"/>
          </a:xfrm>
        </p:spPr>
        <p:txBody>
          <a:bodyPr>
            <a:normAutofit/>
          </a:bodyPr>
          <a:lstStyle/>
          <a:p>
            <a:pPr marL="0" indent="0">
              <a:buNone/>
            </a:pPr>
            <a:r>
              <a:rPr lang="en-US" dirty="0"/>
              <a:t>It is always legal in </a:t>
            </a:r>
            <a:r>
              <a:rPr lang="en-US" dirty="0" err="1"/>
              <a:t>VB.Net</a:t>
            </a:r>
            <a:r>
              <a:rPr lang="en-US" dirty="0"/>
              <a:t> to nest If-Then-Else statements, which means you can use one If or </a:t>
            </a:r>
            <a:r>
              <a:rPr lang="en-US" dirty="0" err="1"/>
              <a:t>ElseIf</a:t>
            </a:r>
            <a:r>
              <a:rPr lang="en-US" dirty="0"/>
              <a:t> statement inside another If </a:t>
            </a:r>
            <a:r>
              <a:rPr lang="en-US" dirty="0" err="1"/>
              <a:t>ElseIf</a:t>
            </a:r>
            <a:r>
              <a:rPr lang="en-US" dirty="0"/>
              <a:t> statement(s).</a:t>
            </a:r>
          </a:p>
          <a:p>
            <a:pPr marL="0" indent="0">
              <a:buNone/>
            </a:pPr>
            <a:r>
              <a:rPr lang="en-US" b="1" dirty="0"/>
              <a:t>Syntax:</a:t>
            </a:r>
          </a:p>
          <a:p>
            <a:pPr marL="0" indent="0">
              <a:buNone/>
            </a:pPr>
            <a:r>
              <a:rPr lang="en-US" dirty="0"/>
              <a:t>The syntax for a nested If statement is as follows:</a:t>
            </a:r>
          </a:p>
          <a:p>
            <a:pPr marL="0" indent="0">
              <a:buNone/>
            </a:pPr>
            <a:r>
              <a:rPr lang="en-US" dirty="0">
                <a:solidFill>
                  <a:schemeClr val="accent5">
                    <a:lumMod val="50000"/>
                  </a:schemeClr>
                </a:solidFill>
                <a:latin typeface="Monotype Corsiva" panose="03010101010201010101" pitchFamily="66" charset="0"/>
              </a:rPr>
              <a:t>If( </a:t>
            </a:r>
            <a:r>
              <a:rPr lang="en-US" dirty="0" err="1">
                <a:solidFill>
                  <a:schemeClr val="accent5">
                    <a:lumMod val="50000"/>
                  </a:schemeClr>
                </a:solidFill>
                <a:latin typeface="Monotype Corsiva" panose="03010101010201010101" pitchFamily="66" charset="0"/>
              </a:rPr>
              <a:t>boolean_expression</a:t>
            </a:r>
            <a:r>
              <a:rPr lang="en-US" dirty="0">
                <a:solidFill>
                  <a:schemeClr val="accent5">
                    <a:lumMod val="50000"/>
                  </a:schemeClr>
                </a:solidFill>
                <a:latin typeface="Monotype Corsiva" panose="03010101010201010101" pitchFamily="66" charset="0"/>
              </a:rPr>
              <a:t> 1)Then</a:t>
            </a:r>
          </a:p>
          <a:p>
            <a:pPr marL="0" indent="0">
              <a:buNone/>
            </a:pPr>
            <a:r>
              <a:rPr lang="en-US" dirty="0">
                <a:solidFill>
                  <a:schemeClr val="accent5">
                    <a:lumMod val="50000"/>
                  </a:schemeClr>
                </a:solidFill>
                <a:latin typeface="Monotype Corsiva" panose="03010101010201010101" pitchFamily="66" charset="0"/>
              </a:rPr>
              <a:t>   'Executes when the </a:t>
            </a:r>
            <a:r>
              <a:rPr lang="en-US" dirty="0" err="1">
                <a:solidFill>
                  <a:schemeClr val="accent5">
                    <a:lumMod val="50000"/>
                  </a:schemeClr>
                </a:solidFill>
                <a:latin typeface="Monotype Corsiva" panose="03010101010201010101" pitchFamily="66" charset="0"/>
              </a:rPr>
              <a:t>boolean</a:t>
            </a:r>
            <a:r>
              <a:rPr lang="en-US" dirty="0">
                <a:solidFill>
                  <a:schemeClr val="accent5">
                    <a:lumMod val="50000"/>
                  </a:schemeClr>
                </a:solidFill>
                <a:latin typeface="Monotype Corsiva" panose="03010101010201010101" pitchFamily="66" charset="0"/>
              </a:rPr>
              <a:t> expression 1 is true </a:t>
            </a:r>
          </a:p>
          <a:p>
            <a:pPr marL="0" indent="0">
              <a:buNone/>
            </a:pPr>
            <a:r>
              <a:rPr lang="en-US" dirty="0">
                <a:solidFill>
                  <a:schemeClr val="accent5">
                    <a:lumMod val="50000"/>
                  </a:schemeClr>
                </a:solidFill>
                <a:latin typeface="Monotype Corsiva" panose="03010101010201010101" pitchFamily="66" charset="0"/>
              </a:rPr>
              <a:t>   If(</a:t>
            </a:r>
            <a:r>
              <a:rPr lang="en-US" dirty="0" err="1">
                <a:solidFill>
                  <a:schemeClr val="accent5">
                    <a:lumMod val="50000"/>
                  </a:schemeClr>
                </a:solidFill>
                <a:latin typeface="Monotype Corsiva" panose="03010101010201010101" pitchFamily="66" charset="0"/>
              </a:rPr>
              <a:t>boolean_expression</a:t>
            </a:r>
            <a:r>
              <a:rPr lang="en-US" dirty="0">
                <a:solidFill>
                  <a:schemeClr val="accent5">
                    <a:lumMod val="50000"/>
                  </a:schemeClr>
                </a:solidFill>
                <a:latin typeface="Monotype Corsiva" panose="03010101010201010101" pitchFamily="66" charset="0"/>
              </a:rPr>
              <a:t> 2)Then</a:t>
            </a:r>
          </a:p>
          <a:p>
            <a:pPr marL="0" indent="0">
              <a:buNone/>
            </a:pPr>
            <a:r>
              <a:rPr lang="en-US" dirty="0">
                <a:solidFill>
                  <a:schemeClr val="accent5">
                    <a:lumMod val="50000"/>
                  </a:schemeClr>
                </a:solidFill>
                <a:latin typeface="Monotype Corsiva" panose="03010101010201010101" pitchFamily="66" charset="0"/>
              </a:rPr>
              <a:t>         'Executes when the </a:t>
            </a:r>
            <a:r>
              <a:rPr lang="en-US" dirty="0" err="1">
                <a:solidFill>
                  <a:schemeClr val="accent5">
                    <a:lumMod val="50000"/>
                  </a:schemeClr>
                </a:solidFill>
                <a:latin typeface="Monotype Corsiva" panose="03010101010201010101" pitchFamily="66" charset="0"/>
              </a:rPr>
              <a:t>boolean</a:t>
            </a:r>
            <a:r>
              <a:rPr lang="en-US" dirty="0">
                <a:solidFill>
                  <a:schemeClr val="accent5">
                    <a:lumMod val="50000"/>
                  </a:schemeClr>
                </a:solidFill>
                <a:latin typeface="Monotype Corsiva" panose="03010101010201010101" pitchFamily="66" charset="0"/>
              </a:rPr>
              <a:t> expression 2 is true </a:t>
            </a:r>
          </a:p>
          <a:p>
            <a:pPr marL="0" indent="0">
              <a:buNone/>
            </a:pPr>
            <a:r>
              <a:rPr lang="en-US" dirty="0">
                <a:solidFill>
                  <a:schemeClr val="accent5">
                    <a:lumMod val="50000"/>
                  </a:schemeClr>
                </a:solidFill>
                <a:latin typeface="Monotype Corsiva" panose="03010101010201010101" pitchFamily="66" charset="0"/>
              </a:rPr>
              <a:t>   End If</a:t>
            </a:r>
          </a:p>
          <a:p>
            <a:pPr marL="0" indent="0">
              <a:buNone/>
            </a:pPr>
            <a:r>
              <a:rPr lang="en-US" dirty="0">
                <a:solidFill>
                  <a:schemeClr val="accent5">
                    <a:lumMod val="50000"/>
                  </a:schemeClr>
                </a:solidFill>
                <a:latin typeface="Monotype Corsiva" panose="03010101010201010101" pitchFamily="66" charset="0"/>
              </a:rPr>
              <a:t>End If</a:t>
            </a:r>
          </a:p>
          <a:p>
            <a:pPr marL="0" indent="0">
              <a:buNone/>
            </a:pPr>
            <a:r>
              <a:rPr lang="en-US" dirty="0"/>
              <a:t>You can nest </a:t>
            </a:r>
            <a:r>
              <a:rPr lang="en-US" dirty="0" err="1"/>
              <a:t>ElseIf</a:t>
            </a:r>
            <a:r>
              <a:rPr lang="en-US" dirty="0"/>
              <a:t>...Else in the similar way as you have nested If statement.</a:t>
            </a:r>
          </a:p>
          <a:p>
            <a:pPr marL="0" indent="0">
              <a:buNone/>
            </a:pPr>
            <a:endParaRPr lang="en-US" dirty="0"/>
          </a:p>
        </p:txBody>
      </p:sp>
    </p:spTree>
    <p:extLst>
      <p:ext uri="{BB962C8B-B14F-4D97-AF65-F5344CB8AC3E}">
        <p14:creationId xmlns:p14="http://schemas.microsoft.com/office/powerpoint/2010/main" val="214186651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Select Case Statement</a:t>
            </a:r>
          </a:p>
        </p:txBody>
      </p:sp>
      <p:sp>
        <p:nvSpPr>
          <p:cNvPr id="3" name="Content Placeholder 2"/>
          <p:cNvSpPr>
            <a:spLocks noGrp="1"/>
          </p:cNvSpPr>
          <p:nvPr>
            <p:ph idx="1"/>
          </p:nvPr>
        </p:nvSpPr>
        <p:spPr>
          <a:xfrm>
            <a:off x="509452" y="2351313"/>
            <a:ext cx="11011988" cy="4245429"/>
          </a:xfrm>
        </p:spPr>
        <p:txBody>
          <a:bodyPr>
            <a:normAutofit/>
          </a:bodyPr>
          <a:lstStyle/>
          <a:p>
            <a:pPr marL="0" indent="0">
              <a:buNone/>
            </a:pPr>
            <a:r>
              <a:rPr lang="en-US" dirty="0"/>
              <a:t>A </a:t>
            </a:r>
            <a:r>
              <a:rPr lang="en-US" b="1" dirty="0"/>
              <a:t>Select Case</a:t>
            </a:r>
            <a:r>
              <a:rPr lang="en-US" dirty="0"/>
              <a:t> statement allows a variable to be tested for equality against a list of values. Each value is called a case, and the variable being switched on is checked for each select case.</a:t>
            </a:r>
          </a:p>
          <a:p>
            <a:pPr marL="0" indent="0">
              <a:buNone/>
            </a:pPr>
            <a:r>
              <a:rPr lang="en-US" b="1" dirty="0"/>
              <a:t>Syntax:</a:t>
            </a:r>
          </a:p>
          <a:p>
            <a:pPr marL="0" indent="0">
              <a:buNone/>
            </a:pPr>
            <a:r>
              <a:rPr lang="en-US" dirty="0"/>
              <a:t>The syntax for a Select Case statement in </a:t>
            </a:r>
            <a:r>
              <a:rPr lang="en-US" dirty="0" err="1"/>
              <a:t>VB.Net</a:t>
            </a:r>
            <a:r>
              <a:rPr lang="en-US" dirty="0"/>
              <a:t> is as follows:</a:t>
            </a:r>
          </a:p>
          <a:p>
            <a:pPr marL="0" indent="0">
              <a:buNone/>
            </a:pPr>
            <a:r>
              <a:rPr lang="en-US" dirty="0">
                <a:solidFill>
                  <a:schemeClr val="accent5">
                    <a:lumMod val="50000"/>
                  </a:schemeClr>
                </a:solidFill>
                <a:latin typeface="Monotype Corsiva" panose="03010101010201010101" pitchFamily="66" charset="0"/>
              </a:rPr>
              <a:t>Select [ Case ] expression</a:t>
            </a:r>
          </a:p>
          <a:p>
            <a:pPr marL="0" indent="0">
              <a:buNone/>
            </a:pPr>
            <a:r>
              <a:rPr lang="en-US" dirty="0">
                <a:solidFill>
                  <a:schemeClr val="accent5">
                    <a:lumMod val="50000"/>
                  </a:schemeClr>
                </a:solidFill>
                <a:latin typeface="Monotype Corsiva" panose="03010101010201010101" pitchFamily="66" charset="0"/>
              </a:rPr>
              <a:t>    [ Case </a:t>
            </a:r>
            <a:r>
              <a:rPr lang="en-US" dirty="0" err="1">
                <a:solidFill>
                  <a:schemeClr val="accent5">
                    <a:lumMod val="50000"/>
                  </a:schemeClr>
                </a:solidFill>
                <a:latin typeface="Monotype Corsiva" panose="03010101010201010101" pitchFamily="66" charset="0"/>
              </a:rPr>
              <a:t>expressionlist</a:t>
            </a:r>
            <a:endParaRPr lang="en-US" dirty="0">
              <a:solidFill>
                <a:schemeClr val="accent5">
                  <a:lumMod val="50000"/>
                </a:schemeClr>
              </a:solidFill>
              <a:latin typeface="Monotype Corsiva" panose="03010101010201010101" pitchFamily="66" charset="0"/>
            </a:endParaRPr>
          </a:p>
          <a:p>
            <a:pPr marL="0" indent="0">
              <a:buNone/>
            </a:pPr>
            <a:r>
              <a:rPr lang="en-US" dirty="0">
                <a:solidFill>
                  <a:schemeClr val="accent5">
                    <a:lumMod val="50000"/>
                  </a:schemeClr>
                </a:solidFill>
                <a:latin typeface="Monotype Corsiva" panose="03010101010201010101" pitchFamily="66" charset="0"/>
              </a:rPr>
              <a:t>        [ statements ] ]</a:t>
            </a:r>
          </a:p>
          <a:p>
            <a:pPr marL="0" indent="0">
              <a:buNone/>
            </a:pPr>
            <a:r>
              <a:rPr lang="en-US" dirty="0">
                <a:solidFill>
                  <a:schemeClr val="accent5">
                    <a:lumMod val="50000"/>
                  </a:schemeClr>
                </a:solidFill>
                <a:latin typeface="Monotype Corsiva" panose="03010101010201010101" pitchFamily="66" charset="0"/>
              </a:rPr>
              <a:t>    [ Case Else</a:t>
            </a:r>
          </a:p>
          <a:p>
            <a:pPr marL="0" indent="0">
              <a:buNone/>
            </a:pPr>
            <a:r>
              <a:rPr lang="en-US" dirty="0">
                <a:solidFill>
                  <a:schemeClr val="accent5">
                    <a:lumMod val="50000"/>
                  </a:schemeClr>
                </a:solidFill>
                <a:latin typeface="Monotype Corsiva" panose="03010101010201010101" pitchFamily="66" charset="0"/>
              </a:rPr>
              <a:t>        [ </a:t>
            </a:r>
            <a:r>
              <a:rPr lang="en-US" dirty="0" err="1">
                <a:solidFill>
                  <a:schemeClr val="accent5">
                    <a:lumMod val="50000"/>
                  </a:schemeClr>
                </a:solidFill>
                <a:latin typeface="Monotype Corsiva" panose="03010101010201010101" pitchFamily="66" charset="0"/>
              </a:rPr>
              <a:t>elsestatements</a:t>
            </a:r>
            <a:r>
              <a:rPr lang="en-US" dirty="0">
                <a:solidFill>
                  <a:schemeClr val="accent5">
                    <a:lumMod val="50000"/>
                  </a:schemeClr>
                </a:solidFill>
                <a:latin typeface="Monotype Corsiva" panose="03010101010201010101" pitchFamily="66" charset="0"/>
              </a:rPr>
              <a:t> ] ]</a:t>
            </a:r>
          </a:p>
          <a:p>
            <a:pPr marL="0" indent="0">
              <a:buNone/>
            </a:pPr>
            <a:r>
              <a:rPr lang="en-US" dirty="0">
                <a:solidFill>
                  <a:schemeClr val="accent5">
                    <a:lumMod val="50000"/>
                  </a:schemeClr>
                </a:solidFill>
                <a:latin typeface="Monotype Corsiva" panose="03010101010201010101" pitchFamily="66" charset="0"/>
              </a:rPr>
              <a:t>End Select</a:t>
            </a:r>
          </a:p>
          <a:p>
            <a:pPr marL="0" indent="0">
              <a:buNone/>
            </a:pPr>
            <a:endParaRPr lang="en-US" dirty="0"/>
          </a:p>
        </p:txBody>
      </p:sp>
    </p:spTree>
    <p:extLst>
      <p:ext uri="{BB962C8B-B14F-4D97-AF65-F5344CB8AC3E}">
        <p14:creationId xmlns:p14="http://schemas.microsoft.com/office/powerpoint/2010/main" val="331426551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Select Case </a:t>
            </a:r>
            <a:r>
              <a:rPr lang="en-US" dirty="0" smtClean="0"/>
              <a:t>Statement cont.</a:t>
            </a:r>
            <a:endParaRPr lang="en-US" dirty="0"/>
          </a:p>
        </p:txBody>
      </p:sp>
      <p:sp>
        <p:nvSpPr>
          <p:cNvPr id="3" name="Content Placeholder 2"/>
          <p:cNvSpPr>
            <a:spLocks noGrp="1"/>
          </p:cNvSpPr>
          <p:nvPr>
            <p:ph idx="1"/>
          </p:nvPr>
        </p:nvSpPr>
        <p:spPr>
          <a:xfrm>
            <a:off x="535578" y="2351314"/>
            <a:ext cx="11051176" cy="4167052"/>
          </a:xfrm>
        </p:spPr>
        <p:txBody>
          <a:bodyPr>
            <a:normAutofit/>
          </a:bodyPr>
          <a:lstStyle/>
          <a:p>
            <a:pPr marL="0" indent="0">
              <a:buNone/>
            </a:pPr>
            <a:r>
              <a:rPr lang="en-US" b="1" dirty="0"/>
              <a:t>Where</a:t>
            </a:r>
            <a:r>
              <a:rPr lang="en-US" dirty="0"/>
              <a:t>,</a:t>
            </a:r>
          </a:p>
          <a:p>
            <a:pPr lvl="0"/>
            <a:r>
              <a:rPr lang="en-US" b="1" i="1" dirty="0"/>
              <a:t>expression</a:t>
            </a:r>
            <a:r>
              <a:rPr lang="en-US" dirty="0"/>
              <a:t>: is an expression that must evaluate to any of the elementary data type in </a:t>
            </a:r>
            <a:r>
              <a:rPr lang="en-US" dirty="0" err="1"/>
              <a:t>VB.Net</a:t>
            </a:r>
            <a:r>
              <a:rPr lang="en-US" dirty="0"/>
              <a:t>, i.e., Boolean, Byte, Char, Date, Double, Decimal, Integer, Long, Object, </a:t>
            </a:r>
            <a:r>
              <a:rPr lang="en-US" dirty="0" err="1"/>
              <a:t>SByte</a:t>
            </a:r>
            <a:r>
              <a:rPr lang="en-US" dirty="0"/>
              <a:t>, Short, Single, String, </a:t>
            </a:r>
            <a:r>
              <a:rPr lang="en-US" dirty="0" err="1"/>
              <a:t>UInteger</a:t>
            </a:r>
            <a:r>
              <a:rPr lang="en-US" dirty="0"/>
              <a:t>, </a:t>
            </a:r>
            <a:r>
              <a:rPr lang="en-US" dirty="0" err="1"/>
              <a:t>ULong</a:t>
            </a:r>
            <a:r>
              <a:rPr lang="en-US" dirty="0"/>
              <a:t>, and </a:t>
            </a:r>
            <a:r>
              <a:rPr lang="en-US" dirty="0" err="1"/>
              <a:t>UShort</a:t>
            </a:r>
            <a:r>
              <a:rPr lang="en-US" dirty="0"/>
              <a:t>. </a:t>
            </a:r>
          </a:p>
          <a:p>
            <a:pPr lvl="0"/>
            <a:r>
              <a:rPr lang="en-US" b="1" i="1" dirty="0" err="1"/>
              <a:t>expressionlist</a:t>
            </a:r>
            <a:r>
              <a:rPr lang="en-US" dirty="0"/>
              <a:t>: List of expression clauses representing match values for </a:t>
            </a:r>
            <a:r>
              <a:rPr lang="en-US" i="1" dirty="0"/>
              <a:t>expression</a:t>
            </a:r>
            <a:r>
              <a:rPr lang="en-US" dirty="0"/>
              <a:t>. Multiple expression clauses are separated by commas.</a:t>
            </a:r>
          </a:p>
          <a:p>
            <a:pPr lvl="0"/>
            <a:r>
              <a:rPr lang="en-US" b="1" i="1" dirty="0"/>
              <a:t>statements</a:t>
            </a:r>
            <a:r>
              <a:rPr lang="en-US" dirty="0"/>
              <a:t>: statements following Case that run if the select expression matches any clause in </a:t>
            </a:r>
            <a:r>
              <a:rPr lang="en-US" i="1" dirty="0" err="1"/>
              <a:t>expressionlist</a:t>
            </a:r>
            <a:r>
              <a:rPr lang="en-US" dirty="0"/>
              <a:t>.</a:t>
            </a:r>
          </a:p>
          <a:p>
            <a:pPr lvl="0"/>
            <a:r>
              <a:rPr lang="en-US" b="1" i="1" dirty="0" err="1"/>
              <a:t>elsestatements</a:t>
            </a:r>
            <a:r>
              <a:rPr lang="en-US" dirty="0"/>
              <a:t>: statements following Case Else that run if the select expression does not match any clause in the </a:t>
            </a:r>
            <a:r>
              <a:rPr lang="en-US" i="1" dirty="0" err="1"/>
              <a:t>expressionlist</a:t>
            </a:r>
            <a:r>
              <a:rPr lang="en-US" dirty="0"/>
              <a:t> of any of the Case statements. </a:t>
            </a:r>
          </a:p>
          <a:p>
            <a:pPr marL="0" indent="0">
              <a:buNone/>
            </a:pPr>
            <a:endParaRPr lang="en-US" dirty="0"/>
          </a:p>
        </p:txBody>
      </p:sp>
    </p:spTree>
    <p:extLst>
      <p:ext uri="{BB962C8B-B14F-4D97-AF65-F5344CB8AC3E}">
        <p14:creationId xmlns:p14="http://schemas.microsoft.com/office/powerpoint/2010/main" val="194527649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Select Case Statement cont.</a:t>
            </a:r>
          </a:p>
        </p:txBody>
      </p:sp>
      <p:sp>
        <p:nvSpPr>
          <p:cNvPr id="3" name="Content Placeholder 2"/>
          <p:cNvSpPr>
            <a:spLocks noGrp="1"/>
          </p:cNvSpPr>
          <p:nvPr>
            <p:ph idx="1"/>
          </p:nvPr>
        </p:nvSpPr>
        <p:spPr>
          <a:xfrm>
            <a:off x="404950" y="2390503"/>
            <a:ext cx="9575664" cy="3629297"/>
          </a:xfrm>
        </p:spPr>
        <p:txBody>
          <a:bodyPr/>
          <a:lstStyle/>
          <a:p>
            <a:pPr marL="0" indent="0">
              <a:buNone/>
            </a:pPr>
            <a:r>
              <a:rPr lang="en-US" dirty="0"/>
              <a:t>Flow Diagram:</a:t>
            </a:r>
          </a:p>
        </p:txBody>
      </p:sp>
      <p:pic>
        <p:nvPicPr>
          <p:cNvPr id="4" name="Picture 3" descr="select case statement in VB.Net"/>
          <p:cNvPicPr/>
          <p:nvPr/>
        </p:nvPicPr>
        <p:blipFill>
          <a:blip r:embed="rId2">
            <a:extLst>
              <a:ext uri="{28A0092B-C50C-407E-A947-70E740481C1C}">
                <a14:useLocalDpi xmlns:a14="http://schemas.microsoft.com/office/drawing/2010/main" val="0"/>
              </a:ext>
            </a:extLst>
          </a:blip>
          <a:srcRect/>
          <a:stretch>
            <a:fillRect/>
          </a:stretch>
        </p:blipFill>
        <p:spPr bwMode="auto">
          <a:xfrm>
            <a:off x="3847828" y="2286001"/>
            <a:ext cx="3911509" cy="4480560"/>
          </a:xfrm>
          <a:prstGeom prst="rect">
            <a:avLst/>
          </a:prstGeom>
          <a:noFill/>
          <a:ln>
            <a:noFill/>
          </a:ln>
        </p:spPr>
      </p:pic>
    </p:spTree>
    <p:extLst>
      <p:ext uri="{BB962C8B-B14F-4D97-AF65-F5344CB8AC3E}">
        <p14:creationId xmlns:p14="http://schemas.microsoft.com/office/powerpoint/2010/main" val="74335593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Select Case Statement </a:t>
            </a:r>
            <a:r>
              <a:rPr lang="en-US" dirty="0" smtClean="0"/>
              <a:t>Example.</a:t>
            </a:r>
            <a:endParaRPr lang="en-US" dirty="0"/>
          </a:p>
        </p:txBody>
      </p:sp>
      <p:sp>
        <p:nvSpPr>
          <p:cNvPr id="3" name="Content Placeholder 2"/>
          <p:cNvSpPr>
            <a:spLocks noGrp="1"/>
          </p:cNvSpPr>
          <p:nvPr>
            <p:ph idx="1"/>
          </p:nvPr>
        </p:nvSpPr>
        <p:spPr>
          <a:xfrm>
            <a:off x="457200" y="2207623"/>
            <a:ext cx="10894423" cy="4794068"/>
          </a:xfrm>
        </p:spPr>
        <p:txBody>
          <a:bodyPr>
            <a:normAutofit fontScale="40000" lnSpcReduction="20000"/>
          </a:bodyPr>
          <a:lstStyle/>
          <a:p>
            <a:pPr marL="0" indent="0">
              <a:buNone/>
            </a:pPr>
            <a:r>
              <a:rPr lang="en-US" dirty="0"/>
              <a:t>Module decisions</a:t>
            </a:r>
          </a:p>
          <a:p>
            <a:pPr marL="0" indent="0">
              <a:buNone/>
            </a:pPr>
            <a:r>
              <a:rPr lang="en-US" dirty="0"/>
              <a:t>   Sub Main()</a:t>
            </a:r>
          </a:p>
          <a:p>
            <a:pPr marL="0" indent="0">
              <a:buNone/>
            </a:pPr>
            <a:r>
              <a:rPr lang="en-US" dirty="0"/>
              <a:t>      'local variable definition</a:t>
            </a:r>
          </a:p>
          <a:p>
            <a:pPr marL="0" indent="0">
              <a:buNone/>
            </a:pPr>
            <a:r>
              <a:rPr lang="en-US" dirty="0"/>
              <a:t>      Dim grade As Char</a:t>
            </a:r>
          </a:p>
          <a:p>
            <a:pPr marL="0" indent="0">
              <a:buNone/>
            </a:pPr>
            <a:r>
              <a:rPr lang="en-US" dirty="0"/>
              <a:t>      grade = "B"</a:t>
            </a:r>
          </a:p>
          <a:p>
            <a:pPr marL="0" indent="0">
              <a:buNone/>
            </a:pPr>
            <a:r>
              <a:rPr lang="en-US" dirty="0"/>
              <a:t>      Select grade</a:t>
            </a:r>
          </a:p>
          <a:p>
            <a:pPr marL="0" indent="0">
              <a:buNone/>
            </a:pPr>
            <a:r>
              <a:rPr lang="en-US" dirty="0"/>
              <a:t>          Case "A"</a:t>
            </a:r>
          </a:p>
          <a:p>
            <a:pPr marL="0" indent="0">
              <a:buNone/>
            </a:pPr>
            <a:r>
              <a:rPr lang="en-US" dirty="0"/>
              <a:t>              </a:t>
            </a:r>
            <a:r>
              <a:rPr lang="en-US" dirty="0" err="1"/>
              <a:t>Console.WriteLine</a:t>
            </a:r>
            <a:r>
              <a:rPr lang="en-US" dirty="0"/>
              <a:t>("Excellent!")</a:t>
            </a:r>
          </a:p>
          <a:p>
            <a:pPr marL="0" indent="0">
              <a:buNone/>
            </a:pPr>
            <a:r>
              <a:rPr lang="en-US" dirty="0"/>
              <a:t>          Case "B", "C"</a:t>
            </a:r>
          </a:p>
          <a:p>
            <a:pPr marL="0" indent="0">
              <a:buNone/>
            </a:pPr>
            <a:r>
              <a:rPr lang="en-US" dirty="0"/>
              <a:t>              </a:t>
            </a:r>
            <a:r>
              <a:rPr lang="en-US" dirty="0" err="1"/>
              <a:t>Console.WriteLine</a:t>
            </a:r>
            <a:r>
              <a:rPr lang="en-US" dirty="0"/>
              <a:t>("Well done")</a:t>
            </a:r>
          </a:p>
          <a:p>
            <a:pPr marL="0" indent="0">
              <a:buNone/>
            </a:pPr>
            <a:r>
              <a:rPr lang="en-US" dirty="0"/>
              <a:t>          Case "D"</a:t>
            </a:r>
          </a:p>
          <a:p>
            <a:pPr marL="0" indent="0">
              <a:buNone/>
            </a:pPr>
            <a:r>
              <a:rPr lang="en-US" dirty="0"/>
              <a:t>              </a:t>
            </a:r>
            <a:r>
              <a:rPr lang="en-US" dirty="0" err="1"/>
              <a:t>Console.WriteLine</a:t>
            </a:r>
            <a:r>
              <a:rPr lang="en-US" dirty="0"/>
              <a:t>("You passed")</a:t>
            </a:r>
          </a:p>
          <a:p>
            <a:pPr marL="0" indent="0">
              <a:buNone/>
            </a:pPr>
            <a:r>
              <a:rPr lang="en-US" dirty="0"/>
              <a:t>          Case "F"</a:t>
            </a:r>
          </a:p>
          <a:p>
            <a:pPr marL="0" indent="0">
              <a:buNone/>
            </a:pPr>
            <a:r>
              <a:rPr lang="en-US" dirty="0"/>
              <a:t>              </a:t>
            </a:r>
            <a:r>
              <a:rPr lang="en-US" dirty="0" err="1"/>
              <a:t>Console.WriteLine</a:t>
            </a:r>
            <a:r>
              <a:rPr lang="en-US" dirty="0"/>
              <a:t>("Better try again")</a:t>
            </a:r>
          </a:p>
          <a:p>
            <a:pPr marL="0" indent="0">
              <a:buNone/>
            </a:pPr>
            <a:r>
              <a:rPr lang="en-US" dirty="0"/>
              <a:t>          Case Else</a:t>
            </a:r>
          </a:p>
          <a:p>
            <a:pPr marL="0" indent="0">
              <a:buNone/>
            </a:pPr>
            <a:r>
              <a:rPr lang="en-US" dirty="0"/>
              <a:t>              </a:t>
            </a:r>
            <a:r>
              <a:rPr lang="en-US" dirty="0" err="1"/>
              <a:t>Console.WriteLine</a:t>
            </a:r>
            <a:r>
              <a:rPr lang="en-US" dirty="0"/>
              <a:t>("Invalid grade")</a:t>
            </a:r>
          </a:p>
          <a:p>
            <a:pPr marL="0" indent="0">
              <a:buNone/>
            </a:pPr>
            <a:r>
              <a:rPr lang="en-US" dirty="0"/>
              <a:t>      End Select</a:t>
            </a:r>
          </a:p>
          <a:p>
            <a:pPr marL="0" indent="0">
              <a:buNone/>
            </a:pPr>
            <a:r>
              <a:rPr lang="en-US" dirty="0"/>
              <a:t>      </a:t>
            </a:r>
            <a:r>
              <a:rPr lang="en-US" dirty="0" err="1"/>
              <a:t>Console.WriteLine</a:t>
            </a:r>
            <a:r>
              <a:rPr lang="en-US" dirty="0"/>
              <a:t>("Your grade is  {0}", grade)</a:t>
            </a:r>
          </a:p>
          <a:p>
            <a:pPr marL="0" indent="0">
              <a:buNone/>
            </a:pPr>
            <a:r>
              <a:rPr lang="en-US" dirty="0"/>
              <a:t>      </a:t>
            </a:r>
            <a:r>
              <a:rPr lang="en-US" dirty="0" err="1"/>
              <a:t>Console.ReadLine</a:t>
            </a:r>
            <a:r>
              <a:rPr lang="en-US" dirty="0"/>
              <a:t>()</a:t>
            </a:r>
          </a:p>
          <a:p>
            <a:pPr marL="0" indent="0">
              <a:buNone/>
            </a:pPr>
            <a:r>
              <a:rPr lang="en-US" dirty="0" smtClean="0"/>
              <a:t>  </a:t>
            </a:r>
            <a:r>
              <a:rPr lang="en-US" dirty="0"/>
              <a:t>End Sub</a:t>
            </a:r>
          </a:p>
          <a:p>
            <a:pPr marL="0" indent="0">
              <a:buNone/>
            </a:pPr>
            <a:r>
              <a:rPr lang="en-US" dirty="0"/>
              <a:t>End Module</a:t>
            </a:r>
          </a:p>
          <a:p>
            <a:pPr marL="0" indent="0">
              <a:buNone/>
            </a:pPr>
            <a:endParaRPr lang="en-US" dirty="0"/>
          </a:p>
        </p:txBody>
      </p:sp>
    </p:spTree>
    <p:extLst>
      <p:ext uri="{BB962C8B-B14F-4D97-AF65-F5344CB8AC3E}">
        <p14:creationId xmlns:p14="http://schemas.microsoft.com/office/powerpoint/2010/main" val="369558116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VB.Net</a:t>
            </a:r>
            <a:r>
              <a:rPr lang="en-US" dirty="0"/>
              <a:t> – Loops</a:t>
            </a:r>
          </a:p>
        </p:txBody>
      </p:sp>
      <p:sp>
        <p:nvSpPr>
          <p:cNvPr id="3" name="Content Placeholder 2"/>
          <p:cNvSpPr>
            <a:spLocks noGrp="1"/>
          </p:cNvSpPr>
          <p:nvPr>
            <p:ph idx="1"/>
          </p:nvPr>
        </p:nvSpPr>
        <p:spPr>
          <a:xfrm>
            <a:off x="535577" y="2603500"/>
            <a:ext cx="11155679" cy="3914866"/>
          </a:xfrm>
        </p:spPr>
        <p:txBody>
          <a:bodyPr/>
          <a:lstStyle/>
          <a:p>
            <a:pPr marL="0" indent="0">
              <a:buNone/>
            </a:pPr>
            <a:r>
              <a:rPr lang="en-US" dirty="0"/>
              <a:t>There may be a situation when you need to execute a block of code several number of times. In general, statements are executed sequentially: The first statement in a function is executed first, followed by the second, and so on.</a:t>
            </a:r>
          </a:p>
          <a:p>
            <a:pPr marL="0" indent="0">
              <a:buNone/>
            </a:pPr>
            <a:r>
              <a:rPr lang="en-US" dirty="0"/>
              <a:t>Programming languages provide various control structures that allow for more complicated execution paths.</a:t>
            </a:r>
          </a:p>
          <a:p>
            <a:pPr marL="0" indent="0">
              <a:buNone/>
            </a:pPr>
            <a:r>
              <a:rPr lang="en-US" dirty="0"/>
              <a:t>A loop statement allows us to execute a statement or group of statements multiple times and following is the general form of a loop statement in most of the programming languages:</a:t>
            </a:r>
          </a:p>
          <a:p>
            <a:pPr marL="0" indent="0">
              <a:buNone/>
            </a:pPr>
            <a:endParaRPr lang="en-US" dirty="0"/>
          </a:p>
        </p:txBody>
      </p:sp>
    </p:spTree>
    <p:extLst>
      <p:ext uri="{BB962C8B-B14F-4D97-AF65-F5344CB8AC3E}">
        <p14:creationId xmlns:p14="http://schemas.microsoft.com/office/powerpoint/2010/main" val="165919548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Loops cont.</a:t>
            </a:r>
            <a:endParaRPr lang="en-US" dirty="0"/>
          </a:p>
        </p:txBody>
      </p:sp>
      <p:pic>
        <p:nvPicPr>
          <p:cNvPr id="4" name="Content Placeholder 3" descr="Loop Architecture"/>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087859" y="2379980"/>
            <a:ext cx="3697603" cy="4138386"/>
          </a:xfrm>
          <a:prstGeom prst="rect">
            <a:avLst/>
          </a:prstGeom>
          <a:noFill/>
          <a:ln>
            <a:noFill/>
          </a:ln>
        </p:spPr>
      </p:pic>
    </p:spTree>
    <p:extLst>
      <p:ext uri="{BB962C8B-B14F-4D97-AF65-F5344CB8AC3E}">
        <p14:creationId xmlns:p14="http://schemas.microsoft.com/office/powerpoint/2010/main" val="113529744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Loops cont.</a:t>
            </a:r>
          </a:p>
        </p:txBody>
      </p:sp>
      <p:sp>
        <p:nvSpPr>
          <p:cNvPr id="3" name="Content Placeholder 2"/>
          <p:cNvSpPr>
            <a:spLocks noGrp="1"/>
          </p:cNvSpPr>
          <p:nvPr>
            <p:ph idx="1"/>
          </p:nvPr>
        </p:nvSpPr>
        <p:spPr>
          <a:xfrm>
            <a:off x="509452" y="2338251"/>
            <a:ext cx="9471161" cy="3681549"/>
          </a:xfrm>
        </p:spPr>
        <p:txBody>
          <a:bodyPr/>
          <a:lstStyle/>
          <a:p>
            <a:pPr marL="0" indent="0">
              <a:buNone/>
            </a:pPr>
            <a:r>
              <a:rPr lang="en-US" dirty="0" err="1"/>
              <a:t>VB.Net</a:t>
            </a:r>
            <a:r>
              <a:rPr lang="en-US" dirty="0"/>
              <a:t> provides following types of loops to handle looping requirements</a:t>
            </a:r>
          </a:p>
        </p:txBody>
      </p:sp>
      <p:graphicFrame>
        <p:nvGraphicFramePr>
          <p:cNvPr id="4" name="Table 3"/>
          <p:cNvGraphicFramePr>
            <a:graphicFrameLocks noGrp="1"/>
          </p:cNvGraphicFramePr>
          <p:nvPr>
            <p:extLst>
              <p:ext uri="{D42A27DB-BD31-4B8C-83A1-F6EECF244321}">
                <p14:modId xmlns:p14="http://schemas.microsoft.com/office/powerpoint/2010/main" val="3286954371"/>
              </p:ext>
            </p:extLst>
          </p:nvPr>
        </p:nvGraphicFramePr>
        <p:xfrm>
          <a:off x="509452" y="2808514"/>
          <a:ext cx="10946674" cy="3778141"/>
        </p:xfrm>
        <a:graphic>
          <a:graphicData uri="http://schemas.openxmlformats.org/drawingml/2006/table">
            <a:tbl>
              <a:tblPr firstRow="1" firstCol="1" bandRow="1"/>
              <a:tblGrid>
                <a:gridCol w="3284002">
                  <a:extLst>
                    <a:ext uri="{9D8B030D-6E8A-4147-A177-3AD203B41FA5}">
                      <a16:colId xmlns="" xmlns:a16="http://schemas.microsoft.com/office/drawing/2014/main" val="700523873"/>
                    </a:ext>
                  </a:extLst>
                </a:gridCol>
                <a:gridCol w="7662672">
                  <a:extLst>
                    <a:ext uri="{9D8B030D-6E8A-4147-A177-3AD203B41FA5}">
                      <a16:colId xmlns="" xmlns:a16="http://schemas.microsoft.com/office/drawing/2014/main" val="365208805"/>
                    </a:ext>
                  </a:extLst>
                </a:gridCol>
              </a:tblGrid>
              <a:tr h="375334">
                <a:tc>
                  <a:txBody>
                    <a:bodyPr/>
                    <a:lstStyle/>
                    <a:p>
                      <a:pPr marL="0" marR="0">
                        <a:lnSpc>
                          <a:spcPts val="1650"/>
                        </a:lnSpc>
                        <a:spcBef>
                          <a:spcPts val="0"/>
                        </a:spcBef>
                        <a:spcAft>
                          <a:spcPts val="1500"/>
                        </a:spcAft>
                      </a:pPr>
                      <a:r>
                        <a:rPr lang="en-US" sz="1600" b="1" dirty="0">
                          <a:solidFill>
                            <a:srgbClr val="313131"/>
                          </a:solidFill>
                          <a:effectLst/>
                          <a:latin typeface="Open Sans"/>
                          <a:ea typeface="Times New Roman" panose="02020603050405020304" pitchFamily="18" charset="0"/>
                          <a:cs typeface="Times New Roman" panose="02020603050405020304" pitchFamily="18" charset="0"/>
                        </a:rPr>
                        <a:t>Loop Type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nSpc>
                          <a:spcPts val="1650"/>
                        </a:lnSpc>
                        <a:spcBef>
                          <a:spcPts val="0"/>
                        </a:spcBef>
                        <a:spcAft>
                          <a:spcPts val="1500"/>
                        </a:spcAft>
                      </a:pPr>
                      <a:r>
                        <a:rPr lang="en-US" sz="1600" b="1" dirty="0">
                          <a:solidFill>
                            <a:srgbClr val="313131"/>
                          </a:solidFill>
                          <a:effectLst/>
                          <a:latin typeface="Open Sans"/>
                          <a:ea typeface="Times New Roman" panose="02020603050405020304" pitchFamily="18" charset="0"/>
                          <a:cs typeface="Times New Roman" panose="02020603050405020304" pitchFamily="18" charset="0"/>
                        </a:rPr>
                        <a:t>Description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extLst>
                  <a:ext uri="{0D108BD9-81ED-4DB2-BD59-A6C34878D82A}">
                    <a16:rowId xmlns="" xmlns:a16="http://schemas.microsoft.com/office/drawing/2014/main" val="553469188"/>
                  </a:ext>
                </a:extLst>
              </a:tr>
              <a:tr h="720237">
                <a:tc>
                  <a:txBody>
                    <a:bodyPr/>
                    <a:lstStyle/>
                    <a:p>
                      <a:pPr marL="30480" marR="30480" algn="just">
                        <a:lnSpc>
                          <a:spcPts val="1800"/>
                        </a:lnSpc>
                        <a:spcBef>
                          <a:spcPts val="0"/>
                        </a:spcBef>
                        <a:spcAft>
                          <a:spcPts val="1200"/>
                        </a:spcAft>
                      </a:pPr>
                      <a:r>
                        <a:rPr lang="en-US" sz="1600" u="none" strike="noStrike" dirty="0">
                          <a:solidFill>
                            <a:srgbClr val="313131"/>
                          </a:solidFill>
                          <a:effectLst/>
                          <a:latin typeface="Open Sans"/>
                          <a:ea typeface="Times New Roman" panose="02020603050405020304" pitchFamily="18" charset="0"/>
                          <a:cs typeface="Times New Roman" panose="02020603050405020304" pitchFamily="18" charset="0"/>
                        </a:rPr>
                        <a:t>Do Loop</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600">
                          <a:solidFill>
                            <a:srgbClr val="313131"/>
                          </a:solidFill>
                          <a:effectLst/>
                          <a:latin typeface="Open Sans"/>
                          <a:ea typeface="Times New Roman" panose="02020603050405020304" pitchFamily="18" charset="0"/>
                          <a:cs typeface="Times New Roman" panose="02020603050405020304" pitchFamily="18" charset="0"/>
                        </a:rPr>
                        <a:t>It repeats the enclosed block of statements while a Boolean condition is True or until the condition becomes True. It could be terminated at any time with the Exit Do statement.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839704104"/>
                  </a:ext>
                </a:extLst>
              </a:tr>
              <a:tr h="720237">
                <a:tc>
                  <a:txBody>
                    <a:bodyPr/>
                    <a:lstStyle/>
                    <a:p>
                      <a:pPr marL="30480" marR="30480" algn="just">
                        <a:lnSpc>
                          <a:spcPts val="1800"/>
                        </a:lnSpc>
                        <a:spcBef>
                          <a:spcPts val="0"/>
                        </a:spcBef>
                        <a:spcAft>
                          <a:spcPts val="1200"/>
                        </a:spcAft>
                      </a:pPr>
                      <a:r>
                        <a:rPr lang="en-US" sz="1600" u="none" strike="noStrike" dirty="0">
                          <a:solidFill>
                            <a:srgbClr val="313131"/>
                          </a:solidFill>
                          <a:effectLst/>
                          <a:latin typeface="Open Sans"/>
                          <a:ea typeface="Times New Roman" panose="02020603050405020304" pitchFamily="18" charset="0"/>
                          <a:cs typeface="Times New Roman" panose="02020603050405020304" pitchFamily="18" charset="0"/>
                        </a:rPr>
                        <a:t>For...Next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It repeats a group of statements a specified number of times and a loop index counts the number of loop iterations as the loop executes.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222835737"/>
                  </a:ext>
                </a:extLst>
              </a:tr>
              <a:tr h="720237">
                <a:tc>
                  <a:txBody>
                    <a:bodyPr/>
                    <a:lstStyle/>
                    <a:p>
                      <a:pPr marL="30480" marR="30480" algn="just">
                        <a:lnSpc>
                          <a:spcPts val="1800"/>
                        </a:lnSpc>
                        <a:spcBef>
                          <a:spcPts val="0"/>
                        </a:spcBef>
                        <a:spcAft>
                          <a:spcPts val="1200"/>
                        </a:spcAft>
                      </a:pPr>
                      <a:r>
                        <a:rPr lang="en-US" sz="1600" u="none" strike="noStrike" dirty="0">
                          <a:solidFill>
                            <a:srgbClr val="313131"/>
                          </a:solidFill>
                          <a:effectLst/>
                          <a:latin typeface="Open Sans"/>
                          <a:ea typeface="Times New Roman" panose="02020603050405020304" pitchFamily="18" charset="0"/>
                          <a:cs typeface="Times New Roman" panose="02020603050405020304" pitchFamily="18" charset="0"/>
                        </a:rPr>
                        <a:t>For Each...Next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It repeats a group of statements for each element in a collection. This loop is used for accessing and manipulating all elements in an array or a </a:t>
                      </a:r>
                      <a:r>
                        <a:rPr lang="en-US" sz="1600" dirty="0" err="1">
                          <a:solidFill>
                            <a:srgbClr val="313131"/>
                          </a:solidFill>
                          <a:effectLst/>
                          <a:latin typeface="Open Sans"/>
                          <a:ea typeface="Times New Roman" panose="02020603050405020304" pitchFamily="18" charset="0"/>
                          <a:cs typeface="Times New Roman" panose="02020603050405020304" pitchFamily="18" charset="0"/>
                        </a:rPr>
                        <a:t>VB.Net</a:t>
                      </a:r>
                      <a:r>
                        <a:rPr lang="en-US" sz="1600" dirty="0">
                          <a:solidFill>
                            <a:srgbClr val="313131"/>
                          </a:solidFill>
                          <a:effectLst/>
                          <a:latin typeface="Open Sans"/>
                          <a:ea typeface="Times New Roman" panose="02020603050405020304" pitchFamily="18" charset="0"/>
                          <a:cs typeface="Times New Roman" panose="02020603050405020304" pitchFamily="18" charset="0"/>
                        </a:rPr>
                        <a:t> collection.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877933211"/>
                  </a:ext>
                </a:extLst>
              </a:tr>
              <a:tr h="395623">
                <a:tc>
                  <a:txBody>
                    <a:bodyPr/>
                    <a:lstStyle/>
                    <a:p>
                      <a:pPr marL="30480" marR="30480" algn="just">
                        <a:lnSpc>
                          <a:spcPts val="1800"/>
                        </a:lnSpc>
                        <a:spcBef>
                          <a:spcPts val="0"/>
                        </a:spcBef>
                        <a:spcAft>
                          <a:spcPts val="1200"/>
                        </a:spcAft>
                      </a:pPr>
                      <a:r>
                        <a:rPr lang="en-US" sz="1600" u="none" strike="noStrike" dirty="0">
                          <a:solidFill>
                            <a:srgbClr val="313131"/>
                          </a:solidFill>
                          <a:effectLst/>
                          <a:latin typeface="Open Sans"/>
                          <a:ea typeface="Times New Roman" panose="02020603050405020304" pitchFamily="18" charset="0"/>
                          <a:cs typeface="Times New Roman" panose="02020603050405020304" pitchFamily="18" charset="0"/>
                        </a:rPr>
                        <a:t>While... End While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It executes a series of statements as long as a given condition is True.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825504622"/>
                  </a:ext>
                </a:extLst>
              </a:tr>
              <a:tr h="395623">
                <a:tc>
                  <a:txBody>
                    <a:bodyPr/>
                    <a:lstStyle/>
                    <a:p>
                      <a:pPr marL="30480" marR="30480" algn="just">
                        <a:lnSpc>
                          <a:spcPts val="1800"/>
                        </a:lnSpc>
                        <a:spcBef>
                          <a:spcPts val="0"/>
                        </a:spcBef>
                        <a:spcAft>
                          <a:spcPts val="1200"/>
                        </a:spcAft>
                      </a:pPr>
                      <a:r>
                        <a:rPr lang="en-US" sz="1600" u="none" strike="noStrike" dirty="0">
                          <a:solidFill>
                            <a:srgbClr val="313131"/>
                          </a:solidFill>
                          <a:effectLst/>
                          <a:latin typeface="Open Sans"/>
                          <a:ea typeface="Times New Roman" panose="02020603050405020304" pitchFamily="18" charset="0"/>
                          <a:cs typeface="Times New Roman" panose="02020603050405020304" pitchFamily="18" charset="0"/>
                        </a:rPr>
                        <a:t>With... End With</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It is not exactly a looping construct. It executes a series of statements that repeatedly refer to a single object or structure.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337419142"/>
                  </a:ext>
                </a:extLst>
              </a:tr>
              <a:tr h="395623">
                <a:tc>
                  <a:txBody>
                    <a:bodyPr/>
                    <a:lstStyle/>
                    <a:p>
                      <a:pPr marL="30480" marR="30480" algn="just">
                        <a:lnSpc>
                          <a:spcPts val="1800"/>
                        </a:lnSpc>
                        <a:spcBef>
                          <a:spcPts val="0"/>
                        </a:spcBef>
                        <a:spcAft>
                          <a:spcPts val="1200"/>
                        </a:spcAft>
                      </a:pPr>
                      <a:r>
                        <a:rPr lang="en-US" sz="1600" u="none" strike="noStrike" dirty="0">
                          <a:solidFill>
                            <a:srgbClr val="313131"/>
                          </a:solidFill>
                          <a:effectLst/>
                          <a:latin typeface="Open Sans"/>
                          <a:ea typeface="Times New Roman" panose="02020603050405020304" pitchFamily="18" charset="0"/>
                          <a:cs typeface="Times New Roman" panose="02020603050405020304" pitchFamily="18" charset="0"/>
                        </a:rPr>
                        <a:t>Nested loops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1600" dirty="0">
                          <a:solidFill>
                            <a:srgbClr val="313131"/>
                          </a:solidFill>
                          <a:effectLst/>
                          <a:latin typeface="Open Sans"/>
                          <a:ea typeface="Times New Roman" panose="02020603050405020304" pitchFamily="18" charset="0"/>
                          <a:cs typeface="Times New Roman" panose="02020603050405020304" pitchFamily="18" charset="0"/>
                        </a:rPr>
                        <a:t>You can use one or more loops inside any another While, For or Do loop.</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817233248"/>
                  </a:ext>
                </a:extLst>
              </a:tr>
            </a:tbl>
          </a:graphicData>
        </a:graphic>
      </p:graphicFrame>
    </p:spTree>
    <p:extLst>
      <p:ext uri="{BB962C8B-B14F-4D97-AF65-F5344CB8AC3E}">
        <p14:creationId xmlns:p14="http://schemas.microsoft.com/office/powerpoint/2010/main" val="79647365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Do Loop</a:t>
            </a:r>
          </a:p>
        </p:txBody>
      </p:sp>
      <p:sp>
        <p:nvSpPr>
          <p:cNvPr id="3" name="Content Placeholder 2"/>
          <p:cNvSpPr>
            <a:spLocks noGrp="1"/>
          </p:cNvSpPr>
          <p:nvPr>
            <p:ph idx="1"/>
          </p:nvPr>
        </p:nvSpPr>
        <p:spPr>
          <a:xfrm>
            <a:off x="457200" y="2351314"/>
            <a:ext cx="11103429" cy="4323806"/>
          </a:xfrm>
        </p:spPr>
        <p:txBody>
          <a:bodyPr>
            <a:normAutofit/>
          </a:bodyPr>
          <a:lstStyle/>
          <a:p>
            <a:pPr marL="0" marR="0" indent="0" algn="just">
              <a:lnSpc>
                <a:spcPts val="1800"/>
              </a:lnSpc>
              <a:spcBef>
                <a:spcPts val="0"/>
              </a:spcBef>
              <a:spcAft>
                <a:spcPts val="1200"/>
              </a:spcAft>
              <a:buNone/>
            </a:pPr>
            <a:r>
              <a:rPr lang="en-US"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It repeats the enclosed block of statements while a Boolean condition is True or until the condition becomes True. It could be terminated at any time with the Exit Do statement.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ts val="1800"/>
              </a:lnSpc>
              <a:spcBef>
                <a:spcPts val="0"/>
              </a:spcBef>
              <a:spcAft>
                <a:spcPts val="1200"/>
              </a:spcAft>
              <a:buNone/>
            </a:pPr>
            <a:r>
              <a:rPr lang="en-US"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The syntax for this loop construct is:</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Do { While | Until } condition</a:t>
            </a:r>
            <a:endParaRPr lang="en-US" sz="2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    [ statements ]</a:t>
            </a:r>
            <a:endParaRPr lang="en-US" sz="2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    [ Continue Do ]</a:t>
            </a:r>
            <a:endParaRPr lang="en-US" sz="2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    [ statements ]</a:t>
            </a:r>
            <a:endParaRPr lang="en-US" sz="2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    [ Exit Do ]</a:t>
            </a:r>
            <a:endParaRPr lang="en-US" sz="2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    [ statements ]</a:t>
            </a:r>
            <a:endParaRPr lang="en-US" sz="2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Loop</a:t>
            </a:r>
            <a:endParaRPr lang="en-US" sz="2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2434595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.Net</a:t>
            </a:r>
            <a:r>
              <a:rPr lang="en-US" dirty="0"/>
              <a:t> Framework Cont.</a:t>
            </a:r>
          </a:p>
        </p:txBody>
      </p:sp>
      <p:sp>
        <p:nvSpPr>
          <p:cNvPr id="3" name="Content Placeholder 2"/>
          <p:cNvSpPr>
            <a:spLocks noGrp="1"/>
          </p:cNvSpPr>
          <p:nvPr>
            <p:ph idx="1"/>
          </p:nvPr>
        </p:nvSpPr>
        <p:spPr/>
        <p:txBody>
          <a:bodyPr/>
          <a:lstStyle/>
          <a:p>
            <a:pPr lvl="0"/>
            <a:r>
              <a:rPr lang="en-US" dirty="0" err="1"/>
              <a:t>ASP.Net</a:t>
            </a:r>
            <a:r>
              <a:rPr lang="en-US" dirty="0"/>
              <a:t> and </a:t>
            </a:r>
            <a:r>
              <a:rPr lang="en-US" dirty="0" err="1"/>
              <a:t>ASP.Net</a:t>
            </a:r>
            <a:r>
              <a:rPr lang="en-US" dirty="0"/>
              <a:t> AJAX</a:t>
            </a:r>
          </a:p>
          <a:p>
            <a:pPr lvl="0"/>
            <a:r>
              <a:rPr lang="en-US" dirty="0" err="1"/>
              <a:t>ADO.Net</a:t>
            </a:r>
            <a:endParaRPr lang="en-US" dirty="0"/>
          </a:p>
          <a:p>
            <a:pPr lvl="0"/>
            <a:r>
              <a:rPr lang="en-US" dirty="0"/>
              <a:t>Windows Workflow Foundation (WF)</a:t>
            </a:r>
          </a:p>
          <a:p>
            <a:pPr lvl="0"/>
            <a:r>
              <a:rPr lang="en-US" dirty="0"/>
              <a:t>Windows Presentation Foundation</a:t>
            </a:r>
          </a:p>
          <a:p>
            <a:pPr lvl="0"/>
            <a:r>
              <a:rPr lang="en-US" dirty="0"/>
              <a:t>Windows Communication Foundation (WCF)</a:t>
            </a:r>
          </a:p>
          <a:p>
            <a:pPr lvl="0"/>
            <a:r>
              <a:rPr lang="en-US" dirty="0"/>
              <a:t>LINQ</a:t>
            </a:r>
          </a:p>
          <a:p>
            <a:endParaRPr lang="en-US" dirty="0"/>
          </a:p>
        </p:txBody>
      </p:sp>
    </p:spTree>
    <p:extLst>
      <p:ext uri="{BB962C8B-B14F-4D97-AF65-F5344CB8AC3E}">
        <p14:creationId xmlns:p14="http://schemas.microsoft.com/office/powerpoint/2010/main" val="122930313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Do </a:t>
            </a:r>
            <a:r>
              <a:rPr lang="en-US" dirty="0" smtClean="0"/>
              <a:t>Loop cont.</a:t>
            </a:r>
            <a:endParaRPr lang="en-US" dirty="0"/>
          </a:p>
        </p:txBody>
      </p:sp>
      <p:sp>
        <p:nvSpPr>
          <p:cNvPr id="3" name="Content Placeholder 2"/>
          <p:cNvSpPr>
            <a:spLocks noGrp="1"/>
          </p:cNvSpPr>
          <p:nvPr>
            <p:ph idx="1"/>
          </p:nvPr>
        </p:nvSpPr>
        <p:spPr>
          <a:xfrm>
            <a:off x="548640" y="2325189"/>
            <a:ext cx="11038114" cy="3694611"/>
          </a:xfrm>
        </p:spPr>
        <p:txBody>
          <a:bodyPr/>
          <a:lstStyle/>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dirty="0">
                <a:solidFill>
                  <a:srgbClr val="313131"/>
                </a:solidFill>
                <a:latin typeface="Consolas" panose="020B0609020204030204" pitchFamily="49" charset="0"/>
                <a:ea typeface="Times New Roman" panose="02020603050405020304" pitchFamily="18" charset="0"/>
                <a:cs typeface="Courier New" panose="02070309020205020404" pitchFamily="49" charset="0"/>
              </a:rPr>
              <a:t>-or-</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Do</a:t>
            </a:r>
            <a:endParaRPr lang="en-US" sz="24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    [ statements ]</a:t>
            </a:r>
            <a:endParaRPr lang="en-US" sz="24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    [ Continue Do ]</a:t>
            </a:r>
            <a:endParaRPr lang="en-US" sz="24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    [ statements ]</a:t>
            </a:r>
            <a:endParaRPr lang="en-US" sz="24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    [ Exit Do ]</a:t>
            </a:r>
            <a:endParaRPr lang="en-US" sz="24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    [ statements ]</a:t>
            </a:r>
            <a:endParaRPr lang="en-US" sz="24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Loop { While | Until } condition</a:t>
            </a:r>
            <a:endParaRPr lang="en-US" sz="24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800"/>
              </a:lnSpc>
              <a:spcBef>
                <a:spcPts val="240"/>
              </a:spcBef>
              <a:spcAft>
                <a:spcPts val="240"/>
              </a:spcAft>
              <a:buNone/>
            </a:pPr>
            <a:endParaRPr lang="en-US" sz="2000" spc="-75" dirty="0" smtClean="0">
              <a:solidFill>
                <a:srgbClr val="121214"/>
              </a:solidFill>
              <a:latin typeface="Verdana" panose="020B0604030504040204" pitchFamily="34" charset="0"/>
              <a:ea typeface="Times New Roman" panose="02020603050405020304" pitchFamily="18" charset="0"/>
              <a:cs typeface="Times New Roman" panose="02020603050405020304" pitchFamily="18" charset="0"/>
            </a:endParaRPr>
          </a:p>
          <a:p>
            <a:pPr marL="0" marR="0" indent="0">
              <a:lnSpc>
                <a:spcPts val="1800"/>
              </a:lnSpc>
              <a:spcBef>
                <a:spcPts val="240"/>
              </a:spcBef>
              <a:spcAft>
                <a:spcPts val="240"/>
              </a:spcAft>
              <a:buNone/>
            </a:pPr>
            <a:r>
              <a:rPr lang="en-US" sz="2000" spc="-75" dirty="0" smtClean="0">
                <a:solidFill>
                  <a:srgbClr val="121214"/>
                </a:solidFill>
                <a:latin typeface="Verdana" panose="020B0604030504040204" pitchFamily="34" charset="0"/>
                <a:ea typeface="Times New Roman" panose="02020603050405020304" pitchFamily="18" charset="0"/>
                <a:cs typeface="Times New Roman" panose="02020603050405020304" pitchFamily="18" charset="0"/>
              </a:rPr>
              <a:t>Flow </a:t>
            </a:r>
            <a:r>
              <a:rPr lang="en-US" sz="2000" spc="-75" dirty="0">
                <a:solidFill>
                  <a:srgbClr val="121214"/>
                </a:solidFill>
                <a:latin typeface="Verdana" panose="020B0604030504040204" pitchFamily="34" charset="0"/>
                <a:ea typeface="Times New Roman" panose="02020603050405020304" pitchFamily="18" charset="0"/>
                <a:cs typeface="Times New Roman" panose="02020603050405020304" pitchFamily="18" charset="0"/>
              </a:rPr>
              <a:t>Diagram:</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4" name="Picture 3" descr="do loop in VB.Net"/>
          <p:cNvPicPr/>
          <p:nvPr/>
        </p:nvPicPr>
        <p:blipFill>
          <a:blip r:embed="rId2">
            <a:extLst>
              <a:ext uri="{28A0092B-C50C-407E-A947-70E740481C1C}">
                <a14:useLocalDpi xmlns:a14="http://schemas.microsoft.com/office/drawing/2010/main" val="0"/>
              </a:ext>
            </a:extLst>
          </a:blip>
          <a:srcRect/>
          <a:stretch>
            <a:fillRect/>
          </a:stretch>
        </p:blipFill>
        <p:spPr bwMode="auto">
          <a:xfrm>
            <a:off x="7101976" y="2325189"/>
            <a:ext cx="3805510" cy="4232365"/>
          </a:xfrm>
          <a:prstGeom prst="rect">
            <a:avLst/>
          </a:prstGeom>
          <a:noFill/>
          <a:ln>
            <a:noFill/>
          </a:ln>
        </p:spPr>
      </p:pic>
    </p:spTree>
    <p:extLst>
      <p:ext uri="{BB962C8B-B14F-4D97-AF65-F5344CB8AC3E}">
        <p14:creationId xmlns:p14="http://schemas.microsoft.com/office/powerpoint/2010/main" val="294649928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Next Loop</a:t>
            </a:r>
          </a:p>
        </p:txBody>
      </p:sp>
      <p:sp>
        <p:nvSpPr>
          <p:cNvPr id="3" name="Content Placeholder 2"/>
          <p:cNvSpPr>
            <a:spLocks noGrp="1"/>
          </p:cNvSpPr>
          <p:nvPr>
            <p:ph idx="1"/>
          </p:nvPr>
        </p:nvSpPr>
        <p:spPr>
          <a:xfrm>
            <a:off x="483326" y="2325189"/>
            <a:ext cx="11090365" cy="3694611"/>
          </a:xfrm>
        </p:spPr>
        <p:txBody>
          <a:bodyPr/>
          <a:lstStyle/>
          <a:p>
            <a:pPr marL="0" marR="0" indent="0" algn="just">
              <a:lnSpc>
                <a:spcPts val="1800"/>
              </a:lnSpc>
              <a:spcBef>
                <a:spcPts val="0"/>
              </a:spcBef>
              <a:spcAft>
                <a:spcPts val="1200"/>
              </a:spcAft>
              <a:buNone/>
            </a:pPr>
            <a:r>
              <a:rPr lang="en-US"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It repeats a group of statements a specified number of times and a loop index counts the number of loop iterations as the loop executes.</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ts val="1800"/>
              </a:lnSpc>
              <a:spcBef>
                <a:spcPts val="0"/>
              </a:spcBef>
              <a:spcAft>
                <a:spcPts val="1200"/>
              </a:spcAft>
              <a:buNone/>
            </a:pPr>
            <a:r>
              <a:rPr lang="en-US"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The syntax for this loop construct is:</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For counter [ As datatype ] = start To end [ Step </a:t>
            </a:r>
            <a:r>
              <a:rPr lang="en-US" sz="1600" dirty="0" err="1">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step</a:t>
            </a:r>
            <a:r>
              <a:rPr lang="en-US" sz="1600"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 ]</a:t>
            </a:r>
            <a:endParaRPr lang="en-US" sz="2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    [ statements ]</a:t>
            </a:r>
            <a:endParaRPr lang="en-US" sz="2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    [ Continue For ]</a:t>
            </a:r>
            <a:endParaRPr lang="en-US" sz="2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    [ statements ]</a:t>
            </a:r>
            <a:endParaRPr lang="en-US" sz="2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    [ Exit For ]</a:t>
            </a:r>
            <a:endParaRPr lang="en-US" sz="2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    [ statements ]</a:t>
            </a:r>
            <a:endParaRPr lang="en-US" sz="2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Next [ counter ]</a:t>
            </a:r>
            <a:endParaRPr lang="en-US" sz="2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64643977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a:t>
            </a:r>
            <a:r>
              <a:rPr lang="en-US" dirty="0" smtClean="0"/>
              <a:t>Loop cont.</a:t>
            </a:r>
            <a:endParaRPr lang="en-US" dirty="0"/>
          </a:p>
        </p:txBody>
      </p:sp>
      <p:sp>
        <p:nvSpPr>
          <p:cNvPr id="3" name="Content Placeholder 2"/>
          <p:cNvSpPr>
            <a:spLocks noGrp="1"/>
          </p:cNvSpPr>
          <p:nvPr>
            <p:ph idx="1"/>
          </p:nvPr>
        </p:nvSpPr>
        <p:spPr/>
        <p:txBody>
          <a:bodyPr/>
          <a:lstStyle/>
          <a:p>
            <a:pPr marL="0" indent="0">
              <a:buNone/>
            </a:pPr>
            <a:r>
              <a:rPr lang="en-US" dirty="0"/>
              <a:t>Flow Diagram:</a:t>
            </a:r>
          </a:p>
        </p:txBody>
      </p:sp>
      <p:pic>
        <p:nvPicPr>
          <p:cNvPr id="4" name="Picture 3" descr="for loop in VB.Net"/>
          <p:cNvPicPr/>
          <p:nvPr/>
        </p:nvPicPr>
        <p:blipFill>
          <a:blip r:embed="rId2">
            <a:extLst>
              <a:ext uri="{28A0092B-C50C-407E-A947-70E740481C1C}">
                <a14:useLocalDpi xmlns:a14="http://schemas.microsoft.com/office/drawing/2010/main" val="0"/>
              </a:ext>
            </a:extLst>
          </a:blip>
          <a:srcRect/>
          <a:stretch>
            <a:fillRect/>
          </a:stretch>
        </p:blipFill>
        <p:spPr bwMode="auto">
          <a:xfrm>
            <a:off x="4386261" y="2272936"/>
            <a:ext cx="3895589" cy="4585064"/>
          </a:xfrm>
          <a:prstGeom prst="rect">
            <a:avLst/>
          </a:prstGeom>
          <a:noFill/>
          <a:ln>
            <a:noFill/>
          </a:ln>
        </p:spPr>
      </p:pic>
    </p:spTree>
    <p:extLst>
      <p:ext uri="{BB962C8B-B14F-4D97-AF65-F5344CB8AC3E}">
        <p14:creationId xmlns:p14="http://schemas.microsoft.com/office/powerpoint/2010/main" val="422414294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Next Loop</a:t>
            </a:r>
          </a:p>
        </p:txBody>
      </p:sp>
      <p:sp>
        <p:nvSpPr>
          <p:cNvPr id="3" name="Content Placeholder 2"/>
          <p:cNvSpPr>
            <a:spLocks noGrp="1"/>
          </p:cNvSpPr>
          <p:nvPr>
            <p:ph idx="1"/>
          </p:nvPr>
        </p:nvSpPr>
        <p:spPr>
          <a:xfrm>
            <a:off x="535577" y="2299063"/>
            <a:ext cx="10998925" cy="3944983"/>
          </a:xfrm>
        </p:spPr>
        <p:txBody>
          <a:bodyPr/>
          <a:lstStyle/>
          <a:p>
            <a:pPr marL="0" marR="0" indent="0" algn="just">
              <a:lnSpc>
                <a:spcPts val="1800"/>
              </a:lnSpc>
              <a:spcBef>
                <a:spcPts val="0"/>
              </a:spcBef>
              <a:spcAft>
                <a:spcPts val="1200"/>
              </a:spcAft>
              <a:buNone/>
            </a:pPr>
            <a:r>
              <a:rPr lang="en-US"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It repeats a group of statements for each element in a collection. This loop is used for accessing and manipulating all elements in an array or a </a:t>
            </a:r>
            <a:r>
              <a:rPr lang="en-US" dirty="0" err="1">
                <a:solidFill>
                  <a:srgbClr val="000000"/>
                </a:solidFill>
                <a:latin typeface="Verdana" panose="020B0604030504040204" pitchFamily="34" charset="0"/>
                <a:ea typeface="Times New Roman" panose="02020603050405020304" pitchFamily="18" charset="0"/>
                <a:cs typeface="Times New Roman" panose="02020603050405020304" pitchFamily="18" charset="0"/>
              </a:rPr>
              <a:t>VB.Net</a:t>
            </a:r>
            <a:r>
              <a:rPr lang="en-US"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 collection.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ts val="1800"/>
              </a:lnSpc>
              <a:spcBef>
                <a:spcPts val="0"/>
              </a:spcBef>
              <a:spcAft>
                <a:spcPts val="1200"/>
              </a:spcAft>
              <a:buNone/>
            </a:pPr>
            <a:r>
              <a:rPr lang="en-US"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The syntax for this loop construct is:</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For Each element [ As datatype ] In group</a:t>
            </a:r>
            <a:endParaRPr lang="en-US" sz="2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    [ statements ]</a:t>
            </a:r>
            <a:endParaRPr lang="en-US" sz="2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    [ Continue For ]</a:t>
            </a:r>
            <a:endParaRPr lang="en-US" sz="2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    [ statements ]</a:t>
            </a:r>
            <a:endParaRPr lang="en-US" sz="2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    [ Exit For ]</a:t>
            </a:r>
            <a:endParaRPr lang="en-US" sz="2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    [ statements ]</a:t>
            </a:r>
            <a:endParaRPr lang="en-US" sz="2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Next [ element ]</a:t>
            </a:r>
            <a:endParaRPr lang="en-US" sz="2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644126042"/>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While... End While Loop</a:t>
            </a:r>
          </a:p>
        </p:txBody>
      </p:sp>
      <p:sp>
        <p:nvSpPr>
          <p:cNvPr id="3" name="Content Placeholder 2"/>
          <p:cNvSpPr>
            <a:spLocks noGrp="1"/>
          </p:cNvSpPr>
          <p:nvPr>
            <p:ph idx="1"/>
          </p:nvPr>
        </p:nvSpPr>
        <p:spPr>
          <a:xfrm>
            <a:off x="535578" y="2338251"/>
            <a:ext cx="11077302" cy="4362995"/>
          </a:xfrm>
        </p:spPr>
        <p:txBody>
          <a:bodyPr>
            <a:normAutofit/>
          </a:bodyPr>
          <a:lstStyle/>
          <a:p>
            <a:pPr marL="0" marR="0" indent="0" algn="just">
              <a:lnSpc>
                <a:spcPts val="1800"/>
              </a:lnSpc>
              <a:spcBef>
                <a:spcPts val="0"/>
              </a:spcBef>
              <a:spcAft>
                <a:spcPts val="1200"/>
              </a:spcAft>
              <a:buNone/>
            </a:pPr>
            <a:r>
              <a:rPr lang="en-US"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It executes a series of statements as long as a given condition is True.</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ts val="1800"/>
              </a:lnSpc>
              <a:spcBef>
                <a:spcPts val="0"/>
              </a:spcBef>
              <a:spcAft>
                <a:spcPts val="1200"/>
              </a:spcAft>
              <a:buNone/>
            </a:pPr>
            <a:r>
              <a:rPr lang="en-US"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The syntax for this loop construct is:</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While condition</a:t>
            </a:r>
            <a:endParaRPr lang="en-US" sz="2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    [ statements ]</a:t>
            </a:r>
            <a:endParaRPr lang="en-US" sz="2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    [ Continue While ]</a:t>
            </a:r>
            <a:endParaRPr lang="en-US" sz="2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    [ statements ]</a:t>
            </a:r>
            <a:endParaRPr lang="en-US" sz="2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    [ Exit While ]</a:t>
            </a:r>
            <a:endParaRPr lang="en-US" sz="2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    [ statements ]</a:t>
            </a:r>
            <a:endParaRPr lang="en-US" sz="2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End While</a:t>
            </a:r>
            <a:endParaRPr lang="en-US" sz="2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ts val="1800"/>
              </a:lnSpc>
              <a:spcBef>
                <a:spcPts val="0"/>
              </a:spcBef>
              <a:spcAft>
                <a:spcPts val="1200"/>
              </a:spcAft>
              <a:buNone/>
            </a:pPr>
            <a:r>
              <a:rPr lang="en-US"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Here, statement(s) may be a single statement or a block of statements. The condition may be any expression, and true is logical true. The loop iterates while the condition is true.</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ts val="1800"/>
              </a:lnSpc>
              <a:spcBef>
                <a:spcPts val="0"/>
              </a:spcBef>
              <a:spcAft>
                <a:spcPts val="1200"/>
              </a:spcAft>
              <a:buNone/>
            </a:pPr>
            <a:r>
              <a:rPr lang="en-US"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When the condition becomes false, program control passes to the line immediately following the loop.</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352644776"/>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While... End While </a:t>
            </a:r>
            <a:r>
              <a:rPr lang="en-US" dirty="0" smtClean="0"/>
              <a:t>Loop cont.</a:t>
            </a:r>
            <a:endParaRPr lang="en-US" dirty="0"/>
          </a:p>
        </p:txBody>
      </p:sp>
      <p:sp>
        <p:nvSpPr>
          <p:cNvPr id="3" name="Content Placeholder 2"/>
          <p:cNvSpPr>
            <a:spLocks noGrp="1"/>
          </p:cNvSpPr>
          <p:nvPr>
            <p:ph idx="1"/>
          </p:nvPr>
        </p:nvSpPr>
        <p:spPr>
          <a:xfrm>
            <a:off x="496390" y="2364377"/>
            <a:ext cx="5003073" cy="3655423"/>
          </a:xfrm>
        </p:spPr>
        <p:txBody>
          <a:bodyPr/>
          <a:lstStyle/>
          <a:p>
            <a:pPr marL="0" indent="0">
              <a:buNone/>
            </a:pPr>
            <a:r>
              <a:rPr lang="en-US" dirty="0"/>
              <a:t>Flow Diagram:</a:t>
            </a:r>
          </a:p>
          <a:p>
            <a:pPr marL="0" indent="0" algn="just">
              <a:buNone/>
            </a:pPr>
            <a:r>
              <a:rPr lang="en-US" dirty="0"/>
              <a:t>Here, key point of the </a:t>
            </a:r>
            <a:r>
              <a:rPr lang="en-US" i="1" dirty="0"/>
              <a:t>While</a:t>
            </a:r>
            <a:r>
              <a:rPr lang="en-US" dirty="0"/>
              <a:t> loop is that the loop might not ever run. When the condition is tested and the result is false, the loop body will be skipped and the first statement after the while loop will be executed.</a:t>
            </a:r>
          </a:p>
        </p:txBody>
      </p:sp>
      <p:pic>
        <p:nvPicPr>
          <p:cNvPr id="4" name="Picture 3" descr="while loop in VB.Net"/>
          <p:cNvPicPr/>
          <p:nvPr/>
        </p:nvPicPr>
        <p:blipFill>
          <a:blip r:embed="rId2">
            <a:extLst>
              <a:ext uri="{28A0092B-C50C-407E-A947-70E740481C1C}">
                <a14:useLocalDpi xmlns:a14="http://schemas.microsoft.com/office/drawing/2010/main" val="0"/>
              </a:ext>
            </a:extLst>
          </a:blip>
          <a:srcRect/>
          <a:stretch>
            <a:fillRect/>
          </a:stretch>
        </p:blipFill>
        <p:spPr bwMode="auto">
          <a:xfrm>
            <a:off x="6763701" y="2364377"/>
            <a:ext cx="3712710" cy="4339168"/>
          </a:xfrm>
          <a:prstGeom prst="rect">
            <a:avLst/>
          </a:prstGeom>
          <a:noFill/>
          <a:ln>
            <a:noFill/>
          </a:ln>
        </p:spPr>
      </p:pic>
    </p:spTree>
    <p:extLst>
      <p:ext uri="{BB962C8B-B14F-4D97-AF65-F5344CB8AC3E}">
        <p14:creationId xmlns:p14="http://schemas.microsoft.com/office/powerpoint/2010/main" val="1521038845"/>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Nested Loops</a:t>
            </a:r>
          </a:p>
        </p:txBody>
      </p:sp>
      <p:sp>
        <p:nvSpPr>
          <p:cNvPr id="3" name="Content Placeholder 2"/>
          <p:cNvSpPr>
            <a:spLocks noGrp="1"/>
          </p:cNvSpPr>
          <p:nvPr>
            <p:ph idx="1"/>
          </p:nvPr>
        </p:nvSpPr>
        <p:spPr>
          <a:xfrm>
            <a:off x="444137" y="2364377"/>
            <a:ext cx="11090365" cy="3655423"/>
          </a:xfrm>
        </p:spPr>
        <p:txBody>
          <a:bodyPr/>
          <a:lstStyle/>
          <a:p>
            <a:pPr marL="0" marR="0" indent="0" algn="just">
              <a:lnSpc>
                <a:spcPts val="1800"/>
              </a:lnSpc>
              <a:spcBef>
                <a:spcPts val="0"/>
              </a:spcBef>
              <a:spcAft>
                <a:spcPts val="1200"/>
              </a:spcAft>
              <a:buNone/>
            </a:pPr>
            <a:r>
              <a:rPr lang="en-US" dirty="0" err="1">
                <a:solidFill>
                  <a:srgbClr val="000000"/>
                </a:solidFill>
                <a:latin typeface="Verdana" panose="020B0604030504040204" pitchFamily="34" charset="0"/>
                <a:ea typeface="Times New Roman" panose="02020603050405020304" pitchFamily="18" charset="0"/>
                <a:cs typeface="Times New Roman" panose="02020603050405020304" pitchFamily="18" charset="0"/>
              </a:rPr>
              <a:t>VB.Net</a:t>
            </a:r>
            <a:r>
              <a:rPr lang="en-US"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 allows using one loop inside another loop. Following section shows few examples to illustrate the concept.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800"/>
              </a:lnSpc>
              <a:spcBef>
                <a:spcPts val="240"/>
              </a:spcBef>
              <a:spcAft>
                <a:spcPts val="240"/>
              </a:spcAft>
              <a:buNone/>
            </a:pPr>
            <a:r>
              <a:rPr lang="en-US" spc="-75" dirty="0">
                <a:solidFill>
                  <a:srgbClr val="121214"/>
                </a:solidFill>
                <a:latin typeface="Verdana" panose="020B0604030504040204" pitchFamily="34" charset="0"/>
                <a:ea typeface="Times New Roman" panose="02020603050405020304" pitchFamily="18" charset="0"/>
                <a:cs typeface="Times New Roman" panose="02020603050405020304" pitchFamily="18" charset="0"/>
              </a:rPr>
              <a:t>Syntax:</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ts val="1800"/>
              </a:lnSpc>
              <a:spcBef>
                <a:spcPts val="0"/>
              </a:spcBef>
              <a:spcAft>
                <a:spcPts val="1200"/>
              </a:spcAft>
              <a:buNone/>
            </a:pPr>
            <a:r>
              <a:rPr lang="en-US"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The syntax for a </a:t>
            </a:r>
            <a:r>
              <a:rPr lang="en-US" b="1"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nested For loop</a:t>
            </a:r>
            <a:r>
              <a:rPr lang="en-US"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 statement in </a:t>
            </a:r>
            <a:r>
              <a:rPr lang="en-US" dirty="0" err="1">
                <a:solidFill>
                  <a:srgbClr val="000000"/>
                </a:solidFill>
                <a:latin typeface="Verdana" panose="020B0604030504040204" pitchFamily="34" charset="0"/>
                <a:ea typeface="Times New Roman" panose="02020603050405020304" pitchFamily="18" charset="0"/>
                <a:cs typeface="Times New Roman" panose="02020603050405020304" pitchFamily="18" charset="0"/>
              </a:rPr>
              <a:t>VB.Net</a:t>
            </a:r>
            <a:r>
              <a:rPr lang="en-US"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 is as follows:</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For counter1 [ As datatype1 ] = start1 To end1 [ Step step1 ]</a:t>
            </a:r>
            <a:endParaRPr lang="en-US" sz="2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    For counter2 [ As datatype2 ] = start2 To end2 [ Step step2 ]</a:t>
            </a:r>
            <a:endParaRPr lang="en-US" sz="2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    ...</a:t>
            </a:r>
            <a:endParaRPr lang="en-US" sz="2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    Next [ counter2 ]</a:t>
            </a:r>
            <a:endParaRPr lang="en-US" sz="2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Next [ counter 1]</a:t>
            </a:r>
            <a:endParaRPr lang="en-US" sz="2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40498966"/>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Nested </a:t>
            </a:r>
            <a:r>
              <a:rPr lang="en-US" dirty="0" smtClean="0"/>
              <a:t>Loops cont.</a:t>
            </a:r>
            <a:endParaRPr lang="en-US" dirty="0"/>
          </a:p>
        </p:txBody>
      </p:sp>
      <p:sp>
        <p:nvSpPr>
          <p:cNvPr id="3" name="Content Placeholder 2"/>
          <p:cNvSpPr>
            <a:spLocks noGrp="1"/>
          </p:cNvSpPr>
          <p:nvPr>
            <p:ph idx="1"/>
          </p:nvPr>
        </p:nvSpPr>
        <p:spPr>
          <a:xfrm>
            <a:off x="627017" y="2390503"/>
            <a:ext cx="10972799" cy="4297680"/>
          </a:xfrm>
        </p:spPr>
        <p:txBody>
          <a:bodyPr>
            <a:normAutofit/>
          </a:bodyPr>
          <a:lstStyle/>
          <a:p>
            <a:pPr marL="0" marR="0" indent="0" algn="just">
              <a:lnSpc>
                <a:spcPts val="1800"/>
              </a:lnSpc>
              <a:spcBef>
                <a:spcPts val="0"/>
              </a:spcBef>
              <a:spcAft>
                <a:spcPts val="1200"/>
              </a:spcAft>
              <a:buNone/>
            </a:pPr>
            <a:r>
              <a:rPr lang="en-US"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The syntax for a </a:t>
            </a:r>
            <a:r>
              <a:rPr lang="en-US" b="1"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nested While loop</a:t>
            </a:r>
            <a:r>
              <a:rPr lang="en-US"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 statement in </a:t>
            </a:r>
            <a:r>
              <a:rPr lang="en-US" dirty="0" err="1">
                <a:solidFill>
                  <a:srgbClr val="000000"/>
                </a:solidFill>
                <a:latin typeface="Verdana" panose="020B0604030504040204" pitchFamily="34" charset="0"/>
                <a:ea typeface="Times New Roman" panose="02020603050405020304" pitchFamily="18" charset="0"/>
                <a:cs typeface="Times New Roman" panose="02020603050405020304" pitchFamily="18" charset="0"/>
              </a:rPr>
              <a:t>VB.Net</a:t>
            </a:r>
            <a:r>
              <a:rPr lang="en-US"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 is as follows:</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While condition1</a:t>
            </a:r>
            <a:endParaRPr lang="en-US" sz="2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    While condition2</a:t>
            </a:r>
            <a:endParaRPr lang="en-US" sz="2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    ...</a:t>
            </a:r>
            <a:endParaRPr lang="en-US" sz="2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    End While</a:t>
            </a:r>
            <a:endParaRPr lang="en-US" sz="2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End While</a:t>
            </a:r>
            <a:endParaRPr lang="en-US" sz="2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ts val="1800"/>
              </a:lnSpc>
              <a:spcBef>
                <a:spcPts val="0"/>
              </a:spcBef>
              <a:spcAft>
                <a:spcPts val="1200"/>
              </a:spcAft>
              <a:buNone/>
            </a:pPr>
            <a:r>
              <a:rPr lang="en-US"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The syntax for a </a:t>
            </a:r>
            <a:r>
              <a:rPr lang="en-US" b="1"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nested Do...While loop</a:t>
            </a:r>
            <a:r>
              <a:rPr lang="en-US"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 statement in </a:t>
            </a:r>
            <a:r>
              <a:rPr lang="en-US" dirty="0" err="1">
                <a:solidFill>
                  <a:srgbClr val="000000"/>
                </a:solidFill>
                <a:latin typeface="Verdana" panose="020B0604030504040204" pitchFamily="34" charset="0"/>
                <a:ea typeface="Times New Roman" panose="02020603050405020304" pitchFamily="18" charset="0"/>
                <a:cs typeface="Times New Roman" panose="02020603050405020304" pitchFamily="18" charset="0"/>
              </a:rPr>
              <a:t>VB.Net</a:t>
            </a:r>
            <a:r>
              <a:rPr lang="en-US"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 is as follows:</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Do { While | Until } condition1</a:t>
            </a:r>
            <a:endParaRPr lang="en-US" sz="2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    Do { While | Until } condition2</a:t>
            </a:r>
            <a:endParaRPr lang="en-US" sz="2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    ...</a:t>
            </a:r>
            <a:endParaRPr lang="en-US" sz="2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    Loop</a:t>
            </a:r>
            <a:endParaRPr lang="en-US" sz="2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ts val="1200"/>
              </a:lnSpc>
              <a:spcBef>
                <a:spcPts val="0"/>
              </a:spcBef>
              <a:spcAft>
                <a:spcPts val="75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dirty="0">
                <a:solidFill>
                  <a:schemeClr val="accent5">
                    <a:lumMod val="50000"/>
                  </a:schemeClr>
                </a:solidFill>
                <a:latin typeface="Consolas" panose="020B0609020204030204" pitchFamily="49" charset="0"/>
                <a:ea typeface="Times New Roman" panose="02020603050405020304" pitchFamily="18" charset="0"/>
                <a:cs typeface="Courier New" panose="02070309020205020404" pitchFamily="49" charset="0"/>
              </a:rPr>
              <a:t>Loop</a:t>
            </a:r>
            <a:endParaRPr lang="en-US" sz="2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A final note on loop nesting is that you can put any type of loop inside of any other type of loop. </a:t>
            </a:r>
            <a:endParaRPr lang="en-US" dirty="0"/>
          </a:p>
        </p:txBody>
      </p:sp>
    </p:spTree>
    <p:extLst>
      <p:ext uri="{BB962C8B-B14F-4D97-AF65-F5344CB8AC3E}">
        <p14:creationId xmlns:p14="http://schemas.microsoft.com/office/powerpoint/2010/main" val="1510997806"/>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Loop Control Statements:</a:t>
            </a:r>
          </a:p>
        </p:txBody>
      </p:sp>
      <p:sp>
        <p:nvSpPr>
          <p:cNvPr id="3" name="Content Placeholder 2"/>
          <p:cNvSpPr>
            <a:spLocks noGrp="1"/>
          </p:cNvSpPr>
          <p:nvPr>
            <p:ph idx="1"/>
          </p:nvPr>
        </p:nvSpPr>
        <p:spPr>
          <a:xfrm>
            <a:off x="535577" y="2377440"/>
            <a:ext cx="11090365" cy="3642360"/>
          </a:xfrm>
        </p:spPr>
        <p:txBody>
          <a:bodyPr/>
          <a:lstStyle/>
          <a:p>
            <a:pPr marL="0" indent="0">
              <a:buNone/>
            </a:pPr>
            <a:r>
              <a:rPr lang="en-US" dirty="0"/>
              <a:t>Loop control statements change execution from its normal sequence. When execution leaves a scope, all automatic objects that were created in that scope are destroyed.</a:t>
            </a:r>
          </a:p>
          <a:p>
            <a:pPr marL="0" indent="0">
              <a:buNone/>
            </a:pPr>
            <a:r>
              <a:rPr lang="en-US" dirty="0" err="1"/>
              <a:t>VB.Net</a:t>
            </a:r>
            <a:r>
              <a:rPr lang="en-US" dirty="0"/>
              <a:t> provides the following control statements. Click the following links to check their details.</a:t>
            </a:r>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880352620"/>
              </p:ext>
            </p:extLst>
          </p:nvPr>
        </p:nvGraphicFramePr>
        <p:xfrm>
          <a:off x="672374" y="3553095"/>
          <a:ext cx="10849066" cy="3004458"/>
        </p:xfrm>
        <a:graphic>
          <a:graphicData uri="http://schemas.openxmlformats.org/drawingml/2006/table">
            <a:tbl>
              <a:tblPr firstRow="1" firstCol="1" bandRow="1"/>
              <a:tblGrid>
                <a:gridCol w="3254720">
                  <a:extLst>
                    <a:ext uri="{9D8B030D-6E8A-4147-A177-3AD203B41FA5}">
                      <a16:colId xmlns="" xmlns:a16="http://schemas.microsoft.com/office/drawing/2014/main" val="3208156290"/>
                    </a:ext>
                  </a:extLst>
                </a:gridCol>
                <a:gridCol w="7594346">
                  <a:extLst>
                    <a:ext uri="{9D8B030D-6E8A-4147-A177-3AD203B41FA5}">
                      <a16:colId xmlns="" xmlns:a16="http://schemas.microsoft.com/office/drawing/2014/main" val="3858400802"/>
                    </a:ext>
                  </a:extLst>
                </a:gridCol>
              </a:tblGrid>
              <a:tr h="444660">
                <a:tc>
                  <a:txBody>
                    <a:bodyPr/>
                    <a:lstStyle/>
                    <a:p>
                      <a:pPr marL="0" marR="0">
                        <a:lnSpc>
                          <a:spcPts val="1650"/>
                        </a:lnSpc>
                        <a:spcBef>
                          <a:spcPts val="0"/>
                        </a:spcBef>
                        <a:spcAft>
                          <a:spcPts val="1500"/>
                        </a:spcAft>
                      </a:pPr>
                      <a:r>
                        <a:rPr lang="en-US" sz="2000" b="1" dirty="0">
                          <a:solidFill>
                            <a:srgbClr val="313131"/>
                          </a:solidFill>
                          <a:effectLst/>
                          <a:latin typeface="Open Sans"/>
                          <a:ea typeface="Times New Roman" panose="02020603050405020304" pitchFamily="18" charset="0"/>
                          <a:cs typeface="Times New Roman" panose="02020603050405020304" pitchFamily="18" charset="0"/>
                        </a:rPr>
                        <a:t>Control Statement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nSpc>
                          <a:spcPts val="1650"/>
                        </a:lnSpc>
                        <a:spcBef>
                          <a:spcPts val="0"/>
                        </a:spcBef>
                        <a:spcAft>
                          <a:spcPts val="1500"/>
                        </a:spcAft>
                      </a:pPr>
                      <a:r>
                        <a:rPr lang="en-US" sz="2000" b="1">
                          <a:solidFill>
                            <a:srgbClr val="313131"/>
                          </a:solidFill>
                          <a:effectLst/>
                          <a:latin typeface="Open Sans"/>
                          <a:ea typeface="Times New Roman" panose="02020603050405020304" pitchFamily="18" charset="0"/>
                          <a:cs typeface="Times New Roman" panose="02020603050405020304" pitchFamily="18" charset="0"/>
                        </a:rPr>
                        <a:t>Description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extLst>
                  <a:ext uri="{0D108BD9-81ED-4DB2-BD59-A6C34878D82A}">
                    <a16:rowId xmlns="" xmlns:a16="http://schemas.microsoft.com/office/drawing/2014/main" val="879829824"/>
                  </a:ext>
                </a:extLst>
              </a:tr>
              <a:tr h="853266">
                <a:tc>
                  <a:txBody>
                    <a:bodyPr/>
                    <a:lstStyle/>
                    <a:p>
                      <a:pPr marL="30480" marR="30480" algn="just">
                        <a:lnSpc>
                          <a:spcPts val="1800"/>
                        </a:lnSpc>
                        <a:spcBef>
                          <a:spcPts val="0"/>
                        </a:spcBef>
                        <a:spcAft>
                          <a:spcPts val="1200"/>
                        </a:spcAft>
                      </a:pPr>
                      <a:r>
                        <a:rPr lang="en-US" sz="2000" u="none" strike="noStrike" dirty="0">
                          <a:solidFill>
                            <a:srgbClr val="313131"/>
                          </a:solidFill>
                          <a:effectLst/>
                          <a:latin typeface="Open Sans"/>
                          <a:ea typeface="Times New Roman" panose="02020603050405020304" pitchFamily="18" charset="0"/>
                          <a:cs typeface="Times New Roman" panose="02020603050405020304" pitchFamily="18" charset="0"/>
                        </a:rPr>
                        <a:t>Exit statement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2000" dirty="0">
                          <a:solidFill>
                            <a:srgbClr val="313131"/>
                          </a:solidFill>
                          <a:effectLst/>
                          <a:latin typeface="Open Sans"/>
                          <a:ea typeface="Times New Roman" panose="02020603050405020304" pitchFamily="18" charset="0"/>
                          <a:cs typeface="Times New Roman" panose="02020603050405020304" pitchFamily="18" charset="0"/>
                        </a:rPr>
                        <a:t>Terminates the </a:t>
                      </a:r>
                      <a:r>
                        <a:rPr lang="en-US" sz="2000" b="1" dirty="0">
                          <a:solidFill>
                            <a:srgbClr val="313131"/>
                          </a:solidFill>
                          <a:effectLst/>
                          <a:latin typeface="Open Sans"/>
                          <a:ea typeface="Times New Roman" panose="02020603050405020304" pitchFamily="18" charset="0"/>
                          <a:cs typeface="Times New Roman" panose="02020603050405020304" pitchFamily="18" charset="0"/>
                        </a:rPr>
                        <a:t>loop</a:t>
                      </a:r>
                      <a:r>
                        <a:rPr lang="en-US" sz="2000" dirty="0">
                          <a:solidFill>
                            <a:srgbClr val="313131"/>
                          </a:solidFill>
                          <a:effectLst/>
                          <a:latin typeface="Open Sans"/>
                          <a:ea typeface="Times New Roman" panose="02020603050405020304" pitchFamily="18" charset="0"/>
                          <a:cs typeface="Times New Roman" panose="02020603050405020304" pitchFamily="18" charset="0"/>
                        </a:rPr>
                        <a:t> or </a:t>
                      </a:r>
                      <a:r>
                        <a:rPr lang="en-US" sz="2000" b="1" dirty="0">
                          <a:solidFill>
                            <a:srgbClr val="313131"/>
                          </a:solidFill>
                          <a:effectLst/>
                          <a:latin typeface="Open Sans"/>
                          <a:ea typeface="Times New Roman" panose="02020603050405020304" pitchFamily="18" charset="0"/>
                          <a:cs typeface="Times New Roman" panose="02020603050405020304" pitchFamily="18" charset="0"/>
                        </a:rPr>
                        <a:t>select case</a:t>
                      </a:r>
                      <a:r>
                        <a:rPr lang="en-US" sz="2000" dirty="0">
                          <a:solidFill>
                            <a:srgbClr val="313131"/>
                          </a:solidFill>
                          <a:effectLst/>
                          <a:latin typeface="Open Sans"/>
                          <a:ea typeface="Times New Roman" panose="02020603050405020304" pitchFamily="18" charset="0"/>
                          <a:cs typeface="Times New Roman" panose="02020603050405020304" pitchFamily="18" charset="0"/>
                        </a:rPr>
                        <a:t> statement and transfers execution to the statement immediately following the loop or select case.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820097114"/>
                  </a:ext>
                </a:extLst>
              </a:tr>
              <a:tr h="853266">
                <a:tc>
                  <a:txBody>
                    <a:bodyPr/>
                    <a:lstStyle/>
                    <a:p>
                      <a:pPr marL="30480" marR="30480" algn="just">
                        <a:lnSpc>
                          <a:spcPts val="1800"/>
                        </a:lnSpc>
                        <a:spcBef>
                          <a:spcPts val="0"/>
                        </a:spcBef>
                        <a:spcAft>
                          <a:spcPts val="1200"/>
                        </a:spcAft>
                      </a:pPr>
                      <a:r>
                        <a:rPr lang="en-US" sz="2000" u="none" strike="noStrike" dirty="0">
                          <a:solidFill>
                            <a:srgbClr val="313131"/>
                          </a:solidFill>
                          <a:effectLst/>
                          <a:latin typeface="Open Sans"/>
                          <a:ea typeface="Times New Roman" panose="02020603050405020304" pitchFamily="18" charset="0"/>
                          <a:cs typeface="Times New Roman" panose="02020603050405020304" pitchFamily="18" charset="0"/>
                        </a:rPr>
                        <a:t>Continue statement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2000" dirty="0">
                          <a:solidFill>
                            <a:srgbClr val="313131"/>
                          </a:solidFill>
                          <a:effectLst/>
                          <a:latin typeface="Open Sans"/>
                          <a:ea typeface="Times New Roman" panose="02020603050405020304" pitchFamily="18" charset="0"/>
                          <a:cs typeface="Times New Roman" panose="02020603050405020304" pitchFamily="18" charset="0"/>
                        </a:rPr>
                        <a:t>Causes the loop to skip the remainder of its body and immediately retest its condition prior to reiterating.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607759506"/>
                  </a:ext>
                </a:extLst>
              </a:tr>
              <a:tr h="853266">
                <a:tc>
                  <a:txBody>
                    <a:bodyPr/>
                    <a:lstStyle/>
                    <a:p>
                      <a:pPr marL="30480" marR="30480" algn="just">
                        <a:lnSpc>
                          <a:spcPts val="1800"/>
                        </a:lnSpc>
                        <a:spcBef>
                          <a:spcPts val="0"/>
                        </a:spcBef>
                        <a:spcAft>
                          <a:spcPts val="1200"/>
                        </a:spcAft>
                      </a:pPr>
                      <a:r>
                        <a:rPr lang="en-US" sz="2000" u="none" strike="noStrike" dirty="0" err="1">
                          <a:solidFill>
                            <a:srgbClr val="313131"/>
                          </a:solidFill>
                          <a:effectLst/>
                          <a:latin typeface="Open Sans"/>
                          <a:ea typeface="Times New Roman" panose="02020603050405020304" pitchFamily="18" charset="0"/>
                          <a:cs typeface="Times New Roman" panose="02020603050405020304" pitchFamily="18" charset="0"/>
                        </a:rPr>
                        <a:t>GoTo</a:t>
                      </a:r>
                      <a:r>
                        <a:rPr lang="en-US" sz="2000" u="none" strike="noStrike">
                          <a:solidFill>
                            <a:srgbClr val="313131"/>
                          </a:solidFill>
                          <a:effectLst/>
                          <a:latin typeface="Open Sans"/>
                          <a:ea typeface="Times New Roman" panose="02020603050405020304" pitchFamily="18" charset="0"/>
                          <a:cs typeface="Times New Roman" panose="02020603050405020304" pitchFamily="18" charset="0"/>
                        </a:rPr>
                        <a:t> statement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650"/>
                        </a:lnSpc>
                        <a:spcBef>
                          <a:spcPts val="0"/>
                        </a:spcBef>
                        <a:spcAft>
                          <a:spcPts val="0"/>
                        </a:spcAft>
                      </a:pPr>
                      <a:r>
                        <a:rPr lang="en-US" sz="2000" dirty="0">
                          <a:solidFill>
                            <a:srgbClr val="313131"/>
                          </a:solidFill>
                          <a:effectLst/>
                          <a:latin typeface="Open Sans"/>
                          <a:ea typeface="Times New Roman" panose="02020603050405020304" pitchFamily="18" charset="0"/>
                          <a:cs typeface="Times New Roman" panose="02020603050405020304" pitchFamily="18" charset="0"/>
                        </a:rPr>
                        <a:t>Transfers control to the labeled statement. Though it is not advised to use </a:t>
                      </a:r>
                      <a:r>
                        <a:rPr lang="en-US" sz="2000" dirty="0" err="1">
                          <a:solidFill>
                            <a:srgbClr val="313131"/>
                          </a:solidFill>
                          <a:effectLst/>
                          <a:latin typeface="Open Sans"/>
                          <a:ea typeface="Times New Roman" panose="02020603050405020304" pitchFamily="18" charset="0"/>
                          <a:cs typeface="Times New Roman" panose="02020603050405020304" pitchFamily="18" charset="0"/>
                        </a:rPr>
                        <a:t>GoTo</a:t>
                      </a:r>
                      <a:r>
                        <a:rPr lang="en-US" sz="2000" dirty="0">
                          <a:solidFill>
                            <a:srgbClr val="313131"/>
                          </a:solidFill>
                          <a:effectLst/>
                          <a:latin typeface="Open Sans"/>
                          <a:ea typeface="Times New Roman" panose="02020603050405020304" pitchFamily="18" charset="0"/>
                          <a:cs typeface="Times New Roman" panose="02020603050405020304" pitchFamily="18" charset="0"/>
                        </a:rPr>
                        <a:t> statement in your program.</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710894989"/>
                  </a:ext>
                </a:extLst>
              </a:tr>
            </a:tbl>
          </a:graphicData>
        </a:graphic>
      </p:graphicFrame>
    </p:spTree>
    <p:extLst>
      <p:ext uri="{BB962C8B-B14F-4D97-AF65-F5344CB8AC3E}">
        <p14:creationId xmlns:p14="http://schemas.microsoft.com/office/powerpoint/2010/main" val="4066166429"/>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VB.Net</a:t>
            </a:r>
            <a:r>
              <a:rPr lang="en-US" dirty="0"/>
              <a:t> – Strings</a:t>
            </a:r>
          </a:p>
        </p:txBody>
      </p:sp>
      <p:sp>
        <p:nvSpPr>
          <p:cNvPr id="3" name="Content Placeholder 2"/>
          <p:cNvSpPr>
            <a:spLocks noGrp="1"/>
          </p:cNvSpPr>
          <p:nvPr>
            <p:ph idx="1"/>
          </p:nvPr>
        </p:nvSpPr>
        <p:spPr/>
        <p:txBody>
          <a:bodyPr/>
          <a:lstStyle/>
          <a:p>
            <a:pPr marL="0" indent="0">
              <a:buNone/>
            </a:pPr>
            <a:r>
              <a:rPr lang="en-US" dirty="0"/>
              <a:t>In </a:t>
            </a:r>
            <a:r>
              <a:rPr lang="en-US" dirty="0" err="1"/>
              <a:t>VB.Net</a:t>
            </a:r>
            <a:r>
              <a:rPr lang="en-US" dirty="0"/>
              <a:t>, you can use strings as array of characters, however, more common practice is to use the String keyword to declare a string variable. The string keyword is an alias for the </a:t>
            </a:r>
            <a:r>
              <a:rPr lang="en-US" b="1" dirty="0" err="1"/>
              <a:t>System.String</a:t>
            </a:r>
            <a:r>
              <a:rPr lang="en-US" dirty="0"/>
              <a:t> class.</a:t>
            </a:r>
          </a:p>
        </p:txBody>
      </p:sp>
    </p:spTree>
    <p:extLst>
      <p:ext uri="{BB962C8B-B14F-4D97-AF65-F5344CB8AC3E}">
        <p14:creationId xmlns:p14="http://schemas.microsoft.com/office/powerpoint/2010/main" val="28821487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7646" y="973668"/>
            <a:ext cx="9940834" cy="706964"/>
          </a:xfrm>
        </p:spPr>
        <p:txBody>
          <a:bodyPr/>
          <a:lstStyle/>
          <a:p>
            <a:pPr algn="ctr"/>
            <a:r>
              <a:rPr lang="en-US" dirty="0"/>
              <a:t>Integrated Development Environment (IDE) For </a:t>
            </a:r>
            <a:r>
              <a:rPr lang="en-US" dirty="0" err="1"/>
              <a:t>VB.Net</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a:t>Microsoft provides the following development tools for </a:t>
            </a:r>
            <a:r>
              <a:rPr lang="en-US" dirty="0" err="1"/>
              <a:t>VB.Net</a:t>
            </a:r>
            <a:r>
              <a:rPr lang="en-US" dirty="0"/>
              <a:t> programming:</a:t>
            </a:r>
          </a:p>
          <a:p>
            <a:pPr lvl="0"/>
            <a:r>
              <a:rPr lang="en-US" dirty="0"/>
              <a:t>Visual Studio </a:t>
            </a:r>
            <a:r>
              <a:rPr lang="en-US" dirty="0" smtClean="0"/>
              <a:t>2012 </a:t>
            </a:r>
            <a:r>
              <a:rPr lang="en-US" dirty="0"/>
              <a:t>(VS)</a:t>
            </a:r>
          </a:p>
          <a:p>
            <a:pPr lvl="0"/>
            <a:r>
              <a:rPr lang="en-US" dirty="0"/>
              <a:t>Visual Basic </a:t>
            </a:r>
            <a:r>
              <a:rPr lang="en-US" dirty="0" smtClean="0"/>
              <a:t>2012 </a:t>
            </a:r>
            <a:r>
              <a:rPr lang="en-US" dirty="0"/>
              <a:t>Express (VBE)</a:t>
            </a:r>
          </a:p>
          <a:p>
            <a:pPr lvl="0"/>
            <a:r>
              <a:rPr lang="en-US" dirty="0"/>
              <a:t>Visual Web Developer</a:t>
            </a:r>
          </a:p>
          <a:p>
            <a:pPr marL="0" indent="0">
              <a:buNone/>
            </a:pPr>
            <a:r>
              <a:rPr lang="en-US" dirty="0"/>
              <a:t>Using these tools, you can write all kinds of </a:t>
            </a:r>
            <a:r>
              <a:rPr lang="en-US" dirty="0" err="1"/>
              <a:t>VB.Net</a:t>
            </a:r>
            <a:r>
              <a:rPr lang="en-US" dirty="0"/>
              <a:t> programs from simple command-line applications to more complex applications. Visual Basic Express and Visual Web Developer Express edition are trimmed down versions of Visual Studio and has the same look and feel. They retain most features of Visual Studio. </a:t>
            </a:r>
          </a:p>
        </p:txBody>
      </p:sp>
    </p:spTree>
    <p:extLst>
      <p:ext uri="{BB962C8B-B14F-4D97-AF65-F5344CB8AC3E}">
        <p14:creationId xmlns:p14="http://schemas.microsoft.com/office/powerpoint/2010/main" val="1304973533"/>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Creating a String </a:t>
            </a:r>
            <a:r>
              <a:rPr lang="en-US" dirty="0" smtClean="0"/>
              <a:t>Object</a:t>
            </a:r>
            <a:endParaRPr lang="en-US" dirty="0"/>
          </a:p>
        </p:txBody>
      </p:sp>
      <p:sp>
        <p:nvSpPr>
          <p:cNvPr id="3" name="Content Placeholder 2"/>
          <p:cNvSpPr>
            <a:spLocks noGrp="1"/>
          </p:cNvSpPr>
          <p:nvPr>
            <p:ph idx="1"/>
          </p:nvPr>
        </p:nvSpPr>
        <p:spPr/>
        <p:txBody>
          <a:bodyPr/>
          <a:lstStyle/>
          <a:p>
            <a:pPr marL="0" indent="0">
              <a:buNone/>
            </a:pPr>
            <a:r>
              <a:rPr lang="en-US" dirty="0"/>
              <a:t>You can create string object using one of the following methods:</a:t>
            </a:r>
          </a:p>
          <a:p>
            <a:pPr lvl="0"/>
            <a:r>
              <a:rPr lang="en-US" dirty="0"/>
              <a:t>By assigning a string literal to a String variable</a:t>
            </a:r>
          </a:p>
          <a:p>
            <a:pPr lvl="0"/>
            <a:r>
              <a:rPr lang="en-US" dirty="0"/>
              <a:t>By using a String class constructor</a:t>
            </a:r>
          </a:p>
          <a:p>
            <a:pPr lvl="0"/>
            <a:r>
              <a:rPr lang="en-US" dirty="0"/>
              <a:t>By using the string concatenation operator (+)</a:t>
            </a:r>
          </a:p>
          <a:p>
            <a:pPr lvl="0"/>
            <a:r>
              <a:rPr lang="en-US" dirty="0"/>
              <a:t>By retrieving a property or calling a method that returns a string</a:t>
            </a:r>
          </a:p>
          <a:p>
            <a:r>
              <a:rPr lang="en-US" dirty="0"/>
              <a:t>By calling a formatting method to convert a value or object to its string representation</a:t>
            </a:r>
          </a:p>
        </p:txBody>
      </p:sp>
    </p:spTree>
    <p:extLst>
      <p:ext uri="{BB962C8B-B14F-4D97-AF65-F5344CB8AC3E}">
        <p14:creationId xmlns:p14="http://schemas.microsoft.com/office/powerpoint/2010/main" val="393149723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Strings Cont.</a:t>
            </a:r>
            <a:endParaRPr lang="en-US" dirty="0"/>
          </a:p>
        </p:txBody>
      </p:sp>
      <p:sp>
        <p:nvSpPr>
          <p:cNvPr id="3" name="Content Placeholder 2"/>
          <p:cNvSpPr>
            <a:spLocks noGrp="1"/>
          </p:cNvSpPr>
          <p:nvPr>
            <p:ph idx="1"/>
          </p:nvPr>
        </p:nvSpPr>
        <p:spPr>
          <a:xfrm>
            <a:off x="705394" y="2364377"/>
            <a:ext cx="9275219" cy="4376057"/>
          </a:xfrm>
        </p:spPr>
        <p:txBody>
          <a:bodyPr>
            <a:normAutofit fontScale="92500" lnSpcReduction="20000"/>
          </a:bodyPr>
          <a:lstStyle/>
          <a:p>
            <a:pPr marL="0" indent="0">
              <a:buNone/>
            </a:pPr>
            <a:r>
              <a:rPr lang="en-US" dirty="0"/>
              <a:t>The following example demonstrates this:</a:t>
            </a:r>
          </a:p>
          <a:p>
            <a:pPr marL="0" indent="0">
              <a:buNone/>
            </a:pPr>
            <a:r>
              <a:rPr lang="en-US" dirty="0">
                <a:solidFill>
                  <a:schemeClr val="accent5">
                    <a:lumMod val="50000"/>
                  </a:schemeClr>
                </a:solidFill>
                <a:latin typeface="Bell MT" panose="02020503060305020303" pitchFamily="18" charset="0"/>
              </a:rPr>
              <a:t>Module strings</a:t>
            </a:r>
          </a:p>
          <a:p>
            <a:pPr marL="0" indent="0">
              <a:buNone/>
            </a:pPr>
            <a:r>
              <a:rPr lang="en-US" dirty="0">
                <a:solidFill>
                  <a:schemeClr val="accent5">
                    <a:lumMod val="50000"/>
                  </a:schemeClr>
                </a:solidFill>
                <a:latin typeface="Bell MT" panose="02020503060305020303" pitchFamily="18" charset="0"/>
              </a:rPr>
              <a:t>   Sub Main()</a:t>
            </a:r>
          </a:p>
          <a:p>
            <a:pPr marL="0" indent="0">
              <a:buNone/>
            </a:pPr>
            <a:r>
              <a:rPr lang="en-US" dirty="0">
                <a:solidFill>
                  <a:schemeClr val="accent5">
                    <a:lumMod val="50000"/>
                  </a:schemeClr>
                </a:solidFill>
                <a:latin typeface="Bell MT" panose="02020503060305020303" pitchFamily="18" charset="0"/>
              </a:rPr>
              <a:t>      Dim </a:t>
            </a:r>
            <a:r>
              <a:rPr lang="en-US" dirty="0" err="1">
                <a:solidFill>
                  <a:schemeClr val="accent5">
                    <a:lumMod val="50000"/>
                  </a:schemeClr>
                </a:solidFill>
                <a:latin typeface="Bell MT" panose="02020503060305020303" pitchFamily="18" charset="0"/>
              </a:rPr>
              <a:t>fname</a:t>
            </a:r>
            <a:r>
              <a:rPr lang="en-US" dirty="0">
                <a:solidFill>
                  <a:schemeClr val="accent5">
                    <a:lumMod val="50000"/>
                  </a:schemeClr>
                </a:solidFill>
                <a:latin typeface="Bell MT" panose="02020503060305020303" pitchFamily="18" charset="0"/>
              </a:rPr>
              <a:t>, </a:t>
            </a:r>
            <a:r>
              <a:rPr lang="en-US" dirty="0" err="1">
                <a:solidFill>
                  <a:schemeClr val="accent5">
                    <a:lumMod val="50000"/>
                  </a:schemeClr>
                </a:solidFill>
                <a:latin typeface="Bell MT" panose="02020503060305020303" pitchFamily="18" charset="0"/>
              </a:rPr>
              <a:t>lname</a:t>
            </a:r>
            <a:r>
              <a:rPr lang="en-US" dirty="0">
                <a:solidFill>
                  <a:schemeClr val="accent5">
                    <a:lumMod val="50000"/>
                  </a:schemeClr>
                </a:solidFill>
                <a:latin typeface="Bell MT" panose="02020503060305020303" pitchFamily="18" charset="0"/>
              </a:rPr>
              <a:t>, </a:t>
            </a:r>
            <a:r>
              <a:rPr lang="en-US" dirty="0" err="1">
                <a:solidFill>
                  <a:schemeClr val="accent5">
                    <a:lumMod val="50000"/>
                  </a:schemeClr>
                </a:solidFill>
                <a:latin typeface="Bell MT" panose="02020503060305020303" pitchFamily="18" charset="0"/>
              </a:rPr>
              <a:t>fullname</a:t>
            </a:r>
            <a:r>
              <a:rPr lang="en-US" dirty="0">
                <a:solidFill>
                  <a:schemeClr val="accent5">
                    <a:lumMod val="50000"/>
                  </a:schemeClr>
                </a:solidFill>
                <a:latin typeface="Bell MT" panose="02020503060305020303" pitchFamily="18" charset="0"/>
              </a:rPr>
              <a:t>, greetings As String</a:t>
            </a:r>
          </a:p>
          <a:p>
            <a:pPr marL="0" indent="0">
              <a:buNone/>
            </a:pPr>
            <a:r>
              <a:rPr lang="en-US" dirty="0">
                <a:solidFill>
                  <a:schemeClr val="accent5">
                    <a:lumMod val="50000"/>
                  </a:schemeClr>
                </a:solidFill>
                <a:latin typeface="Bell MT" panose="02020503060305020303" pitchFamily="18" charset="0"/>
              </a:rPr>
              <a:t>      </a:t>
            </a:r>
            <a:r>
              <a:rPr lang="en-US" dirty="0" err="1">
                <a:solidFill>
                  <a:schemeClr val="accent5">
                    <a:lumMod val="50000"/>
                  </a:schemeClr>
                </a:solidFill>
                <a:latin typeface="Bell MT" panose="02020503060305020303" pitchFamily="18" charset="0"/>
              </a:rPr>
              <a:t>fname</a:t>
            </a:r>
            <a:r>
              <a:rPr lang="en-US" dirty="0">
                <a:solidFill>
                  <a:schemeClr val="accent5">
                    <a:lumMod val="50000"/>
                  </a:schemeClr>
                </a:solidFill>
                <a:latin typeface="Bell MT" panose="02020503060305020303" pitchFamily="18" charset="0"/>
              </a:rPr>
              <a:t> = "Rowan"</a:t>
            </a:r>
          </a:p>
          <a:p>
            <a:pPr marL="0" indent="0">
              <a:buNone/>
            </a:pPr>
            <a:r>
              <a:rPr lang="en-US" dirty="0">
                <a:solidFill>
                  <a:schemeClr val="accent5">
                    <a:lumMod val="50000"/>
                  </a:schemeClr>
                </a:solidFill>
                <a:latin typeface="Bell MT" panose="02020503060305020303" pitchFamily="18" charset="0"/>
              </a:rPr>
              <a:t>      </a:t>
            </a:r>
            <a:r>
              <a:rPr lang="en-US" dirty="0" err="1">
                <a:solidFill>
                  <a:schemeClr val="accent5">
                    <a:lumMod val="50000"/>
                  </a:schemeClr>
                </a:solidFill>
                <a:latin typeface="Bell MT" panose="02020503060305020303" pitchFamily="18" charset="0"/>
              </a:rPr>
              <a:t>lname</a:t>
            </a:r>
            <a:r>
              <a:rPr lang="en-US" dirty="0">
                <a:solidFill>
                  <a:schemeClr val="accent5">
                    <a:lumMod val="50000"/>
                  </a:schemeClr>
                </a:solidFill>
                <a:latin typeface="Bell MT" panose="02020503060305020303" pitchFamily="18" charset="0"/>
              </a:rPr>
              <a:t> = "Atkinson"</a:t>
            </a:r>
          </a:p>
          <a:p>
            <a:pPr marL="0" indent="0">
              <a:buNone/>
            </a:pPr>
            <a:r>
              <a:rPr lang="en-US" dirty="0">
                <a:solidFill>
                  <a:schemeClr val="accent5">
                    <a:lumMod val="50000"/>
                  </a:schemeClr>
                </a:solidFill>
                <a:latin typeface="Bell MT" panose="02020503060305020303" pitchFamily="18" charset="0"/>
              </a:rPr>
              <a:t>      </a:t>
            </a:r>
            <a:r>
              <a:rPr lang="en-US" dirty="0" err="1">
                <a:solidFill>
                  <a:schemeClr val="accent5">
                    <a:lumMod val="50000"/>
                  </a:schemeClr>
                </a:solidFill>
                <a:latin typeface="Bell MT" panose="02020503060305020303" pitchFamily="18" charset="0"/>
              </a:rPr>
              <a:t>fullname</a:t>
            </a:r>
            <a:r>
              <a:rPr lang="en-US" dirty="0">
                <a:solidFill>
                  <a:schemeClr val="accent5">
                    <a:lumMod val="50000"/>
                  </a:schemeClr>
                </a:solidFill>
                <a:latin typeface="Bell MT" panose="02020503060305020303" pitchFamily="18" charset="0"/>
              </a:rPr>
              <a:t> = </a:t>
            </a:r>
            <a:r>
              <a:rPr lang="en-US" dirty="0" err="1">
                <a:solidFill>
                  <a:schemeClr val="accent5">
                    <a:lumMod val="50000"/>
                  </a:schemeClr>
                </a:solidFill>
                <a:latin typeface="Bell MT" panose="02020503060305020303" pitchFamily="18" charset="0"/>
              </a:rPr>
              <a:t>fname</a:t>
            </a:r>
            <a:r>
              <a:rPr lang="en-US" dirty="0">
                <a:solidFill>
                  <a:schemeClr val="accent5">
                    <a:lumMod val="50000"/>
                  </a:schemeClr>
                </a:solidFill>
                <a:latin typeface="Bell MT" panose="02020503060305020303" pitchFamily="18" charset="0"/>
              </a:rPr>
              <a:t> + " " + </a:t>
            </a:r>
            <a:r>
              <a:rPr lang="en-US" dirty="0" err="1">
                <a:solidFill>
                  <a:schemeClr val="accent5">
                    <a:lumMod val="50000"/>
                  </a:schemeClr>
                </a:solidFill>
                <a:latin typeface="Bell MT" panose="02020503060305020303" pitchFamily="18" charset="0"/>
              </a:rPr>
              <a:t>lname</a:t>
            </a:r>
            <a:endParaRPr lang="en-US" dirty="0">
              <a:solidFill>
                <a:schemeClr val="accent5">
                  <a:lumMod val="50000"/>
                </a:schemeClr>
              </a:solidFill>
              <a:latin typeface="Bell MT" panose="02020503060305020303" pitchFamily="18" charset="0"/>
            </a:endParaRPr>
          </a:p>
          <a:p>
            <a:pPr marL="0" indent="0">
              <a:buNone/>
            </a:pPr>
            <a:r>
              <a:rPr lang="en-US" dirty="0">
                <a:solidFill>
                  <a:schemeClr val="accent5">
                    <a:lumMod val="50000"/>
                  </a:schemeClr>
                </a:solidFill>
                <a:latin typeface="Bell MT" panose="02020503060305020303" pitchFamily="18" charset="0"/>
              </a:rPr>
              <a:t>      </a:t>
            </a:r>
            <a:r>
              <a:rPr lang="en-US" dirty="0" err="1">
                <a:solidFill>
                  <a:schemeClr val="accent5">
                    <a:lumMod val="50000"/>
                  </a:schemeClr>
                </a:solidFill>
                <a:latin typeface="Bell MT" panose="02020503060305020303" pitchFamily="18" charset="0"/>
              </a:rPr>
              <a:t>Console.WriteLine</a:t>
            </a:r>
            <a:r>
              <a:rPr lang="en-US" dirty="0">
                <a:solidFill>
                  <a:schemeClr val="accent5">
                    <a:lumMod val="50000"/>
                  </a:schemeClr>
                </a:solidFill>
                <a:latin typeface="Bell MT" panose="02020503060305020303" pitchFamily="18" charset="0"/>
              </a:rPr>
              <a:t>("Full Name: {0}", </a:t>
            </a:r>
            <a:r>
              <a:rPr lang="en-US" dirty="0" err="1">
                <a:solidFill>
                  <a:schemeClr val="accent5">
                    <a:lumMod val="50000"/>
                  </a:schemeClr>
                </a:solidFill>
                <a:latin typeface="Bell MT" panose="02020503060305020303" pitchFamily="18" charset="0"/>
              </a:rPr>
              <a:t>fullname</a:t>
            </a:r>
            <a:r>
              <a:rPr lang="en-US" dirty="0">
                <a:solidFill>
                  <a:schemeClr val="accent5">
                    <a:lumMod val="50000"/>
                  </a:schemeClr>
                </a:solidFill>
                <a:latin typeface="Bell MT" panose="02020503060305020303" pitchFamily="18" charset="0"/>
              </a:rPr>
              <a:t>)</a:t>
            </a:r>
          </a:p>
          <a:p>
            <a:pPr marL="0" indent="0">
              <a:buNone/>
            </a:pPr>
            <a:r>
              <a:rPr lang="en-US" dirty="0">
                <a:solidFill>
                  <a:schemeClr val="accent5">
                    <a:lumMod val="50000"/>
                  </a:schemeClr>
                </a:solidFill>
                <a:latin typeface="Bell MT" panose="02020503060305020303" pitchFamily="18" charset="0"/>
              </a:rPr>
              <a:t> </a:t>
            </a:r>
          </a:p>
          <a:p>
            <a:pPr marL="0" indent="0">
              <a:buNone/>
            </a:pPr>
            <a:r>
              <a:rPr lang="en-US" dirty="0">
                <a:solidFill>
                  <a:schemeClr val="accent5">
                    <a:lumMod val="50000"/>
                  </a:schemeClr>
                </a:solidFill>
                <a:latin typeface="Bell MT" panose="02020503060305020303" pitchFamily="18" charset="0"/>
              </a:rPr>
              <a:t>     </a:t>
            </a:r>
            <a:r>
              <a:rPr lang="en-US" dirty="0">
                <a:solidFill>
                  <a:srgbClr val="00B050"/>
                </a:solidFill>
                <a:latin typeface="Bell MT" panose="02020503060305020303" pitchFamily="18" charset="0"/>
              </a:rPr>
              <a:t>'by using string constructor</a:t>
            </a:r>
          </a:p>
          <a:p>
            <a:pPr marL="0" indent="0">
              <a:buNone/>
            </a:pPr>
            <a:r>
              <a:rPr lang="en-US" dirty="0">
                <a:solidFill>
                  <a:schemeClr val="accent5">
                    <a:lumMod val="50000"/>
                  </a:schemeClr>
                </a:solidFill>
                <a:latin typeface="Bell MT" panose="02020503060305020303" pitchFamily="18" charset="0"/>
              </a:rPr>
              <a:t>      Dim letters As Char() = {"H", "e", "l", "l", "o"}</a:t>
            </a:r>
          </a:p>
          <a:p>
            <a:pPr marL="0" indent="0">
              <a:buNone/>
            </a:pPr>
            <a:r>
              <a:rPr lang="en-US" dirty="0">
                <a:solidFill>
                  <a:schemeClr val="accent5">
                    <a:lumMod val="50000"/>
                  </a:schemeClr>
                </a:solidFill>
                <a:latin typeface="Bell MT" panose="02020503060305020303" pitchFamily="18" charset="0"/>
              </a:rPr>
              <a:t>      greetings = New String(letters)</a:t>
            </a:r>
          </a:p>
          <a:p>
            <a:pPr marL="0" indent="0">
              <a:buNone/>
            </a:pPr>
            <a:r>
              <a:rPr lang="en-US" dirty="0">
                <a:solidFill>
                  <a:schemeClr val="accent5">
                    <a:lumMod val="50000"/>
                  </a:schemeClr>
                </a:solidFill>
                <a:latin typeface="Bell MT" panose="02020503060305020303" pitchFamily="18" charset="0"/>
              </a:rPr>
              <a:t>      </a:t>
            </a:r>
            <a:r>
              <a:rPr lang="en-US" dirty="0" err="1">
                <a:solidFill>
                  <a:schemeClr val="accent5">
                    <a:lumMod val="50000"/>
                  </a:schemeClr>
                </a:solidFill>
                <a:latin typeface="Bell MT" panose="02020503060305020303" pitchFamily="18" charset="0"/>
              </a:rPr>
              <a:t>Console.WriteLine</a:t>
            </a:r>
            <a:r>
              <a:rPr lang="en-US" dirty="0">
                <a:solidFill>
                  <a:schemeClr val="accent5">
                    <a:lumMod val="50000"/>
                  </a:schemeClr>
                </a:solidFill>
                <a:latin typeface="Bell MT" panose="02020503060305020303" pitchFamily="18" charset="0"/>
              </a:rPr>
              <a:t>("Greetings: {0}", greetings)</a:t>
            </a:r>
          </a:p>
          <a:p>
            <a:pPr marL="0" indent="0">
              <a:buNone/>
            </a:pPr>
            <a:endParaRPr lang="en-US" dirty="0"/>
          </a:p>
        </p:txBody>
      </p:sp>
    </p:spTree>
    <p:extLst>
      <p:ext uri="{BB962C8B-B14F-4D97-AF65-F5344CB8AC3E}">
        <p14:creationId xmlns:p14="http://schemas.microsoft.com/office/powerpoint/2010/main" val="2324345499"/>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Strings Cont.</a:t>
            </a:r>
          </a:p>
        </p:txBody>
      </p:sp>
      <p:sp>
        <p:nvSpPr>
          <p:cNvPr id="3" name="Content Placeholder 2"/>
          <p:cNvSpPr>
            <a:spLocks noGrp="1"/>
          </p:cNvSpPr>
          <p:nvPr>
            <p:ph idx="1"/>
          </p:nvPr>
        </p:nvSpPr>
        <p:spPr>
          <a:xfrm>
            <a:off x="1154954" y="2327564"/>
            <a:ext cx="8825659" cy="4378036"/>
          </a:xfrm>
        </p:spPr>
        <p:txBody>
          <a:bodyPr>
            <a:normAutofit fontScale="92500" lnSpcReduction="10000"/>
          </a:bodyPr>
          <a:lstStyle/>
          <a:p>
            <a:pPr marL="0" indent="0">
              <a:buNone/>
            </a:pPr>
            <a:r>
              <a:rPr lang="en-US" dirty="0">
                <a:solidFill>
                  <a:srgbClr val="00B050"/>
                </a:solidFill>
                <a:latin typeface="Bell MT" panose="02020503060305020303" pitchFamily="18" charset="0"/>
              </a:rPr>
              <a:t>'methods returning String</a:t>
            </a:r>
          </a:p>
          <a:p>
            <a:pPr marL="0" indent="0">
              <a:buNone/>
            </a:pPr>
            <a:r>
              <a:rPr lang="en-US" dirty="0">
                <a:solidFill>
                  <a:schemeClr val="accent5">
                    <a:lumMod val="50000"/>
                  </a:schemeClr>
                </a:solidFill>
                <a:latin typeface="Bell MT" panose="02020503060305020303" pitchFamily="18" charset="0"/>
              </a:rPr>
              <a:t>      Dim </a:t>
            </a:r>
            <a:r>
              <a:rPr lang="en-US" dirty="0" err="1">
                <a:solidFill>
                  <a:schemeClr val="accent5">
                    <a:lumMod val="50000"/>
                  </a:schemeClr>
                </a:solidFill>
                <a:latin typeface="Bell MT" panose="02020503060305020303" pitchFamily="18" charset="0"/>
              </a:rPr>
              <a:t>sarray</a:t>
            </a:r>
            <a:r>
              <a:rPr lang="en-US" dirty="0">
                <a:solidFill>
                  <a:schemeClr val="accent5">
                    <a:lumMod val="50000"/>
                  </a:schemeClr>
                </a:solidFill>
                <a:latin typeface="Bell MT" panose="02020503060305020303" pitchFamily="18" charset="0"/>
              </a:rPr>
              <a:t>() As String = {"Hello", "From", </a:t>
            </a:r>
            <a:r>
              <a:rPr lang="en-US" dirty="0" smtClean="0">
                <a:solidFill>
                  <a:schemeClr val="accent5">
                    <a:lumMod val="50000"/>
                  </a:schemeClr>
                </a:solidFill>
                <a:latin typeface="Bell MT" panose="02020503060305020303" pitchFamily="18" charset="0"/>
              </a:rPr>
              <a:t>“CPT417", “Class"}</a:t>
            </a:r>
            <a:endParaRPr lang="en-US" dirty="0">
              <a:solidFill>
                <a:schemeClr val="accent5">
                  <a:lumMod val="50000"/>
                </a:schemeClr>
              </a:solidFill>
              <a:latin typeface="Bell MT" panose="02020503060305020303" pitchFamily="18" charset="0"/>
            </a:endParaRPr>
          </a:p>
          <a:p>
            <a:pPr marL="0" indent="0">
              <a:buNone/>
            </a:pPr>
            <a:r>
              <a:rPr lang="en-US" dirty="0">
                <a:solidFill>
                  <a:schemeClr val="accent5">
                    <a:lumMod val="50000"/>
                  </a:schemeClr>
                </a:solidFill>
                <a:latin typeface="Bell MT" panose="02020503060305020303" pitchFamily="18" charset="0"/>
              </a:rPr>
              <a:t>      Dim message As String = </a:t>
            </a:r>
            <a:r>
              <a:rPr lang="en-US" dirty="0" err="1">
                <a:solidFill>
                  <a:schemeClr val="accent5">
                    <a:lumMod val="50000"/>
                  </a:schemeClr>
                </a:solidFill>
                <a:latin typeface="Bell MT" panose="02020503060305020303" pitchFamily="18" charset="0"/>
              </a:rPr>
              <a:t>String.Join</a:t>
            </a:r>
            <a:r>
              <a:rPr lang="en-US" dirty="0">
                <a:solidFill>
                  <a:schemeClr val="accent5">
                    <a:lumMod val="50000"/>
                  </a:schemeClr>
                </a:solidFill>
                <a:latin typeface="Bell MT" panose="02020503060305020303" pitchFamily="18" charset="0"/>
              </a:rPr>
              <a:t>(" ", </a:t>
            </a:r>
            <a:r>
              <a:rPr lang="en-US" dirty="0" err="1">
                <a:solidFill>
                  <a:schemeClr val="accent5">
                    <a:lumMod val="50000"/>
                  </a:schemeClr>
                </a:solidFill>
                <a:latin typeface="Bell MT" panose="02020503060305020303" pitchFamily="18" charset="0"/>
              </a:rPr>
              <a:t>sarray</a:t>
            </a:r>
            <a:r>
              <a:rPr lang="en-US" dirty="0">
                <a:solidFill>
                  <a:schemeClr val="accent5">
                    <a:lumMod val="50000"/>
                  </a:schemeClr>
                </a:solidFill>
                <a:latin typeface="Bell MT" panose="02020503060305020303" pitchFamily="18" charset="0"/>
              </a:rPr>
              <a:t>)</a:t>
            </a:r>
          </a:p>
          <a:p>
            <a:pPr marL="0" indent="0">
              <a:buNone/>
            </a:pPr>
            <a:r>
              <a:rPr lang="en-US" dirty="0">
                <a:solidFill>
                  <a:schemeClr val="accent5">
                    <a:lumMod val="50000"/>
                  </a:schemeClr>
                </a:solidFill>
                <a:latin typeface="Bell MT" panose="02020503060305020303" pitchFamily="18" charset="0"/>
              </a:rPr>
              <a:t>      </a:t>
            </a:r>
            <a:r>
              <a:rPr lang="en-US" dirty="0" err="1">
                <a:solidFill>
                  <a:schemeClr val="accent5">
                    <a:lumMod val="50000"/>
                  </a:schemeClr>
                </a:solidFill>
                <a:latin typeface="Bell MT" panose="02020503060305020303" pitchFamily="18" charset="0"/>
              </a:rPr>
              <a:t>Console.WriteLine</a:t>
            </a:r>
            <a:r>
              <a:rPr lang="en-US" dirty="0">
                <a:solidFill>
                  <a:schemeClr val="accent5">
                    <a:lumMod val="50000"/>
                  </a:schemeClr>
                </a:solidFill>
                <a:latin typeface="Bell MT" panose="02020503060305020303" pitchFamily="18" charset="0"/>
              </a:rPr>
              <a:t>("Message: {0}", message)</a:t>
            </a:r>
          </a:p>
          <a:p>
            <a:pPr marL="0" indent="0">
              <a:buNone/>
            </a:pPr>
            <a:r>
              <a:rPr lang="en-US" dirty="0">
                <a:solidFill>
                  <a:schemeClr val="accent5">
                    <a:lumMod val="50000"/>
                  </a:schemeClr>
                </a:solidFill>
                <a:latin typeface="Bell MT" panose="02020503060305020303" pitchFamily="18" charset="0"/>
              </a:rPr>
              <a:t> </a:t>
            </a:r>
          </a:p>
          <a:p>
            <a:pPr marL="0" indent="0">
              <a:buNone/>
            </a:pPr>
            <a:r>
              <a:rPr lang="en-US" dirty="0">
                <a:solidFill>
                  <a:schemeClr val="accent5">
                    <a:lumMod val="50000"/>
                  </a:schemeClr>
                </a:solidFill>
                <a:latin typeface="Bell MT" panose="02020503060305020303" pitchFamily="18" charset="0"/>
              </a:rPr>
              <a:t>      </a:t>
            </a:r>
            <a:r>
              <a:rPr lang="en-US" dirty="0">
                <a:solidFill>
                  <a:srgbClr val="00B050"/>
                </a:solidFill>
                <a:latin typeface="Bell MT" panose="02020503060305020303" pitchFamily="18" charset="0"/>
              </a:rPr>
              <a:t>'formatting method to convert a value </a:t>
            </a:r>
          </a:p>
          <a:p>
            <a:pPr marL="0" indent="0">
              <a:buNone/>
            </a:pPr>
            <a:r>
              <a:rPr lang="en-US" dirty="0">
                <a:solidFill>
                  <a:schemeClr val="accent5">
                    <a:lumMod val="50000"/>
                  </a:schemeClr>
                </a:solidFill>
                <a:latin typeface="Bell MT" panose="02020503060305020303" pitchFamily="18" charset="0"/>
              </a:rPr>
              <a:t>      Dim waiting As </a:t>
            </a:r>
            <a:r>
              <a:rPr lang="en-US" dirty="0" err="1">
                <a:solidFill>
                  <a:schemeClr val="accent5">
                    <a:lumMod val="50000"/>
                  </a:schemeClr>
                </a:solidFill>
                <a:latin typeface="Bell MT" panose="02020503060305020303" pitchFamily="18" charset="0"/>
              </a:rPr>
              <a:t>DateTime</a:t>
            </a:r>
            <a:r>
              <a:rPr lang="en-US" dirty="0">
                <a:solidFill>
                  <a:schemeClr val="accent5">
                    <a:lumMod val="50000"/>
                  </a:schemeClr>
                </a:solidFill>
                <a:latin typeface="Bell MT" panose="02020503060305020303" pitchFamily="18" charset="0"/>
              </a:rPr>
              <a:t> = New </a:t>
            </a:r>
            <a:r>
              <a:rPr lang="en-US" dirty="0" err="1">
                <a:solidFill>
                  <a:schemeClr val="accent5">
                    <a:lumMod val="50000"/>
                  </a:schemeClr>
                </a:solidFill>
                <a:latin typeface="Bell MT" panose="02020503060305020303" pitchFamily="18" charset="0"/>
              </a:rPr>
              <a:t>DateTime</a:t>
            </a:r>
            <a:r>
              <a:rPr lang="en-US" dirty="0">
                <a:solidFill>
                  <a:schemeClr val="accent5">
                    <a:lumMod val="50000"/>
                  </a:schemeClr>
                </a:solidFill>
                <a:latin typeface="Bell MT" panose="02020503060305020303" pitchFamily="18" charset="0"/>
              </a:rPr>
              <a:t>(2012, 12, 12, 17, 58, 1)</a:t>
            </a:r>
          </a:p>
          <a:p>
            <a:pPr marL="0" indent="0">
              <a:buNone/>
            </a:pPr>
            <a:r>
              <a:rPr lang="en-US" dirty="0">
                <a:solidFill>
                  <a:schemeClr val="accent5">
                    <a:lumMod val="50000"/>
                  </a:schemeClr>
                </a:solidFill>
                <a:latin typeface="Bell MT" panose="02020503060305020303" pitchFamily="18" charset="0"/>
              </a:rPr>
              <a:t>      Dim chat As String = </a:t>
            </a:r>
            <a:r>
              <a:rPr lang="en-US" dirty="0" err="1">
                <a:solidFill>
                  <a:schemeClr val="accent5">
                    <a:lumMod val="50000"/>
                  </a:schemeClr>
                </a:solidFill>
                <a:latin typeface="Bell MT" panose="02020503060305020303" pitchFamily="18" charset="0"/>
              </a:rPr>
              <a:t>String.Format</a:t>
            </a:r>
            <a:r>
              <a:rPr lang="en-US" dirty="0">
                <a:solidFill>
                  <a:schemeClr val="accent5">
                    <a:lumMod val="50000"/>
                  </a:schemeClr>
                </a:solidFill>
                <a:latin typeface="Bell MT" panose="02020503060305020303" pitchFamily="18" charset="0"/>
              </a:rPr>
              <a:t>("Message sent at {0:t} on {0:D}", waiting)</a:t>
            </a:r>
          </a:p>
          <a:p>
            <a:pPr marL="0" indent="0">
              <a:buNone/>
            </a:pPr>
            <a:r>
              <a:rPr lang="en-US" dirty="0">
                <a:solidFill>
                  <a:schemeClr val="accent5">
                    <a:lumMod val="50000"/>
                  </a:schemeClr>
                </a:solidFill>
                <a:latin typeface="Bell MT" panose="02020503060305020303" pitchFamily="18" charset="0"/>
              </a:rPr>
              <a:t>      </a:t>
            </a:r>
            <a:r>
              <a:rPr lang="en-US" dirty="0" err="1">
                <a:solidFill>
                  <a:schemeClr val="accent5">
                    <a:lumMod val="50000"/>
                  </a:schemeClr>
                </a:solidFill>
                <a:latin typeface="Bell MT" panose="02020503060305020303" pitchFamily="18" charset="0"/>
              </a:rPr>
              <a:t>Console.WriteLine</a:t>
            </a:r>
            <a:r>
              <a:rPr lang="en-US" dirty="0">
                <a:solidFill>
                  <a:schemeClr val="accent5">
                    <a:lumMod val="50000"/>
                  </a:schemeClr>
                </a:solidFill>
                <a:latin typeface="Bell MT" panose="02020503060305020303" pitchFamily="18" charset="0"/>
              </a:rPr>
              <a:t>("Message: {0}", chat)</a:t>
            </a:r>
          </a:p>
          <a:p>
            <a:pPr marL="0" indent="0">
              <a:buNone/>
            </a:pPr>
            <a:r>
              <a:rPr lang="en-US" dirty="0">
                <a:solidFill>
                  <a:schemeClr val="accent5">
                    <a:lumMod val="50000"/>
                  </a:schemeClr>
                </a:solidFill>
                <a:latin typeface="Bell MT" panose="02020503060305020303" pitchFamily="18" charset="0"/>
              </a:rPr>
              <a:t>      </a:t>
            </a:r>
            <a:r>
              <a:rPr lang="en-US" dirty="0" err="1">
                <a:solidFill>
                  <a:schemeClr val="accent5">
                    <a:lumMod val="50000"/>
                  </a:schemeClr>
                </a:solidFill>
                <a:latin typeface="Bell MT" panose="02020503060305020303" pitchFamily="18" charset="0"/>
              </a:rPr>
              <a:t>Console.ReadLine</a:t>
            </a:r>
            <a:r>
              <a:rPr lang="en-US" dirty="0">
                <a:solidFill>
                  <a:schemeClr val="accent5">
                    <a:lumMod val="50000"/>
                  </a:schemeClr>
                </a:solidFill>
                <a:latin typeface="Bell MT" panose="02020503060305020303" pitchFamily="18" charset="0"/>
              </a:rPr>
              <a:t>()</a:t>
            </a:r>
          </a:p>
          <a:p>
            <a:pPr marL="0" indent="0">
              <a:buNone/>
            </a:pPr>
            <a:r>
              <a:rPr lang="en-US" dirty="0">
                <a:solidFill>
                  <a:schemeClr val="accent5">
                    <a:lumMod val="50000"/>
                  </a:schemeClr>
                </a:solidFill>
                <a:latin typeface="Bell MT" panose="02020503060305020303" pitchFamily="18" charset="0"/>
              </a:rPr>
              <a:t>   End Sub</a:t>
            </a:r>
          </a:p>
          <a:p>
            <a:pPr marL="0" indent="0">
              <a:buNone/>
            </a:pPr>
            <a:r>
              <a:rPr lang="en-US" dirty="0">
                <a:solidFill>
                  <a:schemeClr val="accent5">
                    <a:lumMod val="50000"/>
                  </a:schemeClr>
                </a:solidFill>
                <a:latin typeface="Bell MT" panose="02020503060305020303" pitchFamily="18" charset="0"/>
              </a:rPr>
              <a:t>End Module</a:t>
            </a:r>
          </a:p>
          <a:p>
            <a:pPr marL="0" indent="0">
              <a:buNone/>
            </a:pPr>
            <a:endParaRPr lang="en-US" dirty="0"/>
          </a:p>
        </p:txBody>
      </p:sp>
    </p:spTree>
    <p:extLst>
      <p:ext uri="{BB962C8B-B14F-4D97-AF65-F5344CB8AC3E}">
        <p14:creationId xmlns:p14="http://schemas.microsoft.com/office/powerpoint/2010/main" val="3004725577"/>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Strings Cont.</a:t>
            </a:r>
          </a:p>
        </p:txBody>
      </p:sp>
      <p:sp>
        <p:nvSpPr>
          <p:cNvPr id="3" name="Content Placeholder 2"/>
          <p:cNvSpPr>
            <a:spLocks noGrp="1"/>
          </p:cNvSpPr>
          <p:nvPr>
            <p:ph idx="1"/>
          </p:nvPr>
        </p:nvSpPr>
        <p:spPr>
          <a:xfrm>
            <a:off x="568036" y="2603500"/>
            <a:ext cx="9412577" cy="3852718"/>
          </a:xfrm>
        </p:spPr>
        <p:txBody>
          <a:bodyPr/>
          <a:lstStyle/>
          <a:p>
            <a:pPr marL="0" indent="0">
              <a:buNone/>
            </a:pPr>
            <a:r>
              <a:rPr lang="en-US" sz="2400" dirty="0"/>
              <a:t>When the above code is compiled and executed, it produces the following result:</a:t>
            </a:r>
          </a:p>
          <a:p>
            <a:pPr marL="0" indent="0">
              <a:buNone/>
            </a:pPr>
            <a:r>
              <a:rPr lang="en-US" sz="2400" dirty="0">
                <a:latin typeface="Bell MT" panose="02020503060305020303" pitchFamily="18" charset="0"/>
              </a:rPr>
              <a:t>Full Name: Rowan Atkinson</a:t>
            </a:r>
          </a:p>
          <a:p>
            <a:pPr marL="0" indent="0">
              <a:buNone/>
            </a:pPr>
            <a:r>
              <a:rPr lang="en-US" sz="2400" dirty="0">
                <a:latin typeface="Bell MT" panose="02020503060305020303" pitchFamily="18" charset="0"/>
              </a:rPr>
              <a:t>Greetings: Hello</a:t>
            </a:r>
          </a:p>
          <a:p>
            <a:pPr marL="0" indent="0">
              <a:buNone/>
            </a:pPr>
            <a:r>
              <a:rPr lang="en-US" sz="2400" dirty="0">
                <a:latin typeface="Bell MT" panose="02020503060305020303" pitchFamily="18" charset="0"/>
              </a:rPr>
              <a:t>Message: Hello </a:t>
            </a:r>
            <a:r>
              <a:rPr lang="en-US" sz="2400">
                <a:latin typeface="Bell MT" panose="02020503060305020303" pitchFamily="18" charset="0"/>
              </a:rPr>
              <a:t>From </a:t>
            </a:r>
            <a:r>
              <a:rPr lang="en-US" sz="2400" smtClean="0">
                <a:latin typeface="Bell MT" panose="02020503060305020303" pitchFamily="18" charset="0"/>
              </a:rPr>
              <a:t>CPT417 </a:t>
            </a:r>
            <a:r>
              <a:rPr lang="en-US" sz="2400" dirty="0" smtClean="0">
                <a:latin typeface="Bell MT" panose="02020503060305020303" pitchFamily="18" charset="0"/>
              </a:rPr>
              <a:t>Class</a:t>
            </a:r>
            <a:endParaRPr lang="en-US" sz="2400" dirty="0">
              <a:latin typeface="Bell MT" panose="02020503060305020303" pitchFamily="18" charset="0"/>
            </a:endParaRPr>
          </a:p>
          <a:p>
            <a:pPr marL="0" indent="0">
              <a:buNone/>
            </a:pPr>
            <a:r>
              <a:rPr lang="en-US" sz="2400" dirty="0">
                <a:latin typeface="Bell MT" panose="02020503060305020303" pitchFamily="18" charset="0"/>
              </a:rPr>
              <a:t>Message: Message sent at 5:58 PM on Wednesday, December 12, 2012</a:t>
            </a:r>
          </a:p>
          <a:p>
            <a:pPr marL="0" indent="0">
              <a:buNone/>
            </a:pPr>
            <a:endParaRPr lang="en-US" dirty="0"/>
          </a:p>
        </p:txBody>
      </p:sp>
    </p:spTree>
    <p:extLst>
      <p:ext uri="{BB962C8B-B14F-4D97-AF65-F5344CB8AC3E}">
        <p14:creationId xmlns:p14="http://schemas.microsoft.com/office/powerpoint/2010/main" val="99351494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Properties of the String </a:t>
            </a:r>
            <a:r>
              <a:rPr lang="en-US" dirty="0" smtClean="0"/>
              <a:t>Class</a:t>
            </a:r>
            <a:endParaRPr lang="en-US" dirty="0"/>
          </a:p>
        </p:txBody>
      </p:sp>
      <p:sp>
        <p:nvSpPr>
          <p:cNvPr id="3" name="Content Placeholder 2"/>
          <p:cNvSpPr>
            <a:spLocks noGrp="1"/>
          </p:cNvSpPr>
          <p:nvPr>
            <p:ph idx="1"/>
          </p:nvPr>
        </p:nvSpPr>
        <p:spPr/>
        <p:txBody>
          <a:bodyPr/>
          <a:lstStyle/>
          <a:p>
            <a:pPr marL="0" indent="0">
              <a:buNone/>
            </a:pPr>
            <a:r>
              <a:rPr lang="en-US" dirty="0"/>
              <a:t>The String class has the following two properties</a:t>
            </a:r>
            <a:r>
              <a:rPr lang="en-US" dirty="0" smtClean="0"/>
              <a:t>:</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810249841"/>
              </p:ext>
            </p:extLst>
          </p:nvPr>
        </p:nvGraphicFramePr>
        <p:xfrm>
          <a:off x="762000" y="3565525"/>
          <a:ext cx="9155113" cy="2350366"/>
        </p:xfrm>
        <a:graphic>
          <a:graphicData uri="http://schemas.openxmlformats.org/drawingml/2006/table">
            <a:tbl>
              <a:tblPr firstRow="1" firstCol="1" bandRow="1"/>
              <a:tblGrid>
                <a:gridCol w="457756">
                  <a:extLst>
                    <a:ext uri="{9D8B030D-6E8A-4147-A177-3AD203B41FA5}">
                      <a16:colId xmlns="" xmlns:a16="http://schemas.microsoft.com/office/drawing/2014/main" val="1343057878"/>
                    </a:ext>
                  </a:extLst>
                </a:gridCol>
                <a:gridCol w="8697357">
                  <a:extLst>
                    <a:ext uri="{9D8B030D-6E8A-4147-A177-3AD203B41FA5}">
                      <a16:colId xmlns="" xmlns:a16="http://schemas.microsoft.com/office/drawing/2014/main" val="4294473100"/>
                    </a:ext>
                  </a:extLst>
                </a:gridCol>
              </a:tblGrid>
              <a:tr h="370058">
                <a:tc>
                  <a:txBody>
                    <a:bodyPr/>
                    <a:lstStyle/>
                    <a:p>
                      <a:pPr marL="0" marR="0">
                        <a:lnSpc>
                          <a:spcPts val="1650"/>
                        </a:lnSpc>
                        <a:spcBef>
                          <a:spcPts val="0"/>
                        </a:spcBef>
                        <a:spcAft>
                          <a:spcPts val="1500"/>
                        </a:spcAft>
                      </a:pPr>
                      <a:r>
                        <a:rPr lang="en-US" sz="2000" b="1" dirty="0">
                          <a:solidFill>
                            <a:srgbClr val="313131"/>
                          </a:solidFill>
                          <a:effectLst/>
                          <a:latin typeface="Open Sans"/>
                          <a:ea typeface="Times New Roman" panose="02020603050405020304" pitchFamily="18" charset="0"/>
                          <a:cs typeface="Times New Roman" panose="02020603050405020304" pitchFamily="18" charset="0"/>
                        </a:rPr>
                        <a:t>S.N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EEE"/>
                    </a:solidFill>
                  </a:tcPr>
                </a:tc>
                <a:tc>
                  <a:txBody>
                    <a:bodyPr/>
                    <a:lstStyle/>
                    <a:p>
                      <a:pPr marL="0" marR="0">
                        <a:lnSpc>
                          <a:spcPts val="1650"/>
                        </a:lnSpc>
                        <a:spcBef>
                          <a:spcPts val="0"/>
                        </a:spcBef>
                        <a:spcAft>
                          <a:spcPts val="1500"/>
                        </a:spcAft>
                      </a:pPr>
                      <a:r>
                        <a:rPr lang="en-US" sz="2000" b="1" dirty="0">
                          <a:solidFill>
                            <a:srgbClr val="313131"/>
                          </a:solidFill>
                          <a:effectLst/>
                          <a:latin typeface="Open Sans"/>
                          <a:ea typeface="Times New Roman" panose="02020603050405020304" pitchFamily="18" charset="0"/>
                          <a:cs typeface="Times New Roman" panose="02020603050405020304" pitchFamily="18" charset="0"/>
                        </a:rPr>
                        <a:t>Property Name &amp; Description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EEE"/>
                    </a:solidFill>
                  </a:tcPr>
                </a:tc>
                <a:extLst>
                  <a:ext uri="{0D108BD9-81ED-4DB2-BD59-A6C34878D82A}">
                    <a16:rowId xmlns="" xmlns:a16="http://schemas.microsoft.com/office/drawing/2014/main" val="3769603259"/>
                  </a:ext>
                </a:extLst>
              </a:tr>
              <a:tr h="990154">
                <a:tc>
                  <a:txBody>
                    <a:bodyPr/>
                    <a:lstStyle/>
                    <a:p>
                      <a:pPr marL="0" marR="0">
                        <a:lnSpc>
                          <a:spcPts val="1650"/>
                        </a:lnSpc>
                        <a:spcBef>
                          <a:spcPts val="0"/>
                        </a:spcBef>
                        <a:spcAft>
                          <a:spcPts val="1500"/>
                        </a:spcAft>
                      </a:pPr>
                      <a:r>
                        <a:rPr lang="en-US" sz="2000" dirty="0">
                          <a:solidFill>
                            <a:srgbClr val="313131"/>
                          </a:solidFill>
                          <a:effectLst/>
                          <a:latin typeface="Open Sans"/>
                          <a:ea typeface="Times New Roman" panose="02020603050405020304" pitchFamily="18" charset="0"/>
                          <a:cs typeface="Times New Roman" panose="02020603050405020304" pitchFamily="18" charset="0"/>
                        </a:rPr>
                        <a:t>1</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0480" marR="30480" algn="just">
                        <a:lnSpc>
                          <a:spcPts val="1800"/>
                        </a:lnSpc>
                        <a:spcBef>
                          <a:spcPts val="0"/>
                        </a:spcBef>
                        <a:spcAft>
                          <a:spcPts val="1200"/>
                        </a:spcAft>
                      </a:pPr>
                      <a:r>
                        <a:rPr lang="en-US" sz="2000" b="1" dirty="0">
                          <a:solidFill>
                            <a:srgbClr val="000000"/>
                          </a:solidFill>
                          <a:effectLst/>
                          <a:latin typeface="Open Sans"/>
                          <a:ea typeface="Times New Roman" panose="02020603050405020304" pitchFamily="18" charset="0"/>
                          <a:cs typeface="Times New Roman" panose="02020603050405020304" pitchFamily="18" charset="0"/>
                        </a:rPr>
                        <a:t>Chars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Bef>
                          <a:spcPts val="0"/>
                        </a:spcBef>
                        <a:spcAft>
                          <a:spcPts val="1200"/>
                        </a:spcAft>
                      </a:pPr>
                      <a:r>
                        <a:rPr lang="en-US" sz="2000" dirty="0">
                          <a:solidFill>
                            <a:srgbClr val="000000"/>
                          </a:solidFill>
                          <a:effectLst/>
                          <a:latin typeface="Open Sans"/>
                          <a:ea typeface="Times New Roman" panose="02020603050405020304" pitchFamily="18" charset="0"/>
                          <a:cs typeface="Times New Roman" panose="02020603050405020304" pitchFamily="18" charset="0"/>
                        </a:rPr>
                        <a:t>Gets the </a:t>
                      </a:r>
                      <a:r>
                        <a:rPr lang="en-US" sz="2000" i="1" dirty="0">
                          <a:solidFill>
                            <a:srgbClr val="000000"/>
                          </a:solidFill>
                          <a:effectLst/>
                          <a:latin typeface="Open Sans"/>
                          <a:ea typeface="Times New Roman" panose="02020603050405020304" pitchFamily="18" charset="0"/>
                          <a:cs typeface="Times New Roman" panose="02020603050405020304" pitchFamily="18" charset="0"/>
                        </a:rPr>
                        <a:t>Char</a:t>
                      </a:r>
                      <a:r>
                        <a:rPr lang="en-US" sz="2000" dirty="0">
                          <a:solidFill>
                            <a:srgbClr val="000000"/>
                          </a:solidFill>
                          <a:effectLst/>
                          <a:latin typeface="Open Sans"/>
                          <a:ea typeface="Times New Roman" panose="02020603050405020304" pitchFamily="18" charset="0"/>
                          <a:cs typeface="Times New Roman" panose="02020603050405020304" pitchFamily="18" charset="0"/>
                        </a:rPr>
                        <a:t> object at a specified position in the current </a:t>
                      </a:r>
                      <a:r>
                        <a:rPr lang="en-US" sz="2000" i="1" dirty="0">
                          <a:solidFill>
                            <a:srgbClr val="000000"/>
                          </a:solidFill>
                          <a:effectLst/>
                          <a:latin typeface="Open Sans"/>
                          <a:ea typeface="Times New Roman" panose="02020603050405020304" pitchFamily="18" charset="0"/>
                          <a:cs typeface="Times New Roman" panose="02020603050405020304" pitchFamily="18" charset="0"/>
                        </a:rPr>
                        <a:t>String</a:t>
                      </a:r>
                      <a:r>
                        <a:rPr lang="en-US" sz="2000" dirty="0">
                          <a:solidFill>
                            <a:srgbClr val="000000"/>
                          </a:solidFill>
                          <a:effectLst/>
                          <a:latin typeface="Open Sans"/>
                          <a:ea typeface="Times New Roman" panose="02020603050405020304" pitchFamily="18" charset="0"/>
                          <a:cs typeface="Times New Roman" panose="02020603050405020304" pitchFamily="18" charset="0"/>
                        </a:rPr>
                        <a:t> object.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741437762"/>
                  </a:ext>
                </a:extLst>
              </a:tr>
              <a:tr h="990154">
                <a:tc>
                  <a:txBody>
                    <a:bodyPr/>
                    <a:lstStyle/>
                    <a:p>
                      <a:pPr marL="0" marR="0">
                        <a:lnSpc>
                          <a:spcPts val="1650"/>
                        </a:lnSpc>
                        <a:spcBef>
                          <a:spcPts val="0"/>
                        </a:spcBef>
                        <a:spcAft>
                          <a:spcPts val="0"/>
                        </a:spcAft>
                      </a:pPr>
                      <a:r>
                        <a:rPr lang="en-US" sz="2000">
                          <a:solidFill>
                            <a:srgbClr val="313131"/>
                          </a:solidFill>
                          <a:effectLst/>
                          <a:latin typeface="Open Sans"/>
                          <a:ea typeface="Times New Roman" panose="02020603050405020304" pitchFamily="18" charset="0"/>
                          <a:cs typeface="Times New Roman" panose="02020603050405020304" pitchFamily="18" charset="0"/>
                        </a:rPr>
                        <a:t>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0480" marR="30480" algn="just">
                        <a:lnSpc>
                          <a:spcPts val="1800"/>
                        </a:lnSpc>
                        <a:spcBef>
                          <a:spcPts val="0"/>
                        </a:spcBef>
                        <a:spcAft>
                          <a:spcPts val="1200"/>
                        </a:spcAft>
                      </a:pPr>
                      <a:r>
                        <a:rPr lang="en-US" sz="2000" b="1" dirty="0">
                          <a:solidFill>
                            <a:srgbClr val="000000"/>
                          </a:solidFill>
                          <a:effectLst/>
                          <a:latin typeface="Open Sans"/>
                          <a:ea typeface="Times New Roman" panose="02020603050405020304" pitchFamily="18" charset="0"/>
                          <a:cs typeface="Times New Roman" panose="02020603050405020304" pitchFamily="18" charset="0"/>
                        </a:rPr>
                        <a:t>Length</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Bef>
                          <a:spcPts val="0"/>
                        </a:spcBef>
                        <a:spcAft>
                          <a:spcPts val="1200"/>
                        </a:spcAft>
                      </a:pPr>
                      <a:r>
                        <a:rPr lang="en-US" sz="2000" dirty="0">
                          <a:solidFill>
                            <a:srgbClr val="000000"/>
                          </a:solidFill>
                          <a:effectLst/>
                          <a:latin typeface="Open Sans"/>
                          <a:ea typeface="Times New Roman" panose="02020603050405020304" pitchFamily="18" charset="0"/>
                          <a:cs typeface="Times New Roman" panose="02020603050405020304" pitchFamily="18" charset="0"/>
                        </a:rPr>
                        <a:t>Gets the number of characters in the current String object.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4116914175"/>
                  </a:ext>
                </a:extLst>
              </a:tr>
            </a:tbl>
          </a:graphicData>
        </a:graphic>
      </p:graphicFrame>
    </p:spTree>
    <p:extLst>
      <p:ext uri="{BB962C8B-B14F-4D97-AF65-F5344CB8AC3E}">
        <p14:creationId xmlns:p14="http://schemas.microsoft.com/office/powerpoint/2010/main" val="1166505339"/>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VB.Net</a:t>
            </a:r>
            <a:r>
              <a:rPr lang="en-US" dirty="0"/>
              <a:t> – Arrays</a:t>
            </a:r>
          </a:p>
        </p:txBody>
      </p:sp>
      <p:sp>
        <p:nvSpPr>
          <p:cNvPr id="3" name="Content Placeholder 2"/>
          <p:cNvSpPr>
            <a:spLocks noGrp="1"/>
          </p:cNvSpPr>
          <p:nvPr>
            <p:ph idx="1"/>
          </p:nvPr>
        </p:nvSpPr>
        <p:spPr>
          <a:xfrm>
            <a:off x="623456" y="2603500"/>
            <a:ext cx="11111344" cy="3416300"/>
          </a:xfrm>
        </p:spPr>
        <p:txBody>
          <a:bodyPr>
            <a:normAutofit/>
          </a:bodyPr>
          <a:lstStyle/>
          <a:p>
            <a:pPr marL="0" indent="0">
              <a:buNone/>
            </a:pPr>
            <a:r>
              <a:rPr lang="en-US" sz="2000" dirty="0"/>
              <a:t>An array stores a fixed-size sequential collection of elements of the same type. An array is used to store a collection of data, but it is often more useful to think of an array as a collection of variables of the same type.</a:t>
            </a:r>
          </a:p>
          <a:p>
            <a:pPr marL="0" indent="0">
              <a:buNone/>
            </a:pPr>
            <a:r>
              <a:rPr lang="en-US" sz="2000" dirty="0"/>
              <a:t>All arrays consist of contiguous memory locations. The lowest address corresponds to the first element and the highest address to the last element.</a:t>
            </a:r>
          </a:p>
        </p:txBody>
      </p:sp>
      <p:pic>
        <p:nvPicPr>
          <p:cNvPr id="7" name="Picture 6" descr="Arrays in VB.Net"/>
          <p:cNvPicPr/>
          <p:nvPr/>
        </p:nvPicPr>
        <p:blipFill>
          <a:blip r:embed="rId2">
            <a:extLst>
              <a:ext uri="{28A0092B-C50C-407E-A947-70E740481C1C}">
                <a14:useLocalDpi xmlns:a14="http://schemas.microsoft.com/office/drawing/2010/main" val="0"/>
              </a:ext>
            </a:extLst>
          </a:blip>
          <a:srcRect/>
          <a:stretch>
            <a:fillRect/>
          </a:stretch>
        </p:blipFill>
        <p:spPr bwMode="auto">
          <a:xfrm>
            <a:off x="2369127" y="4541260"/>
            <a:ext cx="7079673" cy="1873395"/>
          </a:xfrm>
          <a:prstGeom prst="rect">
            <a:avLst/>
          </a:prstGeom>
          <a:noFill/>
          <a:ln>
            <a:noFill/>
          </a:ln>
        </p:spPr>
      </p:pic>
    </p:spTree>
    <p:extLst>
      <p:ext uri="{BB962C8B-B14F-4D97-AF65-F5344CB8AC3E}">
        <p14:creationId xmlns:p14="http://schemas.microsoft.com/office/powerpoint/2010/main" val="312258450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Creating Arrays in </a:t>
            </a:r>
            <a:r>
              <a:rPr lang="en-US" dirty="0" err="1"/>
              <a:t>VB.Net</a:t>
            </a:r>
            <a:endParaRPr lang="en-US" dirty="0"/>
          </a:p>
        </p:txBody>
      </p:sp>
      <p:sp>
        <p:nvSpPr>
          <p:cNvPr id="3" name="Content Placeholder 2"/>
          <p:cNvSpPr>
            <a:spLocks noGrp="1"/>
          </p:cNvSpPr>
          <p:nvPr>
            <p:ph idx="1"/>
          </p:nvPr>
        </p:nvSpPr>
        <p:spPr>
          <a:xfrm>
            <a:off x="637310" y="2313709"/>
            <a:ext cx="9343304" cy="4350327"/>
          </a:xfrm>
        </p:spPr>
        <p:txBody>
          <a:bodyPr/>
          <a:lstStyle/>
          <a:p>
            <a:pPr marL="0" indent="0">
              <a:buNone/>
            </a:pPr>
            <a:r>
              <a:rPr lang="en-US" dirty="0"/>
              <a:t>To declare an array in </a:t>
            </a:r>
            <a:r>
              <a:rPr lang="en-US" dirty="0" err="1"/>
              <a:t>VB.Net</a:t>
            </a:r>
            <a:r>
              <a:rPr lang="en-US" dirty="0"/>
              <a:t>, you use the Dim statement. For example,</a:t>
            </a:r>
          </a:p>
          <a:p>
            <a:pPr marL="0" indent="0">
              <a:buNone/>
            </a:pPr>
            <a:r>
              <a:rPr lang="en-US" dirty="0">
                <a:solidFill>
                  <a:schemeClr val="accent5">
                    <a:lumMod val="50000"/>
                  </a:schemeClr>
                </a:solidFill>
              </a:rPr>
              <a:t>Dim </a:t>
            </a:r>
            <a:r>
              <a:rPr lang="en-US" dirty="0" err="1">
                <a:solidFill>
                  <a:schemeClr val="accent5">
                    <a:lumMod val="50000"/>
                  </a:schemeClr>
                </a:solidFill>
              </a:rPr>
              <a:t>intData</a:t>
            </a:r>
            <a:r>
              <a:rPr lang="en-US" dirty="0">
                <a:solidFill>
                  <a:schemeClr val="accent5">
                    <a:lumMod val="50000"/>
                  </a:schemeClr>
                </a:solidFill>
              </a:rPr>
              <a:t>(30)	  ' an array of 31 elements</a:t>
            </a:r>
          </a:p>
          <a:p>
            <a:pPr marL="0" indent="0">
              <a:buNone/>
            </a:pPr>
            <a:r>
              <a:rPr lang="en-US" dirty="0">
                <a:solidFill>
                  <a:schemeClr val="accent5">
                    <a:lumMod val="50000"/>
                  </a:schemeClr>
                </a:solidFill>
              </a:rPr>
              <a:t>Dim </a:t>
            </a:r>
            <a:r>
              <a:rPr lang="en-US" dirty="0" err="1">
                <a:solidFill>
                  <a:schemeClr val="accent5">
                    <a:lumMod val="50000"/>
                  </a:schemeClr>
                </a:solidFill>
              </a:rPr>
              <a:t>strData</a:t>
            </a:r>
            <a:r>
              <a:rPr lang="en-US" dirty="0">
                <a:solidFill>
                  <a:schemeClr val="accent5">
                    <a:lumMod val="50000"/>
                  </a:schemeClr>
                </a:solidFill>
              </a:rPr>
              <a:t>(20) As String	' an array of 21 strings</a:t>
            </a:r>
          </a:p>
          <a:p>
            <a:pPr marL="0" indent="0">
              <a:buNone/>
            </a:pPr>
            <a:r>
              <a:rPr lang="en-US" dirty="0">
                <a:solidFill>
                  <a:schemeClr val="accent5">
                    <a:lumMod val="50000"/>
                  </a:schemeClr>
                </a:solidFill>
              </a:rPr>
              <a:t>Dim </a:t>
            </a:r>
            <a:r>
              <a:rPr lang="en-US" dirty="0" err="1">
                <a:solidFill>
                  <a:schemeClr val="accent5">
                    <a:lumMod val="50000"/>
                  </a:schemeClr>
                </a:solidFill>
              </a:rPr>
              <a:t>twoDarray</a:t>
            </a:r>
            <a:r>
              <a:rPr lang="en-US" dirty="0">
                <a:solidFill>
                  <a:schemeClr val="accent5">
                    <a:lumMod val="50000"/>
                  </a:schemeClr>
                </a:solidFill>
              </a:rPr>
              <a:t>(10, 20) As Integer	'a two dimensional array of integers</a:t>
            </a:r>
          </a:p>
          <a:p>
            <a:pPr marL="0" indent="0">
              <a:buNone/>
            </a:pPr>
            <a:r>
              <a:rPr lang="en-US" dirty="0">
                <a:solidFill>
                  <a:schemeClr val="accent5">
                    <a:lumMod val="50000"/>
                  </a:schemeClr>
                </a:solidFill>
              </a:rPr>
              <a:t>Dim ranges(10, 100)	 'a two dimensional </a:t>
            </a:r>
            <a:r>
              <a:rPr lang="en-US" dirty="0" smtClean="0">
                <a:solidFill>
                  <a:schemeClr val="accent5">
                    <a:lumMod val="50000"/>
                  </a:schemeClr>
                </a:solidFill>
              </a:rPr>
              <a:t>array</a:t>
            </a:r>
          </a:p>
          <a:p>
            <a:pPr marL="0" indent="0">
              <a:buNone/>
            </a:pPr>
            <a:r>
              <a:rPr lang="en-US" dirty="0"/>
              <a:t>You can also initialize the array elements while declaring the array. For example,</a:t>
            </a:r>
          </a:p>
          <a:p>
            <a:pPr marL="0" indent="0">
              <a:buNone/>
            </a:pPr>
            <a:r>
              <a:rPr lang="en-US" dirty="0">
                <a:solidFill>
                  <a:schemeClr val="accent5">
                    <a:lumMod val="50000"/>
                  </a:schemeClr>
                </a:solidFill>
              </a:rPr>
              <a:t>Dim </a:t>
            </a:r>
            <a:r>
              <a:rPr lang="en-US" dirty="0" err="1">
                <a:solidFill>
                  <a:schemeClr val="accent5">
                    <a:lumMod val="50000"/>
                  </a:schemeClr>
                </a:solidFill>
              </a:rPr>
              <a:t>intData</a:t>
            </a:r>
            <a:r>
              <a:rPr lang="en-US" dirty="0">
                <a:solidFill>
                  <a:schemeClr val="accent5">
                    <a:lumMod val="50000"/>
                  </a:schemeClr>
                </a:solidFill>
              </a:rPr>
              <a:t>() As Integer = {12, 16, 20, 24, 28, 32}</a:t>
            </a:r>
          </a:p>
          <a:p>
            <a:pPr marL="0" indent="0">
              <a:buNone/>
            </a:pPr>
            <a:r>
              <a:rPr lang="en-US" dirty="0">
                <a:solidFill>
                  <a:schemeClr val="accent5">
                    <a:lumMod val="50000"/>
                  </a:schemeClr>
                </a:solidFill>
              </a:rPr>
              <a:t>Dim names() As String = {"</a:t>
            </a:r>
            <a:r>
              <a:rPr lang="en-US" dirty="0" err="1">
                <a:solidFill>
                  <a:schemeClr val="accent5">
                    <a:lumMod val="50000"/>
                  </a:schemeClr>
                </a:solidFill>
              </a:rPr>
              <a:t>Karthik</a:t>
            </a:r>
            <a:r>
              <a:rPr lang="en-US" dirty="0">
                <a:solidFill>
                  <a:schemeClr val="accent5">
                    <a:lumMod val="50000"/>
                  </a:schemeClr>
                </a:solidFill>
              </a:rPr>
              <a:t>", "Sandhya", _</a:t>
            </a:r>
          </a:p>
          <a:p>
            <a:pPr marL="0" indent="0">
              <a:buNone/>
            </a:pPr>
            <a:r>
              <a:rPr lang="en-US" dirty="0">
                <a:solidFill>
                  <a:schemeClr val="accent5">
                    <a:lumMod val="50000"/>
                  </a:schemeClr>
                </a:solidFill>
              </a:rPr>
              <a:t>"</a:t>
            </a:r>
            <a:r>
              <a:rPr lang="en-US" dirty="0" err="1">
                <a:solidFill>
                  <a:schemeClr val="accent5">
                    <a:lumMod val="50000"/>
                  </a:schemeClr>
                </a:solidFill>
              </a:rPr>
              <a:t>Shivangi</a:t>
            </a:r>
            <a:r>
              <a:rPr lang="en-US" dirty="0">
                <a:solidFill>
                  <a:schemeClr val="accent5">
                    <a:lumMod val="50000"/>
                  </a:schemeClr>
                </a:solidFill>
              </a:rPr>
              <a:t>", "</a:t>
            </a:r>
            <a:r>
              <a:rPr lang="en-US" dirty="0" err="1">
                <a:solidFill>
                  <a:schemeClr val="accent5">
                    <a:lumMod val="50000"/>
                  </a:schemeClr>
                </a:solidFill>
              </a:rPr>
              <a:t>Ashwitha</a:t>
            </a:r>
            <a:r>
              <a:rPr lang="en-US" dirty="0">
                <a:solidFill>
                  <a:schemeClr val="accent5">
                    <a:lumMod val="50000"/>
                  </a:schemeClr>
                </a:solidFill>
              </a:rPr>
              <a:t>", "</a:t>
            </a:r>
            <a:r>
              <a:rPr lang="en-US" dirty="0" err="1">
                <a:solidFill>
                  <a:schemeClr val="accent5">
                    <a:lumMod val="50000"/>
                  </a:schemeClr>
                </a:solidFill>
              </a:rPr>
              <a:t>Somnath</a:t>
            </a:r>
            <a:r>
              <a:rPr lang="en-US" dirty="0">
                <a:solidFill>
                  <a:schemeClr val="accent5">
                    <a:lumMod val="50000"/>
                  </a:schemeClr>
                </a:solidFill>
              </a:rPr>
              <a:t>"}</a:t>
            </a:r>
          </a:p>
          <a:p>
            <a:pPr marL="0" indent="0">
              <a:buNone/>
            </a:pPr>
            <a:r>
              <a:rPr lang="en-US" dirty="0">
                <a:solidFill>
                  <a:schemeClr val="accent5">
                    <a:lumMod val="50000"/>
                  </a:schemeClr>
                </a:solidFill>
              </a:rPr>
              <a:t>Dim </a:t>
            </a:r>
            <a:r>
              <a:rPr lang="en-US" dirty="0" err="1">
                <a:solidFill>
                  <a:schemeClr val="accent5">
                    <a:lumMod val="50000"/>
                  </a:schemeClr>
                </a:solidFill>
              </a:rPr>
              <a:t>miscData</a:t>
            </a:r>
            <a:r>
              <a:rPr lang="en-US" dirty="0">
                <a:solidFill>
                  <a:schemeClr val="accent5">
                    <a:lumMod val="50000"/>
                  </a:schemeClr>
                </a:solidFill>
              </a:rPr>
              <a:t>() As Object = {"Hello World", 12d, 16ui, "</a:t>
            </a:r>
            <a:r>
              <a:rPr lang="en-US" dirty="0" err="1">
                <a:solidFill>
                  <a:schemeClr val="accent5">
                    <a:lumMod val="50000"/>
                  </a:schemeClr>
                </a:solidFill>
              </a:rPr>
              <a:t>A"c</a:t>
            </a:r>
            <a:r>
              <a:rPr lang="en-US" dirty="0">
                <a:solidFill>
                  <a:schemeClr val="accent5">
                    <a:lumMod val="50000"/>
                  </a:schemeClr>
                </a:solidFill>
              </a:rPr>
              <a:t>}</a:t>
            </a:r>
          </a:p>
          <a:p>
            <a:pPr marL="0" indent="0">
              <a:buNone/>
            </a:pPr>
            <a:endParaRPr lang="en-US" dirty="0">
              <a:solidFill>
                <a:schemeClr val="accent5">
                  <a:lumMod val="50000"/>
                </a:schemeClr>
              </a:solidFill>
            </a:endParaRPr>
          </a:p>
          <a:p>
            <a:pPr marL="0" indent="0">
              <a:buNone/>
            </a:pPr>
            <a:endParaRPr lang="en-US" dirty="0"/>
          </a:p>
        </p:txBody>
      </p:sp>
    </p:spTree>
    <p:extLst>
      <p:ext uri="{BB962C8B-B14F-4D97-AF65-F5344CB8AC3E}">
        <p14:creationId xmlns:p14="http://schemas.microsoft.com/office/powerpoint/2010/main" val="2363763320"/>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Arrays Example</a:t>
            </a:r>
          </a:p>
        </p:txBody>
      </p:sp>
      <p:sp>
        <p:nvSpPr>
          <p:cNvPr id="3" name="Content Placeholder 2"/>
          <p:cNvSpPr>
            <a:spLocks noGrp="1"/>
          </p:cNvSpPr>
          <p:nvPr>
            <p:ph idx="1"/>
          </p:nvPr>
        </p:nvSpPr>
        <p:spPr>
          <a:xfrm>
            <a:off x="762002" y="2175163"/>
            <a:ext cx="9301740" cy="4682837"/>
          </a:xfrm>
        </p:spPr>
        <p:txBody>
          <a:bodyPr>
            <a:noAutofit/>
          </a:bodyPr>
          <a:lstStyle/>
          <a:p>
            <a:pPr marL="0" indent="0">
              <a:buNone/>
            </a:pPr>
            <a:r>
              <a:rPr lang="en-US" sz="1200" dirty="0"/>
              <a:t>The elements in an array can be stored and accessed by using the index of the array. The following program demonstrates this:</a:t>
            </a:r>
          </a:p>
          <a:p>
            <a:pPr marL="0" indent="0">
              <a:buNone/>
            </a:pPr>
            <a:r>
              <a:rPr lang="en-US" sz="1200" dirty="0">
                <a:solidFill>
                  <a:schemeClr val="accent5">
                    <a:lumMod val="50000"/>
                  </a:schemeClr>
                </a:solidFill>
              </a:rPr>
              <a:t>Module </a:t>
            </a:r>
            <a:r>
              <a:rPr lang="en-US" sz="1200" dirty="0" err="1">
                <a:solidFill>
                  <a:schemeClr val="accent5">
                    <a:lumMod val="50000"/>
                  </a:schemeClr>
                </a:solidFill>
              </a:rPr>
              <a:t>arrayApl</a:t>
            </a:r>
            <a:endParaRPr lang="en-US" sz="1200" dirty="0">
              <a:solidFill>
                <a:schemeClr val="accent5">
                  <a:lumMod val="50000"/>
                </a:schemeClr>
              </a:solidFill>
            </a:endParaRPr>
          </a:p>
          <a:p>
            <a:pPr marL="0" indent="0">
              <a:buNone/>
            </a:pPr>
            <a:r>
              <a:rPr lang="en-US" sz="1200" dirty="0">
                <a:solidFill>
                  <a:schemeClr val="accent5">
                    <a:lumMod val="50000"/>
                  </a:schemeClr>
                </a:solidFill>
              </a:rPr>
              <a:t>   Sub Main()</a:t>
            </a:r>
          </a:p>
          <a:p>
            <a:pPr marL="0" indent="0">
              <a:buNone/>
            </a:pPr>
            <a:r>
              <a:rPr lang="en-US" sz="1200" dirty="0">
                <a:solidFill>
                  <a:schemeClr val="accent5">
                    <a:lumMod val="50000"/>
                  </a:schemeClr>
                </a:solidFill>
              </a:rPr>
              <a:t>      Dim n(10) As Integer  ' n is an array of 11 integers '</a:t>
            </a:r>
          </a:p>
          <a:p>
            <a:pPr marL="0" indent="0">
              <a:buNone/>
            </a:pPr>
            <a:r>
              <a:rPr lang="en-US" sz="1200" dirty="0">
                <a:solidFill>
                  <a:schemeClr val="accent5">
                    <a:lumMod val="50000"/>
                  </a:schemeClr>
                </a:solidFill>
              </a:rPr>
              <a:t>      Dim </a:t>
            </a:r>
            <a:r>
              <a:rPr lang="en-US" sz="1200" dirty="0" err="1">
                <a:solidFill>
                  <a:schemeClr val="accent5">
                    <a:lumMod val="50000"/>
                  </a:schemeClr>
                </a:solidFill>
              </a:rPr>
              <a:t>i</a:t>
            </a:r>
            <a:r>
              <a:rPr lang="en-US" sz="1200" dirty="0">
                <a:solidFill>
                  <a:schemeClr val="accent5">
                    <a:lumMod val="50000"/>
                  </a:schemeClr>
                </a:solidFill>
              </a:rPr>
              <a:t>, j As Integer</a:t>
            </a:r>
          </a:p>
          <a:p>
            <a:pPr marL="0" indent="0">
              <a:buNone/>
            </a:pPr>
            <a:r>
              <a:rPr lang="en-US" sz="1200" dirty="0">
                <a:solidFill>
                  <a:srgbClr val="00B050"/>
                </a:solidFill>
              </a:rPr>
              <a:t>      ' initialize elements of array n '         </a:t>
            </a:r>
          </a:p>
          <a:p>
            <a:pPr marL="0" indent="0">
              <a:buNone/>
            </a:pPr>
            <a:r>
              <a:rPr lang="en-US" sz="1200" dirty="0">
                <a:solidFill>
                  <a:schemeClr val="accent5">
                    <a:lumMod val="50000"/>
                  </a:schemeClr>
                </a:solidFill>
              </a:rPr>
              <a:t>      For </a:t>
            </a:r>
            <a:r>
              <a:rPr lang="en-US" sz="1200" dirty="0" err="1">
                <a:solidFill>
                  <a:schemeClr val="accent5">
                    <a:lumMod val="50000"/>
                  </a:schemeClr>
                </a:solidFill>
              </a:rPr>
              <a:t>i</a:t>
            </a:r>
            <a:r>
              <a:rPr lang="en-US" sz="1200" dirty="0">
                <a:solidFill>
                  <a:schemeClr val="accent5">
                    <a:lumMod val="50000"/>
                  </a:schemeClr>
                </a:solidFill>
              </a:rPr>
              <a:t> = 0 To 10</a:t>
            </a:r>
          </a:p>
          <a:p>
            <a:pPr marL="0" indent="0">
              <a:buNone/>
            </a:pPr>
            <a:r>
              <a:rPr lang="en-US" sz="1200" dirty="0">
                <a:solidFill>
                  <a:schemeClr val="accent5">
                    <a:lumMod val="50000"/>
                  </a:schemeClr>
                </a:solidFill>
              </a:rPr>
              <a:t>          n(</a:t>
            </a:r>
            <a:r>
              <a:rPr lang="en-US" sz="1200" dirty="0" err="1">
                <a:solidFill>
                  <a:schemeClr val="accent5">
                    <a:lumMod val="50000"/>
                  </a:schemeClr>
                </a:solidFill>
              </a:rPr>
              <a:t>i</a:t>
            </a:r>
            <a:r>
              <a:rPr lang="en-US" sz="1200" dirty="0">
                <a:solidFill>
                  <a:schemeClr val="accent5">
                    <a:lumMod val="50000"/>
                  </a:schemeClr>
                </a:solidFill>
              </a:rPr>
              <a:t>) = </a:t>
            </a:r>
            <a:r>
              <a:rPr lang="en-US" sz="1200" dirty="0" err="1">
                <a:solidFill>
                  <a:schemeClr val="accent5">
                    <a:lumMod val="50000"/>
                  </a:schemeClr>
                </a:solidFill>
              </a:rPr>
              <a:t>i</a:t>
            </a:r>
            <a:r>
              <a:rPr lang="en-US" sz="1200" dirty="0">
                <a:solidFill>
                  <a:schemeClr val="accent5">
                    <a:lumMod val="50000"/>
                  </a:schemeClr>
                </a:solidFill>
              </a:rPr>
              <a:t> + 100 ' set element at location </a:t>
            </a:r>
            <a:r>
              <a:rPr lang="en-US" sz="1200" dirty="0" err="1">
                <a:solidFill>
                  <a:schemeClr val="accent5">
                    <a:lumMod val="50000"/>
                  </a:schemeClr>
                </a:solidFill>
              </a:rPr>
              <a:t>i</a:t>
            </a:r>
            <a:r>
              <a:rPr lang="en-US" sz="1200" dirty="0">
                <a:solidFill>
                  <a:schemeClr val="accent5">
                    <a:lumMod val="50000"/>
                  </a:schemeClr>
                </a:solidFill>
              </a:rPr>
              <a:t> to </a:t>
            </a:r>
            <a:r>
              <a:rPr lang="en-US" sz="1200" dirty="0" err="1">
                <a:solidFill>
                  <a:schemeClr val="accent5">
                    <a:lumMod val="50000"/>
                  </a:schemeClr>
                </a:solidFill>
              </a:rPr>
              <a:t>i</a:t>
            </a:r>
            <a:r>
              <a:rPr lang="en-US" sz="1200" dirty="0">
                <a:solidFill>
                  <a:schemeClr val="accent5">
                    <a:lumMod val="50000"/>
                  </a:schemeClr>
                </a:solidFill>
              </a:rPr>
              <a:t> + 100 </a:t>
            </a:r>
          </a:p>
          <a:p>
            <a:pPr marL="0" indent="0">
              <a:buNone/>
            </a:pPr>
            <a:r>
              <a:rPr lang="en-US" sz="1200" dirty="0">
                <a:solidFill>
                  <a:schemeClr val="accent5">
                    <a:lumMod val="50000"/>
                  </a:schemeClr>
                </a:solidFill>
              </a:rPr>
              <a:t>      Next </a:t>
            </a:r>
            <a:r>
              <a:rPr lang="en-US" sz="1200" dirty="0" err="1">
                <a:solidFill>
                  <a:schemeClr val="accent5">
                    <a:lumMod val="50000"/>
                  </a:schemeClr>
                </a:solidFill>
              </a:rPr>
              <a:t>i</a:t>
            </a:r>
            <a:endParaRPr lang="en-US" sz="1200" dirty="0">
              <a:solidFill>
                <a:schemeClr val="accent5">
                  <a:lumMod val="50000"/>
                </a:schemeClr>
              </a:solidFill>
            </a:endParaRPr>
          </a:p>
          <a:p>
            <a:pPr marL="0" indent="0">
              <a:buNone/>
            </a:pPr>
            <a:r>
              <a:rPr lang="en-US" sz="1200" dirty="0">
                <a:solidFill>
                  <a:srgbClr val="00B050"/>
                </a:solidFill>
              </a:rPr>
              <a:t>      ' output each array element's value '</a:t>
            </a:r>
          </a:p>
          <a:p>
            <a:pPr marL="0" indent="0">
              <a:buNone/>
            </a:pPr>
            <a:r>
              <a:rPr lang="en-US" sz="1200" dirty="0">
                <a:solidFill>
                  <a:schemeClr val="accent5">
                    <a:lumMod val="50000"/>
                  </a:schemeClr>
                </a:solidFill>
              </a:rPr>
              <a:t>      For j = 0 To 10</a:t>
            </a:r>
          </a:p>
          <a:p>
            <a:pPr marL="0" indent="0">
              <a:buNone/>
            </a:pPr>
            <a:r>
              <a:rPr lang="en-US" sz="1200" dirty="0">
                <a:solidFill>
                  <a:schemeClr val="accent5">
                    <a:lumMod val="50000"/>
                  </a:schemeClr>
                </a:solidFill>
              </a:rPr>
              <a:t>          </a:t>
            </a:r>
            <a:r>
              <a:rPr lang="en-US" sz="1200" dirty="0" err="1">
                <a:solidFill>
                  <a:schemeClr val="accent5">
                    <a:lumMod val="50000"/>
                  </a:schemeClr>
                </a:solidFill>
              </a:rPr>
              <a:t>Console.WriteLine</a:t>
            </a:r>
            <a:r>
              <a:rPr lang="en-US" sz="1200" dirty="0">
                <a:solidFill>
                  <a:schemeClr val="accent5">
                    <a:lumMod val="50000"/>
                  </a:schemeClr>
                </a:solidFill>
              </a:rPr>
              <a:t>("Element({0}) = {1}", j, n(j))</a:t>
            </a:r>
          </a:p>
          <a:p>
            <a:pPr marL="0" indent="0">
              <a:buNone/>
            </a:pPr>
            <a:r>
              <a:rPr lang="en-US" sz="1200" dirty="0">
                <a:solidFill>
                  <a:schemeClr val="accent5">
                    <a:lumMod val="50000"/>
                  </a:schemeClr>
                </a:solidFill>
              </a:rPr>
              <a:t>      Next j</a:t>
            </a:r>
          </a:p>
          <a:p>
            <a:pPr marL="0" indent="0">
              <a:buNone/>
            </a:pPr>
            <a:r>
              <a:rPr lang="en-US" sz="1200" dirty="0">
                <a:solidFill>
                  <a:schemeClr val="accent5">
                    <a:lumMod val="50000"/>
                  </a:schemeClr>
                </a:solidFill>
              </a:rPr>
              <a:t>      </a:t>
            </a:r>
            <a:r>
              <a:rPr lang="en-US" sz="1200" dirty="0" err="1">
                <a:solidFill>
                  <a:schemeClr val="accent5">
                    <a:lumMod val="50000"/>
                  </a:schemeClr>
                </a:solidFill>
              </a:rPr>
              <a:t>Console.ReadKey</a:t>
            </a:r>
            <a:r>
              <a:rPr lang="en-US" sz="1200" dirty="0">
                <a:solidFill>
                  <a:schemeClr val="accent5">
                    <a:lumMod val="50000"/>
                  </a:schemeClr>
                </a:solidFill>
              </a:rPr>
              <a:t>()</a:t>
            </a:r>
          </a:p>
          <a:p>
            <a:pPr marL="0" indent="0">
              <a:buNone/>
            </a:pPr>
            <a:r>
              <a:rPr lang="en-US" sz="1200" dirty="0">
                <a:solidFill>
                  <a:schemeClr val="accent5">
                    <a:lumMod val="50000"/>
                  </a:schemeClr>
                </a:solidFill>
              </a:rPr>
              <a:t>   End Sub</a:t>
            </a:r>
          </a:p>
          <a:p>
            <a:pPr marL="0" indent="0">
              <a:buNone/>
            </a:pPr>
            <a:r>
              <a:rPr lang="en-US" sz="1200" dirty="0"/>
              <a:t>End </a:t>
            </a:r>
            <a:r>
              <a:rPr lang="en-US" sz="1200" dirty="0" smtClean="0"/>
              <a:t>Module</a:t>
            </a:r>
            <a:endParaRPr lang="en-US" sz="1200" dirty="0"/>
          </a:p>
        </p:txBody>
      </p:sp>
    </p:spTree>
    <p:extLst>
      <p:ext uri="{BB962C8B-B14F-4D97-AF65-F5344CB8AC3E}">
        <p14:creationId xmlns:p14="http://schemas.microsoft.com/office/powerpoint/2010/main" val="2762252263"/>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Arrays Example Cont.</a:t>
            </a:r>
            <a:endParaRPr lang="en-US" dirty="0"/>
          </a:p>
        </p:txBody>
      </p:sp>
      <p:sp>
        <p:nvSpPr>
          <p:cNvPr id="3" name="Content Placeholder 2"/>
          <p:cNvSpPr>
            <a:spLocks noGrp="1"/>
          </p:cNvSpPr>
          <p:nvPr>
            <p:ph idx="1"/>
          </p:nvPr>
        </p:nvSpPr>
        <p:spPr>
          <a:xfrm>
            <a:off x="720436" y="2369126"/>
            <a:ext cx="9260177" cy="4488873"/>
          </a:xfrm>
        </p:spPr>
        <p:txBody>
          <a:bodyPr>
            <a:normAutofit fontScale="92500" lnSpcReduction="10000"/>
          </a:bodyPr>
          <a:lstStyle/>
          <a:p>
            <a:pPr marL="0" indent="0">
              <a:buNone/>
            </a:pPr>
            <a:r>
              <a:rPr lang="en-US" dirty="0"/>
              <a:t>When the above code is compiled and executed, it produces the following result:</a:t>
            </a:r>
          </a:p>
          <a:p>
            <a:pPr marL="0" indent="0">
              <a:buNone/>
            </a:pPr>
            <a:r>
              <a:rPr lang="en-US" dirty="0"/>
              <a:t>Element(0) = 100</a:t>
            </a:r>
          </a:p>
          <a:p>
            <a:pPr marL="0" indent="0">
              <a:buNone/>
            </a:pPr>
            <a:r>
              <a:rPr lang="en-US" dirty="0"/>
              <a:t>Element(1) = 101</a:t>
            </a:r>
          </a:p>
          <a:p>
            <a:pPr marL="0" indent="0">
              <a:buNone/>
            </a:pPr>
            <a:r>
              <a:rPr lang="en-US" dirty="0"/>
              <a:t>Element(2) = 102</a:t>
            </a:r>
          </a:p>
          <a:p>
            <a:pPr marL="0" indent="0">
              <a:buNone/>
            </a:pPr>
            <a:r>
              <a:rPr lang="en-US" dirty="0"/>
              <a:t>Element(3) = 103</a:t>
            </a:r>
          </a:p>
          <a:p>
            <a:pPr marL="0" indent="0">
              <a:buNone/>
            </a:pPr>
            <a:r>
              <a:rPr lang="en-US" dirty="0"/>
              <a:t>Element(4) = 104</a:t>
            </a:r>
          </a:p>
          <a:p>
            <a:pPr marL="0" indent="0">
              <a:buNone/>
            </a:pPr>
            <a:r>
              <a:rPr lang="en-US" dirty="0"/>
              <a:t>Element(5) = 105</a:t>
            </a:r>
          </a:p>
          <a:p>
            <a:pPr marL="0" indent="0">
              <a:buNone/>
            </a:pPr>
            <a:r>
              <a:rPr lang="en-US" dirty="0"/>
              <a:t>Element(6) = 106</a:t>
            </a:r>
          </a:p>
          <a:p>
            <a:pPr marL="0" indent="0">
              <a:buNone/>
            </a:pPr>
            <a:r>
              <a:rPr lang="en-US" dirty="0"/>
              <a:t>Element(7) = 107</a:t>
            </a:r>
          </a:p>
          <a:p>
            <a:pPr marL="0" indent="0">
              <a:buNone/>
            </a:pPr>
            <a:r>
              <a:rPr lang="en-US" dirty="0"/>
              <a:t>Element(8) = 108</a:t>
            </a:r>
          </a:p>
          <a:p>
            <a:pPr marL="0" indent="0">
              <a:buNone/>
            </a:pPr>
            <a:r>
              <a:rPr lang="en-US" dirty="0"/>
              <a:t>Element(9) = 109</a:t>
            </a:r>
          </a:p>
          <a:p>
            <a:pPr marL="0" indent="0">
              <a:buNone/>
            </a:pPr>
            <a:r>
              <a:rPr lang="en-US" dirty="0"/>
              <a:t>Element(10) = 110</a:t>
            </a:r>
          </a:p>
          <a:p>
            <a:pPr marL="0" indent="0">
              <a:buNone/>
            </a:pPr>
            <a:endParaRPr lang="en-US" dirty="0"/>
          </a:p>
        </p:txBody>
      </p:sp>
    </p:spTree>
    <p:extLst>
      <p:ext uri="{BB962C8B-B14F-4D97-AF65-F5344CB8AC3E}">
        <p14:creationId xmlns:p14="http://schemas.microsoft.com/office/powerpoint/2010/main" val="3385082050"/>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VB.Net</a:t>
            </a:r>
            <a:r>
              <a:rPr lang="en-US" dirty="0"/>
              <a:t> – Functions</a:t>
            </a:r>
          </a:p>
        </p:txBody>
      </p:sp>
      <p:sp>
        <p:nvSpPr>
          <p:cNvPr id="3" name="Content Placeholder 2"/>
          <p:cNvSpPr>
            <a:spLocks noGrp="1"/>
          </p:cNvSpPr>
          <p:nvPr>
            <p:ph idx="1"/>
          </p:nvPr>
        </p:nvSpPr>
        <p:spPr>
          <a:xfrm>
            <a:off x="581891" y="2603500"/>
            <a:ext cx="11083635" cy="3416300"/>
          </a:xfrm>
        </p:spPr>
        <p:txBody>
          <a:bodyPr>
            <a:normAutofit/>
          </a:bodyPr>
          <a:lstStyle/>
          <a:p>
            <a:pPr marL="0" indent="0">
              <a:buNone/>
            </a:pPr>
            <a:r>
              <a:rPr lang="en-US" sz="2000" dirty="0">
                <a:solidFill>
                  <a:schemeClr val="tx1"/>
                </a:solidFill>
              </a:rPr>
              <a:t>A procedure is a group of statements that together perform a task when called. After the procedure is executed, the control returns to the statement calling the procedure. </a:t>
            </a:r>
            <a:r>
              <a:rPr lang="en-US" sz="2000" dirty="0" err="1">
                <a:solidFill>
                  <a:schemeClr val="tx1"/>
                </a:solidFill>
              </a:rPr>
              <a:t>VB.Net</a:t>
            </a:r>
            <a:r>
              <a:rPr lang="en-US" sz="2000" dirty="0">
                <a:solidFill>
                  <a:schemeClr val="tx1"/>
                </a:solidFill>
              </a:rPr>
              <a:t> has two types of procedures:</a:t>
            </a:r>
          </a:p>
          <a:p>
            <a:pPr lvl="0"/>
            <a:r>
              <a:rPr lang="en-US" sz="2000" dirty="0">
                <a:solidFill>
                  <a:schemeClr val="tx1"/>
                </a:solidFill>
              </a:rPr>
              <a:t>Functions </a:t>
            </a:r>
          </a:p>
          <a:p>
            <a:pPr lvl="0"/>
            <a:r>
              <a:rPr lang="en-US" sz="2000" dirty="0">
                <a:solidFill>
                  <a:schemeClr val="tx1"/>
                </a:solidFill>
              </a:rPr>
              <a:t>Sub procedures or Subs</a:t>
            </a:r>
          </a:p>
          <a:p>
            <a:pPr marL="0" indent="0">
              <a:buNone/>
            </a:pPr>
            <a:r>
              <a:rPr lang="en-US" sz="2000" dirty="0">
                <a:solidFill>
                  <a:schemeClr val="tx1"/>
                </a:solidFill>
              </a:rPr>
              <a:t>Functions return a value, whereas Subs do not return a value.</a:t>
            </a:r>
          </a:p>
          <a:p>
            <a:pPr marL="0" indent="0">
              <a:buNone/>
            </a:pPr>
            <a:endParaRPr lang="en-US" sz="2000" dirty="0">
              <a:solidFill>
                <a:schemeClr val="tx1"/>
              </a:solidFill>
            </a:endParaRPr>
          </a:p>
        </p:txBody>
      </p:sp>
    </p:spTree>
    <p:extLst>
      <p:ext uri="{BB962C8B-B14F-4D97-AF65-F5344CB8AC3E}">
        <p14:creationId xmlns:p14="http://schemas.microsoft.com/office/powerpoint/2010/main" val="19689831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VB.Net</a:t>
            </a:r>
            <a:r>
              <a:rPr lang="en-US" dirty="0"/>
              <a:t> - Program </a:t>
            </a:r>
            <a:r>
              <a:rPr lang="en-US" dirty="0" smtClean="0"/>
              <a:t>Structure</a:t>
            </a:r>
            <a:endParaRPr lang="en-US" dirty="0"/>
          </a:p>
        </p:txBody>
      </p:sp>
      <p:sp>
        <p:nvSpPr>
          <p:cNvPr id="3" name="Content Placeholder 2"/>
          <p:cNvSpPr>
            <a:spLocks noGrp="1"/>
          </p:cNvSpPr>
          <p:nvPr>
            <p:ph idx="1"/>
          </p:nvPr>
        </p:nvSpPr>
        <p:spPr/>
        <p:txBody>
          <a:bodyPr/>
          <a:lstStyle/>
          <a:p>
            <a:pPr marL="0" indent="0">
              <a:buNone/>
            </a:pPr>
            <a:r>
              <a:rPr lang="en-US" dirty="0"/>
              <a:t>Before we study basic building blocks of the </a:t>
            </a:r>
            <a:r>
              <a:rPr lang="en-US" dirty="0" err="1"/>
              <a:t>VB.Net</a:t>
            </a:r>
            <a:r>
              <a:rPr lang="en-US" dirty="0"/>
              <a:t> programming language, let us look a bare minimum </a:t>
            </a:r>
            <a:r>
              <a:rPr lang="en-US" dirty="0" err="1"/>
              <a:t>VB.Net</a:t>
            </a:r>
            <a:r>
              <a:rPr lang="en-US" dirty="0"/>
              <a:t> program structure so that we can take it as a reference in upcoming chapters.</a:t>
            </a:r>
          </a:p>
          <a:p>
            <a:pPr marL="0" indent="0">
              <a:buNone/>
            </a:pPr>
            <a:endParaRPr lang="en-US" dirty="0"/>
          </a:p>
        </p:txBody>
      </p:sp>
    </p:spTree>
    <p:extLst>
      <p:ext uri="{BB962C8B-B14F-4D97-AF65-F5344CB8AC3E}">
        <p14:creationId xmlns:p14="http://schemas.microsoft.com/office/powerpoint/2010/main" val="317644948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Defining a Function</a:t>
            </a:r>
          </a:p>
        </p:txBody>
      </p:sp>
      <p:sp>
        <p:nvSpPr>
          <p:cNvPr id="3" name="Content Placeholder 2"/>
          <p:cNvSpPr>
            <a:spLocks noGrp="1"/>
          </p:cNvSpPr>
          <p:nvPr>
            <p:ph idx="1"/>
          </p:nvPr>
        </p:nvSpPr>
        <p:spPr>
          <a:xfrm>
            <a:off x="498764" y="2382982"/>
            <a:ext cx="11152909" cy="4322618"/>
          </a:xfrm>
        </p:spPr>
        <p:txBody>
          <a:bodyPr>
            <a:normAutofit lnSpcReduction="10000"/>
          </a:bodyPr>
          <a:lstStyle/>
          <a:p>
            <a:pPr marL="0" indent="0">
              <a:buNone/>
            </a:pPr>
            <a:r>
              <a:rPr lang="en-US" dirty="0">
                <a:solidFill>
                  <a:schemeClr val="tx1"/>
                </a:solidFill>
              </a:rPr>
              <a:t>The Function statement is used to declare the name, parameter and the body of a function. The syntax for the Function statement is:</a:t>
            </a:r>
          </a:p>
          <a:p>
            <a:pPr marL="0" indent="0">
              <a:buNone/>
            </a:pPr>
            <a:r>
              <a:rPr lang="en-US" dirty="0">
                <a:solidFill>
                  <a:schemeClr val="accent5">
                    <a:lumMod val="50000"/>
                  </a:schemeClr>
                </a:solidFill>
              </a:rPr>
              <a:t>[Modifiers] Function </a:t>
            </a:r>
            <a:r>
              <a:rPr lang="en-US" dirty="0" err="1">
                <a:solidFill>
                  <a:schemeClr val="accent5">
                    <a:lumMod val="50000"/>
                  </a:schemeClr>
                </a:solidFill>
              </a:rPr>
              <a:t>FunctionName</a:t>
            </a:r>
            <a:r>
              <a:rPr lang="en-US" dirty="0">
                <a:solidFill>
                  <a:schemeClr val="accent5">
                    <a:lumMod val="50000"/>
                  </a:schemeClr>
                </a:solidFill>
              </a:rPr>
              <a:t> [(</a:t>
            </a:r>
            <a:r>
              <a:rPr lang="en-US" dirty="0" err="1">
                <a:solidFill>
                  <a:schemeClr val="accent5">
                    <a:lumMod val="50000"/>
                  </a:schemeClr>
                </a:solidFill>
              </a:rPr>
              <a:t>ParameterList</a:t>
            </a:r>
            <a:r>
              <a:rPr lang="en-US" dirty="0">
                <a:solidFill>
                  <a:schemeClr val="accent5">
                    <a:lumMod val="50000"/>
                  </a:schemeClr>
                </a:solidFill>
              </a:rPr>
              <a:t>)] As </a:t>
            </a:r>
            <a:r>
              <a:rPr lang="en-US" dirty="0" err="1">
                <a:solidFill>
                  <a:schemeClr val="accent5">
                    <a:lumMod val="50000"/>
                  </a:schemeClr>
                </a:solidFill>
              </a:rPr>
              <a:t>ReturnType</a:t>
            </a:r>
            <a:endParaRPr lang="en-US" dirty="0">
              <a:solidFill>
                <a:schemeClr val="accent5">
                  <a:lumMod val="50000"/>
                </a:schemeClr>
              </a:solidFill>
            </a:endParaRPr>
          </a:p>
          <a:p>
            <a:pPr marL="0" indent="0">
              <a:buNone/>
            </a:pPr>
            <a:r>
              <a:rPr lang="en-US" dirty="0">
                <a:solidFill>
                  <a:schemeClr val="accent5">
                    <a:lumMod val="50000"/>
                  </a:schemeClr>
                </a:solidFill>
              </a:rPr>
              <a:t>    [Statements]</a:t>
            </a:r>
          </a:p>
          <a:p>
            <a:pPr marL="0" indent="0">
              <a:buNone/>
            </a:pPr>
            <a:r>
              <a:rPr lang="en-US" dirty="0">
                <a:solidFill>
                  <a:schemeClr val="accent5">
                    <a:lumMod val="50000"/>
                  </a:schemeClr>
                </a:solidFill>
              </a:rPr>
              <a:t>End Function</a:t>
            </a:r>
          </a:p>
          <a:p>
            <a:pPr marL="0" indent="0">
              <a:buNone/>
            </a:pPr>
            <a:r>
              <a:rPr lang="en-US" dirty="0">
                <a:solidFill>
                  <a:schemeClr val="tx1"/>
                </a:solidFill>
              </a:rPr>
              <a:t>Where,</a:t>
            </a:r>
          </a:p>
          <a:p>
            <a:pPr lvl="0"/>
            <a:r>
              <a:rPr lang="en-US" b="1" i="1" dirty="0">
                <a:solidFill>
                  <a:schemeClr val="tx1"/>
                </a:solidFill>
              </a:rPr>
              <a:t>Modifiers</a:t>
            </a:r>
            <a:r>
              <a:rPr lang="en-US" dirty="0">
                <a:solidFill>
                  <a:schemeClr val="tx1"/>
                </a:solidFill>
              </a:rPr>
              <a:t>: specify the access level of the function; possible values are: Public, Private, Protected, Friend, Protected Friend and information regarding overloading, overriding, sharing, and shadowing.</a:t>
            </a:r>
          </a:p>
          <a:p>
            <a:pPr lvl="0"/>
            <a:r>
              <a:rPr lang="en-US" b="1" i="1" dirty="0" err="1">
                <a:solidFill>
                  <a:schemeClr val="tx1"/>
                </a:solidFill>
              </a:rPr>
              <a:t>FunctionName</a:t>
            </a:r>
            <a:r>
              <a:rPr lang="en-US" dirty="0">
                <a:solidFill>
                  <a:schemeClr val="tx1"/>
                </a:solidFill>
              </a:rPr>
              <a:t>: indicates the name of the function</a:t>
            </a:r>
          </a:p>
          <a:p>
            <a:pPr lvl="0"/>
            <a:r>
              <a:rPr lang="en-US" b="1" i="1" dirty="0" err="1">
                <a:solidFill>
                  <a:schemeClr val="tx1"/>
                </a:solidFill>
              </a:rPr>
              <a:t>ParameterList</a:t>
            </a:r>
            <a:r>
              <a:rPr lang="en-US" dirty="0">
                <a:solidFill>
                  <a:schemeClr val="tx1"/>
                </a:solidFill>
              </a:rPr>
              <a:t>: specifies the list of the parameters</a:t>
            </a:r>
          </a:p>
          <a:p>
            <a:pPr lvl="0"/>
            <a:r>
              <a:rPr lang="en-US" b="1" i="1" dirty="0" err="1">
                <a:solidFill>
                  <a:schemeClr val="tx1"/>
                </a:solidFill>
              </a:rPr>
              <a:t>ReturnType</a:t>
            </a:r>
            <a:r>
              <a:rPr lang="en-US" dirty="0">
                <a:solidFill>
                  <a:schemeClr val="tx1"/>
                </a:solidFill>
              </a:rPr>
              <a:t>: specifies the data type of the variable the function returns</a:t>
            </a:r>
          </a:p>
          <a:p>
            <a:pPr marL="0" indent="0">
              <a:buNone/>
            </a:pPr>
            <a:endParaRPr lang="en-US" dirty="0">
              <a:solidFill>
                <a:schemeClr val="tx1"/>
              </a:solidFill>
            </a:endParaRPr>
          </a:p>
        </p:txBody>
      </p:sp>
    </p:spTree>
    <p:extLst>
      <p:ext uri="{BB962C8B-B14F-4D97-AF65-F5344CB8AC3E}">
        <p14:creationId xmlns:p14="http://schemas.microsoft.com/office/powerpoint/2010/main" val="2225408889"/>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Functions - Example</a:t>
            </a:r>
            <a:endParaRPr lang="en-US" dirty="0"/>
          </a:p>
        </p:txBody>
      </p:sp>
      <p:sp>
        <p:nvSpPr>
          <p:cNvPr id="3" name="Content Placeholder 2"/>
          <p:cNvSpPr>
            <a:spLocks noGrp="1"/>
          </p:cNvSpPr>
          <p:nvPr>
            <p:ph idx="1"/>
          </p:nvPr>
        </p:nvSpPr>
        <p:spPr>
          <a:xfrm>
            <a:off x="526473" y="2355273"/>
            <a:ext cx="11139053" cy="4308763"/>
          </a:xfrm>
        </p:spPr>
        <p:txBody>
          <a:bodyPr>
            <a:normAutofit fontScale="92500" lnSpcReduction="10000"/>
          </a:bodyPr>
          <a:lstStyle/>
          <a:p>
            <a:pPr marL="0" indent="0">
              <a:buNone/>
            </a:pPr>
            <a:r>
              <a:rPr lang="en-US" dirty="0">
                <a:solidFill>
                  <a:schemeClr val="tx1"/>
                </a:solidFill>
              </a:rPr>
              <a:t>Following code snippet shows a function </a:t>
            </a:r>
            <a:r>
              <a:rPr lang="en-US" i="1" dirty="0" err="1">
                <a:solidFill>
                  <a:schemeClr val="tx1"/>
                </a:solidFill>
              </a:rPr>
              <a:t>FindMax</a:t>
            </a:r>
            <a:r>
              <a:rPr lang="en-US" dirty="0">
                <a:solidFill>
                  <a:schemeClr val="tx1"/>
                </a:solidFill>
              </a:rPr>
              <a:t> that takes two integer values and returns the larger of the two. </a:t>
            </a:r>
          </a:p>
          <a:p>
            <a:pPr marL="0" indent="0">
              <a:buNone/>
            </a:pPr>
            <a:r>
              <a:rPr lang="en-US" dirty="0">
                <a:solidFill>
                  <a:schemeClr val="accent5">
                    <a:lumMod val="50000"/>
                  </a:schemeClr>
                </a:solidFill>
              </a:rPr>
              <a:t>Function </a:t>
            </a:r>
            <a:r>
              <a:rPr lang="en-US" dirty="0" err="1">
                <a:solidFill>
                  <a:schemeClr val="accent5">
                    <a:lumMod val="50000"/>
                  </a:schemeClr>
                </a:solidFill>
              </a:rPr>
              <a:t>FindMax</a:t>
            </a:r>
            <a:r>
              <a:rPr lang="en-US" dirty="0">
                <a:solidFill>
                  <a:schemeClr val="accent5">
                    <a:lumMod val="50000"/>
                  </a:schemeClr>
                </a:solidFill>
              </a:rPr>
              <a:t>(</a:t>
            </a:r>
            <a:r>
              <a:rPr lang="en-US" dirty="0" err="1">
                <a:solidFill>
                  <a:schemeClr val="accent5">
                    <a:lumMod val="50000"/>
                  </a:schemeClr>
                </a:solidFill>
              </a:rPr>
              <a:t>ByVal</a:t>
            </a:r>
            <a:r>
              <a:rPr lang="en-US" dirty="0">
                <a:solidFill>
                  <a:schemeClr val="accent5">
                    <a:lumMod val="50000"/>
                  </a:schemeClr>
                </a:solidFill>
              </a:rPr>
              <a:t> num1 As Integer, </a:t>
            </a:r>
            <a:r>
              <a:rPr lang="en-US" dirty="0" err="1">
                <a:solidFill>
                  <a:schemeClr val="accent5">
                    <a:lumMod val="50000"/>
                  </a:schemeClr>
                </a:solidFill>
              </a:rPr>
              <a:t>ByVal</a:t>
            </a:r>
            <a:r>
              <a:rPr lang="en-US" dirty="0">
                <a:solidFill>
                  <a:schemeClr val="accent5">
                    <a:lumMod val="50000"/>
                  </a:schemeClr>
                </a:solidFill>
              </a:rPr>
              <a:t> num2 As Integer) As Integer</a:t>
            </a:r>
          </a:p>
          <a:p>
            <a:pPr marL="0" indent="0">
              <a:buNone/>
            </a:pPr>
            <a:r>
              <a:rPr lang="en-US" dirty="0">
                <a:solidFill>
                  <a:srgbClr val="00B050"/>
                </a:solidFill>
              </a:rPr>
              <a:t>   ' local variable declaration */</a:t>
            </a:r>
          </a:p>
          <a:p>
            <a:pPr marL="0" indent="0">
              <a:buNone/>
            </a:pPr>
            <a:r>
              <a:rPr lang="en-US" dirty="0">
                <a:solidFill>
                  <a:schemeClr val="accent5">
                    <a:lumMod val="50000"/>
                  </a:schemeClr>
                </a:solidFill>
              </a:rPr>
              <a:t>   Dim result As Integer</a:t>
            </a:r>
          </a:p>
          <a:p>
            <a:pPr marL="0" indent="0">
              <a:buNone/>
            </a:pPr>
            <a:r>
              <a:rPr lang="en-US" dirty="0">
                <a:solidFill>
                  <a:schemeClr val="accent5">
                    <a:lumMod val="50000"/>
                  </a:schemeClr>
                </a:solidFill>
              </a:rPr>
              <a:t>   If (num1 &gt; num2) Then</a:t>
            </a:r>
          </a:p>
          <a:p>
            <a:pPr marL="0" indent="0">
              <a:buNone/>
            </a:pPr>
            <a:r>
              <a:rPr lang="en-US" dirty="0">
                <a:solidFill>
                  <a:schemeClr val="accent5">
                    <a:lumMod val="50000"/>
                  </a:schemeClr>
                </a:solidFill>
              </a:rPr>
              <a:t>       result = num1</a:t>
            </a:r>
          </a:p>
          <a:p>
            <a:pPr marL="0" indent="0">
              <a:buNone/>
            </a:pPr>
            <a:r>
              <a:rPr lang="en-US" dirty="0">
                <a:solidFill>
                  <a:schemeClr val="accent5">
                    <a:lumMod val="50000"/>
                  </a:schemeClr>
                </a:solidFill>
              </a:rPr>
              <a:t>   Else</a:t>
            </a:r>
          </a:p>
          <a:p>
            <a:pPr marL="0" indent="0">
              <a:buNone/>
            </a:pPr>
            <a:r>
              <a:rPr lang="en-US" dirty="0">
                <a:solidFill>
                  <a:schemeClr val="accent5">
                    <a:lumMod val="50000"/>
                  </a:schemeClr>
                </a:solidFill>
              </a:rPr>
              <a:t>       result = num2</a:t>
            </a:r>
          </a:p>
          <a:p>
            <a:pPr marL="0" indent="0">
              <a:buNone/>
            </a:pPr>
            <a:r>
              <a:rPr lang="en-US" dirty="0">
                <a:solidFill>
                  <a:schemeClr val="accent5">
                    <a:lumMod val="50000"/>
                  </a:schemeClr>
                </a:solidFill>
              </a:rPr>
              <a:t>   End If</a:t>
            </a:r>
          </a:p>
          <a:p>
            <a:pPr marL="0" indent="0">
              <a:buNone/>
            </a:pPr>
            <a:r>
              <a:rPr lang="en-US" dirty="0">
                <a:solidFill>
                  <a:schemeClr val="accent5">
                    <a:lumMod val="50000"/>
                  </a:schemeClr>
                </a:solidFill>
              </a:rPr>
              <a:t>   </a:t>
            </a:r>
            <a:r>
              <a:rPr lang="en-US" dirty="0" err="1">
                <a:solidFill>
                  <a:schemeClr val="accent5">
                    <a:lumMod val="50000"/>
                  </a:schemeClr>
                </a:solidFill>
              </a:rPr>
              <a:t>FindMax</a:t>
            </a:r>
            <a:r>
              <a:rPr lang="en-US" dirty="0">
                <a:solidFill>
                  <a:schemeClr val="accent5">
                    <a:lumMod val="50000"/>
                  </a:schemeClr>
                </a:solidFill>
              </a:rPr>
              <a:t> = result</a:t>
            </a:r>
          </a:p>
          <a:p>
            <a:pPr marL="0" indent="0">
              <a:buNone/>
            </a:pPr>
            <a:r>
              <a:rPr lang="en-US" dirty="0">
                <a:solidFill>
                  <a:schemeClr val="accent5">
                    <a:lumMod val="50000"/>
                  </a:schemeClr>
                </a:solidFill>
              </a:rPr>
              <a:t>End Function</a:t>
            </a:r>
          </a:p>
          <a:p>
            <a:pPr marL="0" indent="0">
              <a:buNone/>
            </a:pPr>
            <a:endParaRPr lang="en-US" dirty="0">
              <a:solidFill>
                <a:schemeClr val="tx1"/>
              </a:solidFill>
            </a:endParaRPr>
          </a:p>
        </p:txBody>
      </p:sp>
    </p:spTree>
    <p:extLst>
      <p:ext uri="{BB962C8B-B14F-4D97-AF65-F5344CB8AC3E}">
        <p14:creationId xmlns:p14="http://schemas.microsoft.com/office/powerpoint/2010/main" val="234487861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VB.Net</a:t>
            </a:r>
            <a:r>
              <a:rPr lang="en-US" dirty="0"/>
              <a:t> - Sub Procedures</a:t>
            </a:r>
          </a:p>
        </p:txBody>
      </p:sp>
      <p:sp>
        <p:nvSpPr>
          <p:cNvPr id="3" name="Content Placeholder 2"/>
          <p:cNvSpPr>
            <a:spLocks noGrp="1"/>
          </p:cNvSpPr>
          <p:nvPr>
            <p:ph idx="1"/>
          </p:nvPr>
        </p:nvSpPr>
        <p:spPr>
          <a:xfrm>
            <a:off x="526473" y="2355273"/>
            <a:ext cx="11222181" cy="3664527"/>
          </a:xfrm>
        </p:spPr>
        <p:txBody>
          <a:bodyPr>
            <a:normAutofit/>
          </a:bodyPr>
          <a:lstStyle/>
          <a:p>
            <a:pPr marL="0" indent="0">
              <a:buNone/>
            </a:pPr>
            <a:r>
              <a:rPr lang="en-US" sz="2400" dirty="0">
                <a:solidFill>
                  <a:schemeClr val="tx1"/>
                </a:solidFill>
              </a:rPr>
              <a:t>As we mentioned in the previous chapter, Sub procedures are procedures that do not return any value. We have been using the Sub procedure Main in all our examples. We have been writing console applications so far in these </a:t>
            </a:r>
            <a:r>
              <a:rPr lang="en-US" sz="2400" dirty="0" smtClean="0">
                <a:solidFill>
                  <a:schemeClr val="tx1"/>
                </a:solidFill>
              </a:rPr>
              <a:t>lecture. </a:t>
            </a:r>
            <a:r>
              <a:rPr lang="en-US" sz="2400" dirty="0">
                <a:solidFill>
                  <a:schemeClr val="tx1"/>
                </a:solidFill>
              </a:rPr>
              <a:t>When these applications start, the control goes to the Main Sub procedure, and it in turn, runs any other statements constituting the body of the program. </a:t>
            </a:r>
          </a:p>
        </p:txBody>
      </p:sp>
    </p:spTree>
    <p:extLst>
      <p:ext uri="{BB962C8B-B14F-4D97-AF65-F5344CB8AC3E}">
        <p14:creationId xmlns:p14="http://schemas.microsoft.com/office/powerpoint/2010/main" val="3680879362"/>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Defining Sub Procedures</a:t>
            </a:r>
          </a:p>
        </p:txBody>
      </p:sp>
      <p:sp>
        <p:nvSpPr>
          <p:cNvPr id="3" name="Content Placeholder 2"/>
          <p:cNvSpPr>
            <a:spLocks noGrp="1"/>
          </p:cNvSpPr>
          <p:nvPr>
            <p:ph idx="1"/>
          </p:nvPr>
        </p:nvSpPr>
        <p:spPr>
          <a:xfrm>
            <a:off x="498764" y="2410691"/>
            <a:ext cx="11180618" cy="4294909"/>
          </a:xfrm>
        </p:spPr>
        <p:txBody>
          <a:bodyPr>
            <a:normAutofit/>
          </a:bodyPr>
          <a:lstStyle/>
          <a:p>
            <a:pPr marL="0" indent="0">
              <a:buNone/>
            </a:pPr>
            <a:r>
              <a:rPr lang="en-US" dirty="0">
                <a:solidFill>
                  <a:schemeClr val="tx1"/>
                </a:solidFill>
              </a:rPr>
              <a:t>The </a:t>
            </a:r>
            <a:r>
              <a:rPr lang="en-US" b="1" dirty="0">
                <a:solidFill>
                  <a:schemeClr val="tx1"/>
                </a:solidFill>
              </a:rPr>
              <a:t>Sub</a:t>
            </a:r>
            <a:r>
              <a:rPr lang="en-US" dirty="0">
                <a:solidFill>
                  <a:schemeClr val="tx1"/>
                </a:solidFill>
              </a:rPr>
              <a:t> statement is used to declare the name, parameter and the body of a sub procedure. The syntax for the Sub statement is:</a:t>
            </a:r>
          </a:p>
          <a:p>
            <a:pPr marL="0" indent="0">
              <a:buNone/>
            </a:pPr>
            <a:r>
              <a:rPr lang="en-US" dirty="0">
                <a:solidFill>
                  <a:schemeClr val="accent5">
                    <a:lumMod val="50000"/>
                  </a:schemeClr>
                </a:solidFill>
              </a:rPr>
              <a:t>[Modifiers] Sub </a:t>
            </a:r>
            <a:r>
              <a:rPr lang="en-US" dirty="0" err="1">
                <a:solidFill>
                  <a:schemeClr val="accent5">
                    <a:lumMod val="50000"/>
                  </a:schemeClr>
                </a:solidFill>
              </a:rPr>
              <a:t>SubName</a:t>
            </a:r>
            <a:r>
              <a:rPr lang="en-US" dirty="0">
                <a:solidFill>
                  <a:schemeClr val="accent5">
                    <a:lumMod val="50000"/>
                  </a:schemeClr>
                </a:solidFill>
              </a:rPr>
              <a:t> [(</a:t>
            </a:r>
            <a:r>
              <a:rPr lang="en-US" dirty="0" err="1">
                <a:solidFill>
                  <a:schemeClr val="accent5">
                    <a:lumMod val="50000"/>
                  </a:schemeClr>
                </a:solidFill>
              </a:rPr>
              <a:t>ParameterList</a:t>
            </a:r>
            <a:r>
              <a:rPr lang="en-US" dirty="0">
                <a:solidFill>
                  <a:schemeClr val="accent5">
                    <a:lumMod val="50000"/>
                  </a:schemeClr>
                </a:solidFill>
              </a:rPr>
              <a:t>)] </a:t>
            </a:r>
          </a:p>
          <a:p>
            <a:pPr marL="0" indent="0">
              <a:buNone/>
            </a:pPr>
            <a:r>
              <a:rPr lang="en-US" dirty="0">
                <a:solidFill>
                  <a:schemeClr val="accent5">
                    <a:lumMod val="50000"/>
                  </a:schemeClr>
                </a:solidFill>
              </a:rPr>
              <a:t>    [Statements]</a:t>
            </a:r>
          </a:p>
          <a:p>
            <a:pPr marL="0" indent="0">
              <a:buNone/>
            </a:pPr>
            <a:r>
              <a:rPr lang="en-US" dirty="0">
                <a:solidFill>
                  <a:schemeClr val="accent5">
                    <a:lumMod val="50000"/>
                  </a:schemeClr>
                </a:solidFill>
              </a:rPr>
              <a:t>End Sub</a:t>
            </a:r>
          </a:p>
          <a:p>
            <a:pPr marL="0" indent="0">
              <a:buNone/>
            </a:pPr>
            <a:r>
              <a:rPr lang="en-US" dirty="0">
                <a:solidFill>
                  <a:schemeClr val="tx1"/>
                </a:solidFill>
              </a:rPr>
              <a:t>Where,</a:t>
            </a:r>
          </a:p>
          <a:p>
            <a:pPr lvl="0"/>
            <a:r>
              <a:rPr lang="en-US" b="1" i="1" dirty="0">
                <a:solidFill>
                  <a:schemeClr val="tx1"/>
                </a:solidFill>
              </a:rPr>
              <a:t>Modifiers</a:t>
            </a:r>
            <a:r>
              <a:rPr lang="en-US" dirty="0">
                <a:solidFill>
                  <a:schemeClr val="tx1"/>
                </a:solidFill>
              </a:rPr>
              <a:t>: specify the access level of the procedure; possible values are: Public, Private, Protected, Friend, Protected Friend and information regarding overloading, overriding, sharing, and shadowing.</a:t>
            </a:r>
          </a:p>
          <a:p>
            <a:pPr lvl="0"/>
            <a:r>
              <a:rPr lang="en-US" b="1" i="1" dirty="0" err="1">
                <a:solidFill>
                  <a:schemeClr val="tx1"/>
                </a:solidFill>
              </a:rPr>
              <a:t>SubName</a:t>
            </a:r>
            <a:r>
              <a:rPr lang="en-US" dirty="0">
                <a:solidFill>
                  <a:schemeClr val="tx1"/>
                </a:solidFill>
              </a:rPr>
              <a:t>: indicates the name of the Sub</a:t>
            </a:r>
          </a:p>
          <a:p>
            <a:pPr lvl="0"/>
            <a:r>
              <a:rPr lang="en-US" b="1" i="1" dirty="0" err="1">
                <a:solidFill>
                  <a:schemeClr val="tx1"/>
                </a:solidFill>
              </a:rPr>
              <a:t>ParameterList</a:t>
            </a:r>
            <a:r>
              <a:rPr lang="en-US" dirty="0">
                <a:solidFill>
                  <a:schemeClr val="tx1"/>
                </a:solidFill>
              </a:rPr>
              <a:t>: specifies the list of the parameters</a:t>
            </a:r>
          </a:p>
          <a:p>
            <a:pPr marL="0" indent="0">
              <a:buNone/>
            </a:pPr>
            <a:endParaRPr lang="en-US" dirty="0">
              <a:solidFill>
                <a:schemeClr val="tx1"/>
              </a:solidFill>
            </a:endParaRPr>
          </a:p>
        </p:txBody>
      </p:sp>
    </p:spTree>
    <p:extLst>
      <p:ext uri="{BB962C8B-B14F-4D97-AF65-F5344CB8AC3E}">
        <p14:creationId xmlns:p14="http://schemas.microsoft.com/office/powerpoint/2010/main" val="214348588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Sub </a:t>
            </a:r>
            <a:r>
              <a:rPr lang="en-US" dirty="0" smtClean="0"/>
              <a:t>Procedures - Example</a:t>
            </a:r>
            <a:endParaRPr lang="en-US" dirty="0"/>
          </a:p>
        </p:txBody>
      </p:sp>
      <p:sp>
        <p:nvSpPr>
          <p:cNvPr id="3" name="Content Placeholder 2"/>
          <p:cNvSpPr>
            <a:spLocks noGrp="1"/>
          </p:cNvSpPr>
          <p:nvPr>
            <p:ph idx="1"/>
          </p:nvPr>
        </p:nvSpPr>
        <p:spPr>
          <a:xfrm>
            <a:off x="581892" y="2603500"/>
            <a:ext cx="10958944" cy="3416300"/>
          </a:xfrm>
        </p:spPr>
        <p:txBody>
          <a:bodyPr>
            <a:normAutofit/>
          </a:bodyPr>
          <a:lstStyle/>
          <a:p>
            <a:pPr marL="0" indent="0">
              <a:buNone/>
            </a:pPr>
            <a:r>
              <a:rPr lang="en-US" sz="2400" dirty="0">
                <a:solidFill>
                  <a:schemeClr val="tx1"/>
                </a:solidFill>
              </a:rPr>
              <a:t>The following example demonstrates a Sub procedure </a:t>
            </a:r>
            <a:r>
              <a:rPr lang="en-US" sz="2400" i="1" dirty="0" err="1">
                <a:solidFill>
                  <a:schemeClr val="tx1"/>
                </a:solidFill>
              </a:rPr>
              <a:t>CalculatePay</a:t>
            </a:r>
            <a:r>
              <a:rPr lang="en-US" sz="2400" dirty="0">
                <a:solidFill>
                  <a:schemeClr val="tx1"/>
                </a:solidFill>
              </a:rPr>
              <a:t> that takes two parameters </a:t>
            </a:r>
            <a:r>
              <a:rPr lang="en-US" sz="2400" i="1" dirty="0">
                <a:solidFill>
                  <a:schemeClr val="tx1"/>
                </a:solidFill>
              </a:rPr>
              <a:t>hours</a:t>
            </a:r>
            <a:r>
              <a:rPr lang="en-US" sz="2400" dirty="0">
                <a:solidFill>
                  <a:schemeClr val="tx1"/>
                </a:solidFill>
              </a:rPr>
              <a:t> and </a:t>
            </a:r>
            <a:r>
              <a:rPr lang="en-US" sz="2400" i="1" dirty="0">
                <a:solidFill>
                  <a:schemeClr val="tx1"/>
                </a:solidFill>
              </a:rPr>
              <a:t>wages</a:t>
            </a:r>
            <a:r>
              <a:rPr lang="en-US" sz="2400" dirty="0">
                <a:solidFill>
                  <a:schemeClr val="tx1"/>
                </a:solidFill>
              </a:rPr>
              <a:t> and displays the total pay of an employee:</a:t>
            </a:r>
          </a:p>
          <a:p>
            <a:pPr marL="0" indent="0">
              <a:buNone/>
            </a:pPr>
            <a:endParaRPr lang="en-US" sz="2400" dirty="0">
              <a:solidFill>
                <a:schemeClr val="tx1"/>
              </a:solidFill>
            </a:endParaRPr>
          </a:p>
        </p:txBody>
      </p:sp>
    </p:spTree>
    <p:extLst>
      <p:ext uri="{BB962C8B-B14F-4D97-AF65-F5344CB8AC3E}">
        <p14:creationId xmlns:p14="http://schemas.microsoft.com/office/powerpoint/2010/main" val="1823972129"/>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Sub Procedures </a:t>
            </a:r>
            <a:r>
              <a:rPr lang="en-US" dirty="0" smtClean="0"/>
              <a:t>– Example Cont.</a:t>
            </a:r>
            <a:endParaRPr lang="en-US" dirty="0"/>
          </a:p>
        </p:txBody>
      </p:sp>
      <p:sp>
        <p:nvSpPr>
          <p:cNvPr id="3" name="Content Placeholder 2"/>
          <p:cNvSpPr>
            <a:spLocks noGrp="1"/>
          </p:cNvSpPr>
          <p:nvPr>
            <p:ph idx="1"/>
          </p:nvPr>
        </p:nvSpPr>
        <p:spPr>
          <a:xfrm>
            <a:off x="1154954" y="2258291"/>
            <a:ext cx="8825659" cy="4599709"/>
          </a:xfrm>
        </p:spPr>
        <p:txBody>
          <a:bodyPr>
            <a:normAutofit fontScale="77500" lnSpcReduction="20000"/>
          </a:bodyPr>
          <a:lstStyle/>
          <a:p>
            <a:pPr marL="0" indent="0">
              <a:buNone/>
            </a:pPr>
            <a:r>
              <a:rPr lang="en-US" dirty="0">
                <a:solidFill>
                  <a:schemeClr val="accent5">
                    <a:lumMod val="50000"/>
                  </a:schemeClr>
                </a:solidFill>
              </a:rPr>
              <a:t>Module </a:t>
            </a:r>
            <a:r>
              <a:rPr lang="en-US" dirty="0" err="1">
                <a:solidFill>
                  <a:schemeClr val="accent5">
                    <a:lumMod val="50000"/>
                  </a:schemeClr>
                </a:solidFill>
              </a:rPr>
              <a:t>mysub</a:t>
            </a:r>
            <a:endParaRPr lang="en-US" dirty="0">
              <a:solidFill>
                <a:schemeClr val="accent5">
                  <a:lumMod val="50000"/>
                </a:schemeClr>
              </a:solidFill>
            </a:endParaRPr>
          </a:p>
          <a:p>
            <a:pPr marL="0" indent="0">
              <a:buNone/>
            </a:pPr>
            <a:r>
              <a:rPr lang="en-US" dirty="0">
                <a:solidFill>
                  <a:schemeClr val="accent5">
                    <a:lumMod val="50000"/>
                  </a:schemeClr>
                </a:solidFill>
              </a:rPr>
              <a:t>   Sub </a:t>
            </a:r>
            <a:r>
              <a:rPr lang="en-US" dirty="0" err="1">
                <a:solidFill>
                  <a:schemeClr val="accent5">
                    <a:lumMod val="50000"/>
                  </a:schemeClr>
                </a:solidFill>
              </a:rPr>
              <a:t>CalculatePay</a:t>
            </a:r>
            <a:r>
              <a:rPr lang="en-US" dirty="0">
                <a:solidFill>
                  <a:schemeClr val="accent5">
                    <a:lumMod val="50000"/>
                  </a:schemeClr>
                </a:solidFill>
              </a:rPr>
              <a:t>(</a:t>
            </a:r>
            <a:r>
              <a:rPr lang="en-US" dirty="0" err="1">
                <a:solidFill>
                  <a:schemeClr val="accent5">
                    <a:lumMod val="50000"/>
                  </a:schemeClr>
                </a:solidFill>
              </a:rPr>
              <a:t>ByRef</a:t>
            </a:r>
            <a:r>
              <a:rPr lang="en-US" dirty="0">
                <a:solidFill>
                  <a:schemeClr val="accent5">
                    <a:lumMod val="50000"/>
                  </a:schemeClr>
                </a:solidFill>
              </a:rPr>
              <a:t> hours As Double, </a:t>
            </a:r>
            <a:r>
              <a:rPr lang="en-US" dirty="0" err="1">
                <a:solidFill>
                  <a:schemeClr val="accent5">
                    <a:lumMod val="50000"/>
                  </a:schemeClr>
                </a:solidFill>
              </a:rPr>
              <a:t>ByRef</a:t>
            </a:r>
            <a:r>
              <a:rPr lang="en-US" dirty="0">
                <a:solidFill>
                  <a:schemeClr val="accent5">
                    <a:lumMod val="50000"/>
                  </a:schemeClr>
                </a:solidFill>
              </a:rPr>
              <a:t> wage As Decimal)</a:t>
            </a:r>
          </a:p>
          <a:p>
            <a:pPr marL="0" indent="0">
              <a:buNone/>
            </a:pPr>
            <a:r>
              <a:rPr lang="en-US" dirty="0">
                <a:solidFill>
                  <a:srgbClr val="00B050"/>
                </a:solidFill>
              </a:rPr>
              <a:t>      'local variable declaration</a:t>
            </a:r>
          </a:p>
          <a:p>
            <a:pPr marL="0" indent="0">
              <a:buNone/>
            </a:pPr>
            <a:r>
              <a:rPr lang="en-US" dirty="0">
                <a:solidFill>
                  <a:schemeClr val="accent5">
                    <a:lumMod val="50000"/>
                  </a:schemeClr>
                </a:solidFill>
              </a:rPr>
              <a:t>      Dim pay As Double</a:t>
            </a:r>
          </a:p>
          <a:p>
            <a:pPr marL="0" indent="0">
              <a:buNone/>
            </a:pPr>
            <a:r>
              <a:rPr lang="en-US" dirty="0">
                <a:solidFill>
                  <a:schemeClr val="accent5">
                    <a:lumMod val="50000"/>
                  </a:schemeClr>
                </a:solidFill>
              </a:rPr>
              <a:t>      pay = hours * wage</a:t>
            </a:r>
          </a:p>
          <a:p>
            <a:pPr marL="0" indent="0">
              <a:buNone/>
            </a:pPr>
            <a:r>
              <a:rPr lang="en-US" dirty="0">
                <a:solidFill>
                  <a:schemeClr val="accent5">
                    <a:lumMod val="50000"/>
                  </a:schemeClr>
                </a:solidFill>
              </a:rPr>
              <a:t>      </a:t>
            </a:r>
            <a:r>
              <a:rPr lang="en-US" dirty="0" err="1">
                <a:solidFill>
                  <a:schemeClr val="accent5">
                    <a:lumMod val="50000"/>
                  </a:schemeClr>
                </a:solidFill>
              </a:rPr>
              <a:t>Console.WriteLine</a:t>
            </a:r>
            <a:r>
              <a:rPr lang="en-US" dirty="0">
                <a:solidFill>
                  <a:schemeClr val="accent5">
                    <a:lumMod val="50000"/>
                  </a:schemeClr>
                </a:solidFill>
              </a:rPr>
              <a:t>("Total Pay: {0:C}", pay)</a:t>
            </a:r>
          </a:p>
          <a:p>
            <a:pPr marL="0" indent="0">
              <a:buNone/>
            </a:pPr>
            <a:r>
              <a:rPr lang="en-US" dirty="0">
                <a:solidFill>
                  <a:schemeClr val="accent5">
                    <a:lumMod val="50000"/>
                  </a:schemeClr>
                </a:solidFill>
              </a:rPr>
              <a:t>   End Sub</a:t>
            </a:r>
          </a:p>
          <a:p>
            <a:pPr marL="0" indent="0">
              <a:buNone/>
            </a:pPr>
            <a:r>
              <a:rPr lang="en-US" dirty="0">
                <a:solidFill>
                  <a:schemeClr val="accent5">
                    <a:lumMod val="50000"/>
                  </a:schemeClr>
                </a:solidFill>
              </a:rPr>
              <a:t>   Sub Main()</a:t>
            </a:r>
          </a:p>
          <a:p>
            <a:pPr marL="0" indent="0">
              <a:buNone/>
            </a:pPr>
            <a:r>
              <a:rPr lang="en-US" dirty="0">
                <a:solidFill>
                  <a:schemeClr val="accent5">
                    <a:lumMod val="50000"/>
                  </a:schemeClr>
                </a:solidFill>
              </a:rPr>
              <a:t>      </a:t>
            </a:r>
            <a:r>
              <a:rPr lang="en-US" dirty="0">
                <a:solidFill>
                  <a:srgbClr val="00B050"/>
                </a:solidFill>
              </a:rPr>
              <a:t>'calling the </a:t>
            </a:r>
            <a:r>
              <a:rPr lang="en-US" dirty="0" err="1">
                <a:solidFill>
                  <a:srgbClr val="00B050"/>
                </a:solidFill>
              </a:rPr>
              <a:t>CalculatePay</a:t>
            </a:r>
            <a:r>
              <a:rPr lang="en-US" dirty="0">
                <a:solidFill>
                  <a:srgbClr val="00B050"/>
                </a:solidFill>
              </a:rPr>
              <a:t> Sub Procedure</a:t>
            </a:r>
          </a:p>
          <a:p>
            <a:pPr marL="0" indent="0">
              <a:buNone/>
            </a:pPr>
            <a:r>
              <a:rPr lang="en-US" dirty="0">
                <a:solidFill>
                  <a:schemeClr val="accent5">
                    <a:lumMod val="50000"/>
                  </a:schemeClr>
                </a:solidFill>
              </a:rPr>
              <a:t>      </a:t>
            </a:r>
            <a:r>
              <a:rPr lang="en-US" dirty="0" err="1">
                <a:solidFill>
                  <a:schemeClr val="accent5">
                    <a:lumMod val="50000"/>
                  </a:schemeClr>
                </a:solidFill>
              </a:rPr>
              <a:t>CalculatePay</a:t>
            </a:r>
            <a:r>
              <a:rPr lang="en-US" dirty="0">
                <a:solidFill>
                  <a:schemeClr val="accent5">
                    <a:lumMod val="50000"/>
                  </a:schemeClr>
                </a:solidFill>
              </a:rPr>
              <a:t>(25, 10)</a:t>
            </a:r>
          </a:p>
          <a:p>
            <a:pPr marL="0" indent="0">
              <a:buNone/>
            </a:pPr>
            <a:r>
              <a:rPr lang="en-US" dirty="0">
                <a:solidFill>
                  <a:schemeClr val="accent5">
                    <a:lumMod val="50000"/>
                  </a:schemeClr>
                </a:solidFill>
              </a:rPr>
              <a:t>      </a:t>
            </a:r>
            <a:r>
              <a:rPr lang="en-US" dirty="0" err="1">
                <a:solidFill>
                  <a:schemeClr val="accent5">
                    <a:lumMod val="50000"/>
                  </a:schemeClr>
                </a:solidFill>
              </a:rPr>
              <a:t>CalculatePay</a:t>
            </a:r>
            <a:r>
              <a:rPr lang="en-US" dirty="0">
                <a:solidFill>
                  <a:schemeClr val="accent5">
                    <a:lumMod val="50000"/>
                  </a:schemeClr>
                </a:solidFill>
              </a:rPr>
              <a:t>(40, 20)</a:t>
            </a:r>
          </a:p>
          <a:p>
            <a:pPr marL="0" indent="0">
              <a:buNone/>
            </a:pPr>
            <a:r>
              <a:rPr lang="en-US" dirty="0">
                <a:solidFill>
                  <a:schemeClr val="accent5">
                    <a:lumMod val="50000"/>
                  </a:schemeClr>
                </a:solidFill>
              </a:rPr>
              <a:t>      </a:t>
            </a:r>
            <a:r>
              <a:rPr lang="en-US" dirty="0" err="1">
                <a:solidFill>
                  <a:schemeClr val="accent5">
                    <a:lumMod val="50000"/>
                  </a:schemeClr>
                </a:solidFill>
              </a:rPr>
              <a:t>CalculatePay</a:t>
            </a:r>
            <a:r>
              <a:rPr lang="en-US" dirty="0">
                <a:solidFill>
                  <a:schemeClr val="accent5">
                    <a:lumMod val="50000"/>
                  </a:schemeClr>
                </a:solidFill>
              </a:rPr>
              <a:t>(30, 27.5)</a:t>
            </a:r>
          </a:p>
          <a:p>
            <a:pPr marL="0" indent="0">
              <a:buNone/>
            </a:pPr>
            <a:r>
              <a:rPr lang="en-US" dirty="0">
                <a:solidFill>
                  <a:schemeClr val="accent5">
                    <a:lumMod val="50000"/>
                  </a:schemeClr>
                </a:solidFill>
              </a:rPr>
              <a:t>      </a:t>
            </a:r>
            <a:r>
              <a:rPr lang="en-US" dirty="0" err="1">
                <a:solidFill>
                  <a:schemeClr val="accent5">
                    <a:lumMod val="50000"/>
                  </a:schemeClr>
                </a:solidFill>
              </a:rPr>
              <a:t>Console.ReadLine</a:t>
            </a:r>
            <a:r>
              <a:rPr lang="en-US" dirty="0">
                <a:solidFill>
                  <a:schemeClr val="accent5">
                    <a:lumMod val="50000"/>
                  </a:schemeClr>
                </a:solidFill>
              </a:rPr>
              <a:t>()</a:t>
            </a:r>
          </a:p>
          <a:p>
            <a:pPr marL="0" indent="0">
              <a:buNone/>
            </a:pPr>
            <a:r>
              <a:rPr lang="en-US" dirty="0">
                <a:solidFill>
                  <a:schemeClr val="accent5">
                    <a:lumMod val="50000"/>
                  </a:schemeClr>
                </a:solidFill>
              </a:rPr>
              <a:t>   End Sub</a:t>
            </a:r>
          </a:p>
          <a:p>
            <a:pPr marL="0" indent="0">
              <a:buNone/>
            </a:pPr>
            <a:r>
              <a:rPr lang="en-US" dirty="0">
                <a:solidFill>
                  <a:schemeClr val="accent5">
                    <a:lumMod val="50000"/>
                  </a:schemeClr>
                </a:solidFill>
              </a:rPr>
              <a:t>End Module</a:t>
            </a:r>
          </a:p>
          <a:p>
            <a:pPr marL="0" indent="0">
              <a:buNone/>
            </a:pPr>
            <a:endParaRPr lang="en-US" dirty="0">
              <a:solidFill>
                <a:schemeClr val="tx1"/>
              </a:solidFill>
            </a:endParaRPr>
          </a:p>
        </p:txBody>
      </p:sp>
    </p:spTree>
    <p:extLst>
      <p:ext uri="{BB962C8B-B14F-4D97-AF65-F5344CB8AC3E}">
        <p14:creationId xmlns:p14="http://schemas.microsoft.com/office/powerpoint/2010/main" val="2999925914"/>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2400" dirty="0">
                <a:solidFill>
                  <a:schemeClr val="tx1"/>
                </a:solidFill>
              </a:rPr>
              <a:t>When the above code is compiled and executed, it produces the following result:</a:t>
            </a:r>
          </a:p>
          <a:p>
            <a:pPr marL="0" indent="0">
              <a:buNone/>
            </a:pPr>
            <a:r>
              <a:rPr lang="en-US" sz="2400" dirty="0">
                <a:solidFill>
                  <a:schemeClr val="tx1"/>
                </a:solidFill>
              </a:rPr>
              <a:t>Total Pay: </a:t>
            </a:r>
            <a:r>
              <a:rPr lang="en-US" sz="2400" strike="sngStrike" dirty="0" smtClean="0">
                <a:solidFill>
                  <a:schemeClr val="tx1"/>
                </a:solidFill>
              </a:rPr>
              <a:t>N</a:t>
            </a:r>
            <a:r>
              <a:rPr lang="en-US" sz="2400" dirty="0" smtClean="0">
                <a:solidFill>
                  <a:schemeClr val="tx1"/>
                </a:solidFill>
              </a:rPr>
              <a:t>250.00</a:t>
            </a:r>
            <a:endParaRPr lang="en-US" sz="2400" dirty="0">
              <a:solidFill>
                <a:schemeClr val="tx1"/>
              </a:solidFill>
            </a:endParaRPr>
          </a:p>
          <a:p>
            <a:pPr marL="0" indent="0">
              <a:buNone/>
            </a:pPr>
            <a:r>
              <a:rPr lang="en-US" sz="2400" dirty="0">
                <a:solidFill>
                  <a:schemeClr val="tx1"/>
                </a:solidFill>
              </a:rPr>
              <a:t>Total Pay: </a:t>
            </a:r>
            <a:r>
              <a:rPr lang="en-US" sz="2400" strike="sngStrike" dirty="0" smtClean="0">
                <a:solidFill>
                  <a:schemeClr val="tx1"/>
                </a:solidFill>
              </a:rPr>
              <a:t>N</a:t>
            </a:r>
            <a:r>
              <a:rPr lang="en-US" sz="2400" dirty="0" smtClean="0">
                <a:solidFill>
                  <a:schemeClr val="tx1"/>
                </a:solidFill>
              </a:rPr>
              <a:t>800.00</a:t>
            </a:r>
            <a:endParaRPr lang="en-US" sz="2400" dirty="0">
              <a:solidFill>
                <a:schemeClr val="tx1"/>
              </a:solidFill>
            </a:endParaRPr>
          </a:p>
          <a:p>
            <a:pPr marL="0" indent="0">
              <a:buNone/>
            </a:pPr>
            <a:r>
              <a:rPr lang="en-US" sz="2400" dirty="0">
                <a:solidFill>
                  <a:schemeClr val="tx1"/>
                </a:solidFill>
              </a:rPr>
              <a:t>Total Pay: </a:t>
            </a:r>
            <a:r>
              <a:rPr lang="en-US" sz="2400" strike="sngStrike" dirty="0" smtClean="0">
                <a:solidFill>
                  <a:schemeClr val="tx1"/>
                </a:solidFill>
              </a:rPr>
              <a:t>N</a:t>
            </a:r>
            <a:r>
              <a:rPr lang="en-US" sz="2400" dirty="0" smtClean="0">
                <a:solidFill>
                  <a:schemeClr val="tx1"/>
                </a:solidFill>
              </a:rPr>
              <a:t>825.00</a:t>
            </a:r>
            <a:endParaRPr lang="en-US" sz="2400" dirty="0">
              <a:solidFill>
                <a:schemeClr val="tx1"/>
              </a:solidFill>
            </a:endParaRPr>
          </a:p>
          <a:p>
            <a:pPr marL="0" indent="0">
              <a:buNone/>
            </a:pPr>
            <a:endParaRPr lang="en-US" sz="2400" dirty="0">
              <a:solidFill>
                <a:schemeClr val="tx1"/>
              </a:solidFill>
            </a:endParaRPr>
          </a:p>
        </p:txBody>
      </p:sp>
    </p:spTree>
    <p:extLst>
      <p:ext uri="{BB962C8B-B14F-4D97-AF65-F5344CB8AC3E}">
        <p14:creationId xmlns:p14="http://schemas.microsoft.com/office/powerpoint/2010/main" val="3268359572"/>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VB.Net</a:t>
            </a:r>
            <a:r>
              <a:rPr lang="en-US" dirty="0"/>
              <a:t> - Classes &amp; Objects</a:t>
            </a:r>
          </a:p>
        </p:txBody>
      </p:sp>
      <p:sp>
        <p:nvSpPr>
          <p:cNvPr id="3" name="Content Placeholder 2"/>
          <p:cNvSpPr>
            <a:spLocks noGrp="1"/>
          </p:cNvSpPr>
          <p:nvPr>
            <p:ph idx="1"/>
          </p:nvPr>
        </p:nvSpPr>
        <p:spPr>
          <a:xfrm>
            <a:off x="498764" y="2603500"/>
            <a:ext cx="11180618" cy="3416300"/>
          </a:xfrm>
        </p:spPr>
        <p:txBody>
          <a:bodyPr>
            <a:normAutofit/>
          </a:bodyPr>
          <a:lstStyle/>
          <a:p>
            <a:pPr marL="0" indent="0" algn="just">
              <a:buNone/>
            </a:pPr>
            <a:r>
              <a:rPr lang="en-US" sz="2400" dirty="0">
                <a:solidFill>
                  <a:schemeClr val="tx1"/>
                </a:solidFill>
              </a:rPr>
              <a:t>When you define a class, you define a blueprint for a data type. This doesn't actually define any data, but it does define what the class name means, that is, what an object of the class will consist of and what operations can be performed on such an object. </a:t>
            </a:r>
          </a:p>
          <a:p>
            <a:pPr marL="0" indent="0" algn="just">
              <a:buNone/>
            </a:pPr>
            <a:r>
              <a:rPr lang="en-US" sz="2400" dirty="0">
                <a:solidFill>
                  <a:schemeClr val="tx1"/>
                </a:solidFill>
              </a:rPr>
              <a:t>Objects are instances of a class. The methods and variables that constitute a class are called members of the class.</a:t>
            </a:r>
          </a:p>
          <a:p>
            <a:pPr marL="0" indent="0" algn="just">
              <a:buNone/>
            </a:pPr>
            <a:endParaRPr lang="en-US" sz="2400" dirty="0">
              <a:solidFill>
                <a:schemeClr val="tx1"/>
              </a:solidFill>
            </a:endParaRPr>
          </a:p>
        </p:txBody>
      </p:sp>
    </p:spTree>
    <p:extLst>
      <p:ext uri="{BB962C8B-B14F-4D97-AF65-F5344CB8AC3E}">
        <p14:creationId xmlns:p14="http://schemas.microsoft.com/office/powerpoint/2010/main" val="108602937"/>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Class Definition</a:t>
            </a:r>
          </a:p>
        </p:txBody>
      </p:sp>
      <p:sp>
        <p:nvSpPr>
          <p:cNvPr id="3" name="Content Placeholder 2"/>
          <p:cNvSpPr>
            <a:spLocks noGrp="1"/>
          </p:cNvSpPr>
          <p:nvPr>
            <p:ph idx="1"/>
          </p:nvPr>
        </p:nvSpPr>
        <p:spPr>
          <a:xfrm>
            <a:off x="498764" y="2603500"/>
            <a:ext cx="11139054" cy="4060536"/>
          </a:xfrm>
        </p:spPr>
        <p:txBody>
          <a:bodyPr>
            <a:noAutofit/>
          </a:bodyPr>
          <a:lstStyle/>
          <a:p>
            <a:pPr marL="0" indent="0">
              <a:buNone/>
            </a:pPr>
            <a:r>
              <a:rPr lang="en-US" sz="2000" dirty="0">
                <a:solidFill>
                  <a:schemeClr val="tx1"/>
                </a:solidFill>
              </a:rPr>
              <a:t>A class definition starts with the keyword </a:t>
            </a:r>
            <a:r>
              <a:rPr lang="en-US" sz="2000" b="1" dirty="0">
                <a:solidFill>
                  <a:schemeClr val="tx1"/>
                </a:solidFill>
              </a:rPr>
              <a:t>Class</a:t>
            </a:r>
            <a:r>
              <a:rPr lang="en-US" sz="2000" dirty="0">
                <a:solidFill>
                  <a:schemeClr val="tx1"/>
                </a:solidFill>
              </a:rPr>
              <a:t> followed by the class name; and the class body, ended by the End Class statement. Following is the general form of a class definition:</a:t>
            </a:r>
          </a:p>
          <a:p>
            <a:pPr marL="0" indent="0">
              <a:buNone/>
            </a:pPr>
            <a:r>
              <a:rPr lang="en-US" sz="2000" dirty="0">
                <a:solidFill>
                  <a:schemeClr val="accent5">
                    <a:lumMod val="50000"/>
                  </a:schemeClr>
                </a:solidFill>
              </a:rPr>
              <a:t>[ &lt;</a:t>
            </a:r>
            <a:r>
              <a:rPr lang="en-US" sz="2000" dirty="0" err="1">
                <a:solidFill>
                  <a:schemeClr val="accent5">
                    <a:lumMod val="50000"/>
                  </a:schemeClr>
                </a:solidFill>
              </a:rPr>
              <a:t>attributelist</a:t>
            </a:r>
            <a:r>
              <a:rPr lang="en-US" sz="2000" dirty="0">
                <a:solidFill>
                  <a:schemeClr val="accent5">
                    <a:lumMod val="50000"/>
                  </a:schemeClr>
                </a:solidFill>
              </a:rPr>
              <a:t>&gt; ] [ </a:t>
            </a:r>
            <a:r>
              <a:rPr lang="en-US" sz="2000" dirty="0" err="1">
                <a:solidFill>
                  <a:schemeClr val="accent5">
                    <a:lumMod val="50000"/>
                  </a:schemeClr>
                </a:solidFill>
              </a:rPr>
              <a:t>accessmodifier</a:t>
            </a:r>
            <a:r>
              <a:rPr lang="en-US" sz="2000" dirty="0">
                <a:solidFill>
                  <a:schemeClr val="accent5">
                    <a:lumMod val="50000"/>
                  </a:schemeClr>
                </a:solidFill>
              </a:rPr>
              <a:t> ] [ Shadows ] [ </a:t>
            </a:r>
            <a:r>
              <a:rPr lang="en-US" sz="2000" dirty="0" err="1">
                <a:solidFill>
                  <a:schemeClr val="accent5">
                    <a:lumMod val="50000"/>
                  </a:schemeClr>
                </a:solidFill>
              </a:rPr>
              <a:t>MustInherit</a:t>
            </a:r>
            <a:r>
              <a:rPr lang="en-US" sz="2000" dirty="0">
                <a:solidFill>
                  <a:schemeClr val="accent5">
                    <a:lumMod val="50000"/>
                  </a:schemeClr>
                </a:solidFill>
              </a:rPr>
              <a:t> | </a:t>
            </a:r>
            <a:r>
              <a:rPr lang="en-US" sz="2000" dirty="0" err="1">
                <a:solidFill>
                  <a:schemeClr val="accent5">
                    <a:lumMod val="50000"/>
                  </a:schemeClr>
                </a:solidFill>
              </a:rPr>
              <a:t>NotInheritable</a:t>
            </a:r>
            <a:r>
              <a:rPr lang="en-US" sz="2000" dirty="0">
                <a:solidFill>
                  <a:schemeClr val="accent5">
                    <a:lumMod val="50000"/>
                  </a:schemeClr>
                </a:solidFill>
              </a:rPr>
              <a:t> ] [ Partial ] _</a:t>
            </a:r>
          </a:p>
          <a:p>
            <a:pPr marL="0" indent="0">
              <a:buNone/>
            </a:pPr>
            <a:r>
              <a:rPr lang="en-US" sz="2000" dirty="0">
                <a:solidFill>
                  <a:schemeClr val="accent5">
                    <a:lumMod val="50000"/>
                  </a:schemeClr>
                </a:solidFill>
              </a:rPr>
              <a:t>Class name [ ( Of </a:t>
            </a:r>
            <a:r>
              <a:rPr lang="en-US" sz="2000" dirty="0" err="1">
                <a:solidFill>
                  <a:schemeClr val="accent5">
                    <a:lumMod val="50000"/>
                  </a:schemeClr>
                </a:solidFill>
              </a:rPr>
              <a:t>typelist</a:t>
            </a:r>
            <a:r>
              <a:rPr lang="en-US" sz="2000" dirty="0">
                <a:solidFill>
                  <a:schemeClr val="accent5">
                    <a:lumMod val="50000"/>
                  </a:schemeClr>
                </a:solidFill>
              </a:rPr>
              <a:t> ) ]</a:t>
            </a:r>
          </a:p>
          <a:p>
            <a:pPr marL="0" indent="0">
              <a:buNone/>
            </a:pPr>
            <a:r>
              <a:rPr lang="en-US" sz="2000" dirty="0">
                <a:solidFill>
                  <a:schemeClr val="accent5">
                    <a:lumMod val="50000"/>
                  </a:schemeClr>
                </a:solidFill>
              </a:rPr>
              <a:t>    [ Inherits </a:t>
            </a:r>
            <a:r>
              <a:rPr lang="en-US" sz="2000" dirty="0" err="1">
                <a:solidFill>
                  <a:schemeClr val="accent5">
                    <a:lumMod val="50000"/>
                  </a:schemeClr>
                </a:solidFill>
              </a:rPr>
              <a:t>classname</a:t>
            </a:r>
            <a:r>
              <a:rPr lang="en-US" sz="2000" dirty="0">
                <a:solidFill>
                  <a:schemeClr val="accent5">
                    <a:lumMod val="50000"/>
                  </a:schemeClr>
                </a:solidFill>
              </a:rPr>
              <a:t> ]</a:t>
            </a:r>
          </a:p>
          <a:p>
            <a:pPr marL="0" indent="0">
              <a:buNone/>
            </a:pPr>
            <a:r>
              <a:rPr lang="en-US" sz="2000" dirty="0">
                <a:solidFill>
                  <a:schemeClr val="accent5">
                    <a:lumMod val="50000"/>
                  </a:schemeClr>
                </a:solidFill>
              </a:rPr>
              <a:t>    [ Implements </a:t>
            </a:r>
            <a:r>
              <a:rPr lang="en-US" sz="2000" dirty="0" err="1">
                <a:solidFill>
                  <a:schemeClr val="accent5">
                    <a:lumMod val="50000"/>
                  </a:schemeClr>
                </a:solidFill>
              </a:rPr>
              <a:t>interfacenames</a:t>
            </a:r>
            <a:r>
              <a:rPr lang="en-US" sz="2000" dirty="0">
                <a:solidFill>
                  <a:schemeClr val="accent5">
                    <a:lumMod val="50000"/>
                  </a:schemeClr>
                </a:solidFill>
              </a:rPr>
              <a:t> ]</a:t>
            </a:r>
          </a:p>
          <a:p>
            <a:pPr marL="0" indent="0">
              <a:buNone/>
            </a:pPr>
            <a:r>
              <a:rPr lang="en-US" sz="2000" dirty="0">
                <a:solidFill>
                  <a:schemeClr val="accent5">
                    <a:lumMod val="50000"/>
                  </a:schemeClr>
                </a:solidFill>
              </a:rPr>
              <a:t>    [ statements ]</a:t>
            </a:r>
          </a:p>
          <a:p>
            <a:pPr marL="0" indent="0">
              <a:buNone/>
            </a:pPr>
            <a:r>
              <a:rPr lang="en-US" sz="2000" dirty="0">
                <a:solidFill>
                  <a:schemeClr val="accent5">
                    <a:lumMod val="50000"/>
                  </a:schemeClr>
                </a:solidFill>
              </a:rPr>
              <a:t>End Class</a:t>
            </a:r>
          </a:p>
          <a:p>
            <a:pPr marL="0" indent="0">
              <a:buNone/>
            </a:pPr>
            <a:endParaRPr lang="en-US" sz="2000" dirty="0">
              <a:solidFill>
                <a:schemeClr val="tx1"/>
              </a:solidFill>
            </a:endParaRPr>
          </a:p>
        </p:txBody>
      </p:sp>
    </p:spTree>
    <p:extLst>
      <p:ext uri="{BB962C8B-B14F-4D97-AF65-F5344CB8AC3E}">
        <p14:creationId xmlns:p14="http://schemas.microsoft.com/office/powerpoint/2010/main" val="1565535295"/>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Class </a:t>
            </a:r>
            <a:r>
              <a:rPr lang="en-US" dirty="0" smtClean="0"/>
              <a:t>Definition Cont.</a:t>
            </a:r>
            <a:endParaRPr lang="en-US" dirty="0"/>
          </a:p>
        </p:txBody>
      </p:sp>
      <p:sp>
        <p:nvSpPr>
          <p:cNvPr id="3" name="Content Placeholder 2"/>
          <p:cNvSpPr>
            <a:spLocks noGrp="1"/>
          </p:cNvSpPr>
          <p:nvPr>
            <p:ph idx="1"/>
          </p:nvPr>
        </p:nvSpPr>
        <p:spPr>
          <a:xfrm>
            <a:off x="512618" y="2216727"/>
            <a:ext cx="11125200" cy="4641273"/>
          </a:xfrm>
        </p:spPr>
        <p:txBody>
          <a:bodyPr>
            <a:normAutofit/>
          </a:bodyPr>
          <a:lstStyle/>
          <a:p>
            <a:pPr marL="0" indent="0">
              <a:buNone/>
            </a:pPr>
            <a:r>
              <a:rPr lang="en-US" dirty="0"/>
              <a:t>Where,</a:t>
            </a:r>
          </a:p>
          <a:p>
            <a:pPr lvl="0"/>
            <a:r>
              <a:rPr lang="en-US" b="1" i="1" dirty="0" err="1"/>
              <a:t>attributelist</a:t>
            </a:r>
            <a:r>
              <a:rPr lang="en-US" dirty="0"/>
              <a:t> is a list of attributes that apply to the class. Optional. </a:t>
            </a:r>
          </a:p>
          <a:p>
            <a:pPr lvl="0"/>
            <a:r>
              <a:rPr lang="en-US" b="1" i="1" dirty="0" err="1"/>
              <a:t>accessmodifier</a:t>
            </a:r>
            <a:r>
              <a:rPr lang="en-US" dirty="0"/>
              <a:t> defines the access levels of the class, it has values as - Public, Protected, Friend, Protected Friend and Private. Optional. </a:t>
            </a:r>
          </a:p>
          <a:p>
            <a:pPr lvl="0"/>
            <a:r>
              <a:rPr lang="en-US" b="1" i="1" dirty="0"/>
              <a:t>Shadows</a:t>
            </a:r>
            <a:r>
              <a:rPr lang="en-US" dirty="0"/>
              <a:t> indicate that the variable re-declares and hides an identically named element, or set of overloaded elements, in a base class. Optional. </a:t>
            </a:r>
          </a:p>
          <a:p>
            <a:pPr lvl="0"/>
            <a:r>
              <a:rPr lang="en-US" b="1" i="1" dirty="0" err="1"/>
              <a:t>MustInherit</a:t>
            </a:r>
            <a:r>
              <a:rPr lang="en-US" dirty="0"/>
              <a:t> specifies that the class can be used only as a base class and that you cannot create an object directly from it, i.e., an abstract class. Optional.</a:t>
            </a:r>
          </a:p>
          <a:p>
            <a:pPr lvl="0"/>
            <a:r>
              <a:rPr lang="en-US" b="1" i="1" dirty="0" err="1"/>
              <a:t>NotInheritable</a:t>
            </a:r>
            <a:r>
              <a:rPr lang="en-US" dirty="0"/>
              <a:t> specifies that the class cannot be used as a base class.</a:t>
            </a:r>
          </a:p>
          <a:p>
            <a:pPr lvl="0"/>
            <a:r>
              <a:rPr lang="en-US" b="1" i="1" dirty="0"/>
              <a:t>Partial</a:t>
            </a:r>
            <a:r>
              <a:rPr lang="en-US" dirty="0"/>
              <a:t> indicates a partial definition of the class.</a:t>
            </a:r>
          </a:p>
          <a:p>
            <a:pPr lvl="0"/>
            <a:r>
              <a:rPr lang="en-US" b="1" i="1" dirty="0"/>
              <a:t>Inherits</a:t>
            </a:r>
            <a:r>
              <a:rPr lang="en-US" dirty="0"/>
              <a:t> specifies the base class it is inheriting from.</a:t>
            </a:r>
          </a:p>
          <a:p>
            <a:pPr lvl="0"/>
            <a:r>
              <a:rPr lang="en-US" b="1" i="1" dirty="0"/>
              <a:t>Implements</a:t>
            </a:r>
            <a:r>
              <a:rPr lang="en-US" dirty="0"/>
              <a:t> specifies the interfaces the class is inheriting from.</a:t>
            </a:r>
          </a:p>
          <a:p>
            <a:pPr marL="0" indent="0">
              <a:buNone/>
            </a:pPr>
            <a:endParaRPr lang="en-US" dirty="0"/>
          </a:p>
        </p:txBody>
      </p:sp>
    </p:spTree>
    <p:extLst>
      <p:ext uri="{BB962C8B-B14F-4D97-AF65-F5344CB8AC3E}">
        <p14:creationId xmlns:p14="http://schemas.microsoft.com/office/powerpoint/2010/main" val="95061743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20838</TotalTime>
  <Words>10687</Words>
  <Application>Microsoft Office PowerPoint</Application>
  <PresentationFormat>Widescreen</PresentationFormat>
  <Paragraphs>1355</Paragraphs>
  <Slides>122</Slides>
  <Notes>0</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122</vt:i4>
      </vt:variant>
    </vt:vector>
  </HeadingPairs>
  <TitlesOfParts>
    <vt:vector size="136" baseType="lpstr">
      <vt:lpstr>Arial</vt:lpstr>
      <vt:lpstr>Bell MT</vt:lpstr>
      <vt:lpstr>Calibri</vt:lpstr>
      <vt:lpstr>Century</vt:lpstr>
      <vt:lpstr>Century Gothic</vt:lpstr>
      <vt:lpstr>Consolas</vt:lpstr>
      <vt:lpstr>Courier New</vt:lpstr>
      <vt:lpstr>Monotype Corsiva</vt:lpstr>
      <vt:lpstr>Open Sans</vt:lpstr>
      <vt:lpstr>Times New Roman</vt:lpstr>
      <vt:lpstr>Verdana</vt:lpstr>
      <vt:lpstr>Wingdings</vt:lpstr>
      <vt:lpstr>Wingdings 3</vt:lpstr>
      <vt:lpstr>Ion Boardroom</vt:lpstr>
      <vt:lpstr>  CPT417 Visual Basic Programming </vt:lpstr>
      <vt:lpstr>VB.Net Programming </vt:lpstr>
      <vt:lpstr>Overview</vt:lpstr>
      <vt:lpstr>Environment Setup</vt:lpstr>
      <vt:lpstr>The .Net Framework</vt:lpstr>
      <vt:lpstr>.Net Framework Cont.</vt:lpstr>
      <vt:lpstr>.Net Framework Cont.</vt:lpstr>
      <vt:lpstr>Integrated Development Environment (IDE) For VB.Net </vt:lpstr>
      <vt:lpstr>VB.Net - Program Structure</vt:lpstr>
      <vt:lpstr>VB.Net Hello World Example</vt:lpstr>
      <vt:lpstr>VB.Net Hello World Example cont.</vt:lpstr>
      <vt:lpstr>VB.Net Hello World Example cont.</vt:lpstr>
      <vt:lpstr>VB.Net Hello World Example cont.</vt:lpstr>
      <vt:lpstr>Compile &amp; Execute VB.Net Program:</vt:lpstr>
      <vt:lpstr>VB.Net - Basic Syntax</vt:lpstr>
      <vt:lpstr>Identifiers</vt:lpstr>
      <vt:lpstr>VB.Net Keywords</vt:lpstr>
      <vt:lpstr>VB.Net Keywords</vt:lpstr>
      <vt:lpstr>VB.Net - Data Types</vt:lpstr>
      <vt:lpstr>Data Types Available in VB.Net</vt:lpstr>
      <vt:lpstr>Data Types cont.</vt:lpstr>
      <vt:lpstr>VB.Net - Variables</vt:lpstr>
      <vt:lpstr>Variable Declaration in VB.Net</vt:lpstr>
      <vt:lpstr>Variable Declaration in VB.Net cont.</vt:lpstr>
      <vt:lpstr>Variable Declaration in VB.Net cont.</vt:lpstr>
      <vt:lpstr>Variable Declaration in VB.Net cont.</vt:lpstr>
      <vt:lpstr>Variable Initialization in VB.Net</vt:lpstr>
      <vt:lpstr>VB.Net - Constants and Enumerations</vt:lpstr>
      <vt:lpstr>Declaring Constants</vt:lpstr>
      <vt:lpstr>Declaring Constants cont.</vt:lpstr>
      <vt:lpstr>Print and Display Constants in VB.Net</vt:lpstr>
      <vt:lpstr>Declaring Enumerations</vt:lpstr>
      <vt:lpstr>Declaring Enumerations cont.</vt:lpstr>
      <vt:lpstr>Declaring Enumerations cont.</vt:lpstr>
      <vt:lpstr>VB.Net - Statements</vt:lpstr>
      <vt:lpstr>Declaration Statements</vt:lpstr>
      <vt:lpstr>Declaration Statements cont.</vt:lpstr>
      <vt:lpstr>Declaration Statements cont.</vt:lpstr>
      <vt:lpstr>Declaration Statements cont.</vt:lpstr>
      <vt:lpstr>Declaration Statements cont.</vt:lpstr>
      <vt:lpstr>Executable Statements</vt:lpstr>
      <vt:lpstr>VB.Net - Operators</vt:lpstr>
      <vt:lpstr>Arithmetic Operators</vt:lpstr>
      <vt:lpstr>Comparison Operators</vt:lpstr>
      <vt:lpstr>Comparison Operators cont.</vt:lpstr>
      <vt:lpstr>Logical/Bitwise Operators</vt:lpstr>
      <vt:lpstr>Bit Shift Operators</vt:lpstr>
      <vt:lpstr>Assignment Operators</vt:lpstr>
      <vt:lpstr>Miscellaneous Operators</vt:lpstr>
      <vt:lpstr>Operators Precedence in VB.Net</vt:lpstr>
      <vt:lpstr>Operators Precedence cont.</vt:lpstr>
      <vt:lpstr>VB.Net - Decision Making</vt:lpstr>
      <vt:lpstr>Decision Making cont.</vt:lpstr>
      <vt:lpstr>Decision Making cont.</vt:lpstr>
      <vt:lpstr>If...Then Statement</vt:lpstr>
      <vt:lpstr>If...Then Statement cont.</vt:lpstr>
      <vt:lpstr>If...Then...Else Statement</vt:lpstr>
      <vt:lpstr>If...Then...Else Statement cont.</vt:lpstr>
      <vt:lpstr>The If...Else If...Else Statement</vt:lpstr>
      <vt:lpstr>The If...Else If...Else Statement cont.</vt:lpstr>
      <vt:lpstr>Nested If Statements</vt:lpstr>
      <vt:lpstr>Select Case Statement</vt:lpstr>
      <vt:lpstr>Select Case Statement cont.</vt:lpstr>
      <vt:lpstr>Select Case Statement cont.</vt:lpstr>
      <vt:lpstr>Select Case Statement Example.</vt:lpstr>
      <vt:lpstr>VB.Net – Loops</vt:lpstr>
      <vt:lpstr>Loops cont.</vt:lpstr>
      <vt:lpstr>Loops cont.</vt:lpstr>
      <vt:lpstr>Do Loop</vt:lpstr>
      <vt:lpstr>Do Loop cont.</vt:lpstr>
      <vt:lpstr>Next Loop</vt:lpstr>
      <vt:lpstr>Next Loop cont.</vt:lpstr>
      <vt:lpstr>Next Loop</vt:lpstr>
      <vt:lpstr>While... End While Loop</vt:lpstr>
      <vt:lpstr>While... End While Loop cont.</vt:lpstr>
      <vt:lpstr>Nested Loops</vt:lpstr>
      <vt:lpstr>Nested Loops cont.</vt:lpstr>
      <vt:lpstr>Loop Control Statements:</vt:lpstr>
      <vt:lpstr>VB.Net – Strings</vt:lpstr>
      <vt:lpstr>Creating a String Object</vt:lpstr>
      <vt:lpstr>Strings Cont.</vt:lpstr>
      <vt:lpstr>Strings Cont.</vt:lpstr>
      <vt:lpstr>Strings Cont.</vt:lpstr>
      <vt:lpstr>Properties of the String Class</vt:lpstr>
      <vt:lpstr>VB.Net – Arrays</vt:lpstr>
      <vt:lpstr>Creating Arrays in VB.Net</vt:lpstr>
      <vt:lpstr>Arrays Example</vt:lpstr>
      <vt:lpstr>Arrays Example Cont.</vt:lpstr>
      <vt:lpstr>VB.Net – Functions</vt:lpstr>
      <vt:lpstr>Defining a Function</vt:lpstr>
      <vt:lpstr>Functions - Example</vt:lpstr>
      <vt:lpstr>VB.Net - Sub Procedures</vt:lpstr>
      <vt:lpstr>Defining Sub Procedures</vt:lpstr>
      <vt:lpstr>Sub Procedures - Example</vt:lpstr>
      <vt:lpstr>Sub Procedures – Example Cont.</vt:lpstr>
      <vt:lpstr>PowerPoint Presentation</vt:lpstr>
      <vt:lpstr>VB.Net - Classes &amp; Objects</vt:lpstr>
      <vt:lpstr>Class Definition</vt:lpstr>
      <vt:lpstr>Class Definition Cont.</vt:lpstr>
      <vt:lpstr>Inheritance</vt:lpstr>
      <vt:lpstr>VB.Net - Exception Handling</vt:lpstr>
      <vt:lpstr>Exception Handling cont.</vt:lpstr>
      <vt:lpstr>Exception Handling, Syntax</vt:lpstr>
      <vt:lpstr>Exception Handling, Example</vt:lpstr>
      <vt:lpstr>Exception Handling cont.</vt:lpstr>
      <vt:lpstr>VB.Net - Basic Controls</vt:lpstr>
      <vt:lpstr>Control Properties</vt:lpstr>
      <vt:lpstr>Control Properties Example</vt:lpstr>
      <vt:lpstr>Control Methods</vt:lpstr>
      <vt:lpstr>Control Methods, Example</vt:lpstr>
      <vt:lpstr>Control Events</vt:lpstr>
      <vt:lpstr>Basic Controls</vt:lpstr>
      <vt:lpstr>Basic Controls cont.</vt:lpstr>
      <vt:lpstr>Basic Controls cont.</vt:lpstr>
      <vt:lpstr>Basic Controls cont.</vt:lpstr>
      <vt:lpstr>VB.Net - Dialog Boxes</vt:lpstr>
      <vt:lpstr>Dialog Boxes cont.</vt:lpstr>
      <vt:lpstr>Adding Menus and Sub Menus in an Application</vt:lpstr>
      <vt:lpstr>Adding Menus and Sub Menus in an Application cont.</vt:lpstr>
      <vt:lpstr>Adding Menus and Sub Menus in an Application cont.</vt:lpstr>
      <vt:lpstr>Adding Menus and Sub Menus in an Application cont.</vt:lpstr>
      <vt:lpstr>Adding Menus and Sub Menus in an Application cont.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CPT527 Visual Basic Programming</dc:title>
  <dc:creator>Adamu</dc:creator>
  <cp:lastModifiedBy>Kehinde Lawal</cp:lastModifiedBy>
  <cp:revision>59</cp:revision>
  <dcterms:created xsi:type="dcterms:W3CDTF">2017-07-05T13:54:02Z</dcterms:created>
  <dcterms:modified xsi:type="dcterms:W3CDTF">2019-05-08T05:15:02Z</dcterms:modified>
</cp:coreProperties>
</file>