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4" r:id="rId3"/>
    <p:sldId id="257" r:id="rId4"/>
    <p:sldId id="265" r:id="rId5"/>
    <p:sldId id="258" r:id="rId6"/>
    <p:sldId id="259" r:id="rId7"/>
    <p:sldId id="260" r:id="rId8"/>
    <p:sldId id="267" r:id="rId9"/>
    <p:sldId id="263" r:id="rId10"/>
    <p:sldId id="269" r:id="rId11"/>
    <p:sldId id="268" r:id="rId12"/>
    <p:sldId id="270" r:id="rId13"/>
    <p:sldId id="271" r:id="rId14"/>
    <p:sldId id="272" r:id="rId15"/>
    <p:sldId id="273" r:id="rId16"/>
    <p:sldId id="262" r:id="rId17"/>
  </p:sldIdLst>
  <p:sldSz cx="12192000" cy="6858000"/>
  <p:notesSz cx="6858000" cy="9144000"/>
  <p:defaultTextStyle>
    <a:defPPr>
      <a:defRPr lang="en-NG"/>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7" autoAdjust="0"/>
    <p:restoredTop sz="94660"/>
  </p:normalViewPr>
  <p:slideViewPr>
    <p:cSldViewPr snapToGrid="0">
      <p:cViewPr varScale="1">
        <p:scale>
          <a:sx n="57" d="100"/>
          <a:sy n="57" d="100"/>
        </p:scale>
        <p:origin x="502" y="36"/>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rts/_rels/chart1.xml.rels><?xml version="1.0" encoding="UTF-8" standalone="yes"?>
<Relationships xmlns="http://schemas.openxmlformats.org/package/2006/relationships"><Relationship Id="rId1" Type="http://schemas.openxmlformats.org/officeDocument/2006/relationships/oleObject" Target="file:///C:\Users\%20LENOVO\Dropbox\Dr%20Aliyu%20Kawu\ORU%20EAST_LGA%20B.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C:\Users\%20LENOVO\Dropbox\Dr%20Aliyu%20Kawu\ORU%20EAST_LGA%20B.xlsx" TargetMode="Externa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multiLvlStrRef>
              <c:f>Sheet5!$B$5:$C$23</c:f>
              <c:multiLvlStrCache>
                <c:ptCount val="19"/>
                <c:lvl>
                  <c:pt idx="0">
                    <c:v>Pipe Borne Water</c:v>
                  </c:pt>
                  <c:pt idx="1">
                    <c:v>Tube Well/Bore Hole</c:v>
                  </c:pt>
                  <c:pt idx="2">
                    <c:v>Surface Well</c:v>
                  </c:pt>
                  <c:pt idx="3">
                    <c:v>Water Tank</c:v>
                  </c:pt>
                  <c:pt idx="4">
                    <c:v>River/Stream</c:v>
                  </c:pt>
                  <c:pt idx="5">
                    <c:v>National Grid</c:v>
                  </c:pt>
                  <c:pt idx="6">
                    <c:v>Independent  Power Supply</c:v>
                  </c:pt>
                  <c:pt idx="7">
                    <c:v>Stand-by Generator        </c:v>
                  </c:pt>
                  <c:pt idx="8">
                    <c:v>Tarred Roadwithin</c:v>
                  </c:pt>
                  <c:pt idx="9">
                    <c:v>Linking Adjoining Localities</c:v>
                  </c:pt>
                  <c:pt idx="10">
                    <c:v>Big Buses </c:v>
                  </c:pt>
                  <c:pt idx="11">
                    <c:v>Mini Buses</c:v>
                  </c:pt>
                  <c:pt idx="12">
                    <c:v>Taxis        </c:v>
                  </c:pt>
                  <c:pt idx="13">
                    <c:v>Motor cycle</c:v>
                  </c:pt>
                  <c:pt idx="14">
                    <c:v>Canoe      </c:v>
                  </c:pt>
                  <c:pt idx="15">
                    <c:v>Animal     </c:v>
                  </c:pt>
                  <c:pt idx="16">
                    <c:v>Daily Markets</c:v>
                  </c:pt>
                  <c:pt idx="17">
                    <c:v>Departmental Stores </c:v>
                  </c:pt>
                  <c:pt idx="18">
                    <c:v>Periodic Markets </c:v>
                  </c:pt>
                </c:lvl>
                <c:lvl>
                  <c:pt idx="0">
                    <c:v>Water supply</c:v>
                  </c:pt>
                  <c:pt idx="5">
                    <c:v>Electricity</c:v>
                  </c:pt>
                  <c:pt idx="8">
                    <c:v>Transport</c:v>
                  </c:pt>
                  <c:pt idx="16">
                    <c:v>Markets</c:v>
                  </c:pt>
                </c:lvl>
              </c:multiLvlStrCache>
            </c:multiLvlStrRef>
          </c:cat>
          <c:val>
            <c:numRef>
              <c:f>Sheet5!$D$5:$D$23</c:f>
              <c:numCache>
                <c:formatCode>General</c:formatCode>
                <c:ptCount val="19"/>
                <c:pt idx="0">
                  <c:v>0</c:v>
                </c:pt>
                <c:pt idx="1">
                  <c:v>1</c:v>
                </c:pt>
                <c:pt idx="2">
                  <c:v>1</c:v>
                </c:pt>
                <c:pt idx="3">
                  <c:v>1</c:v>
                </c:pt>
                <c:pt idx="4">
                  <c:v>0</c:v>
                </c:pt>
                <c:pt idx="5">
                  <c:v>0</c:v>
                </c:pt>
                <c:pt idx="6">
                  <c:v>0</c:v>
                </c:pt>
                <c:pt idx="7">
                  <c:v>1</c:v>
                </c:pt>
                <c:pt idx="8">
                  <c:v>0</c:v>
                </c:pt>
                <c:pt idx="9">
                  <c:v>1</c:v>
                </c:pt>
                <c:pt idx="10">
                  <c:v>0</c:v>
                </c:pt>
                <c:pt idx="11">
                  <c:v>0</c:v>
                </c:pt>
                <c:pt idx="12">
                  <c:v>0</c:v>
                </c:pt>
                <c:pt idx="13">
                  <c:v>1</c:v>
                </c:pt>
                <c:pt idx="14">
                  <c:v>0</c:v>
                </c:pt>
                <c:pt idx="15">
                  <c:v>0</c:v>
                </c:pt>
                <c:pt idx="16">
                  <c:v>0</c:v>
                </c:pt>
                <c:pt idx="17">
                  <c:v>0</c:v>
                </c:pt>
                <c:pt idx="18">
                  <c:v>1</c:v>
                </c:pt>
              </c:numCache>
            </c:numRef>
          </c:val>
          <c:extLst>
            <c:ext xmlns:c16="http://schemas.microsoft.com/office/drawing/2014/chart" uri="{C3380CC4-5D6E-409C-BE32-E72D297353CC}">
              <c16:uniqueId val="{00000000-371A-4AB3-ABA9-37889753A763}"/>
            </c:ext>
          </c:extLst>
        </c:ser>
        <c:dLbls>
          <c:showLegendKey val="0"/>
          <c:showVal val="1"/>
          <c:showCatName val="0"/>
          <c:showSerName val="0"/>
          <c:showPercent val="0"/>
          <c:showBubbleSize val="0"/>
        </c:dLbls>
        <c:gapWidth val="150"/>
        <c:overlap val="-25"/>
        <c:axId val="96563584"/>
        <c:axId val="96565120"/>
      </c:barChart>
      <c:catAx>
        <c:axId val="96563584"/>
        <c:scaling>
          <c:orientation val="minMax"/>
        </c:scaling>
        <c:delete val="0"/>
        <c:axPos val="b"/>
        <c:numFmt formatCode="General" sourceLinked="0"/>
        <c:majorTickMark val="none"/>
        <c:minorTickMark val="none"/>
        <c:tickLblPos val="nextTo"/>
        <c:crossAx val="96565120"/>
        <c:crosses val="autoZero"/>
        <c:auto val="1"/>
        <c:lblAlgn val="ctr"/>
        <c:lblOffset val="100"/>
        <c:noMultiLvlLbl val="0"/>
      </c:catAx>
      <c:valAx>
        <c:axId val="96565120"/>
        <c:scaling>
          <c:orientation val="minMax"/>
        </c:scaling>
        <c:delete val="1"/>
        <c:axPos val="l"/>
        <c:numFmt formatCode="General" sourceLinked="1"/>
        <c:majorTickMark val="none"/>
        <c:minorTickMark val="none"/>
        <c:tickLblPos val="nextTo"/>
        <c:crossAx val="96563584"/>
        <c:crosses val="autoZero"/>
        <c:crossBetween val="between"/>
      </c:valAx>
    </c:plotArea>
    <c:plotVisOnly val="1"/>
    <c:dispBlanksAs val="gap"/>
    <c:showDLblsOverMax val="0"/>
  </c:chart>
  <c:txPr>
    <a:bodyPr/>
    <a:lstStyle/>
    <a:p>
      <a:pPr>
        <a:defRPr sz="1800"/>
      </a:pPr>
      <a:endParaRPr lang="en-NG"/>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37"/>
    </mc:Choice>
    <mc:Fallback>
      <c:style val="37"/>
    </mc:Fallback>
  </mc:AlternateContent>
  <c:chart>
    <c:autoTitleDeleted val="1"/>
    <c:view3D>
      <c:rotX val="15"/>
      <c:rotY val="20"/>
      <c:rAngAx val="1"/>
    </c:view3D>
    <c:floor>
      <c:thickness val="0"/>
    </c:floor>
    <c:sideWall>
      <c:thickness val="0"/>
    </c:sideWall>
    <c:backWall>
      <c:thickness val="0"/>
    </c:backWall>
    <c:plotArea>
      <c:layout/>
      <c:bar3DChart>
        <c:barDir val="col"/>
        <c:grouping val="percentStacked"/>
        <c:varyColors val="0"/>
        <c:ser>
          <c:idx val="0"/>
          <c:order val="0"/>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multiLvlStrRef>
              <c:f>Sheet5!$B$33:$C$48</c:f>
              <c:multiLvlStrCache>
                <c:ptCount val="16"/>
                <c:lvl>
                  <c:pt idx="0">
                    <c:v>Teaching/Specialist</c:v>
                  </c:pt>
                  <c:pt idx="1">
                    <c:v>General Hospital &amp; Primary Health Centre</c:v>
                  </c:pt>
                  <c:pt idx="2">
                    <c:v>Maternity Centres &amp; Dispensaries</c:v>
                  </c:pt>
                  <c:pt idx="3">
                    <c:v>Herbal Homes      </c:v>
                  </c:pt>
                  <c:pt idx="4">
                    <c:v>Tertiary</c:v>
                  </c:pt>
                  <c:pt idx="5">
                    <c:v>Secondary</c:v>
                  </c:pt>
                  <c:pt idx="6">
                    <c:v>Primary </c:v>
                  </c:pt>
                  <c:pt idx="7">
                    <c:v>Nursery</c:v>
                  </c:pt>
                  <c:pt idx="8">
                    <c:v>Hotels with lodging faci.</c:v>
                  </c:pt>
                  <c:pt idx="9">
                    <c:v>Guest Houses/Motels</c:v>
                  </c:pt>
                  <c:pt idx="10">
                    <c:v>Within the Locality</c:v>
                  </c:pt>
                  <c:pt idx="11">
                    <c:v>&lt;1km from the Locality</c:v>
                  </c:pt>
                  <c:pt idx="12">
                    <c:v>Police Station      </c:v>
                  </c:pt>
                  <c:pt idx="13">
                    <c:v>Police Post      </c:v>
                  </c:pt>
                  <c:pt idx="14">
                    <c:v>Private Guard</c:v>
                  </c:pt>
                  <c:pt idx="15">
                    <c:v>Vigilante/Neigh. Watch</c:v>
                  </c:pt>
                </c:lvl>
                <c:lvl>
                  <c:pt idx="0">
                    <c:v>Health</c:v>
                  </c:pt>
                  <c:pt idx="4">
                    <c:v>Education</c:v>
                  </c:pt>
                  <c:pt idx="8">
                    <c:v>Leisure</c:v>
                  </c:pt>
                  <c:pt idx="12">
                    <c:v>Security</c:v>
                  </c:pt>
                </c:lvl>
              </c:multiLvlStrCache>
            </c:multiLvlStrRef>
          </c:cat>
          <c:val>
            <c:numRef>
              <c:f>Sheet5!$D$33:$D$48</c:f>
              <c:numCache>
                <c:formatCode>General</c:formatCode>
                <c:ptCount val="16"/>
                <c:pt idx="0">
                  <c:v>0</c:v>
                </c:pt>
                <c:pt idx="1">
                  <c:v>1</c:v>
                </c:pt>
                <c:pt idx="2">
                  <c:v>1</c:v>
                </c:pt>
                <c:pt idx="3">
                  <c:v>1</c:v>
                </c:pt>
                <c:pt idx="4">
                  <c:v>0</c:v>
                </c:pt>
                <c:pt idx="5">
                  <c:v>1</c:v>
                </c:pt>
                <c:pt idx="6">
                  <c:v>1</c:v>
                </c:pt>
                <c:pt idx="7">
                  <c:v>1</c:v>
                </c:pt>
                <c:pt idx="8">
                  <c:v>0</c:v>
                </c:pt>
                <c:pt idx="9">
                  <c:v>0</c:v>
                </c:pt>
                <c:pt idx="10">
                  <c:v>0</c:v>
                </c:pt>
                <c:pt idx="11">
                  <c:v>0</c:v>
                </c:pt>
                <c:pt idx="12">
                  <c:v>0</c:v>
                </c:pt>
                <c:pt idx="13">
                  <c:v>0</c:v>
                </c:pt>
                <c:pt idx="14">
                  <c:v>0</c:v>
                </c:pt>
                <c:pt idx="15">
                  <c:v>1</c:v>
                </c:pt>
              </c:numCache>
            </c:numRef>
          </c:val>
          <c:extLst>
            <c:ext xmlns:c16="http://schemas.microsoft.com/office/drawing/2014/chart" uri="{C3380CC4-5D6E-409C-BE32-E72D297353CC}">
              <c16:uniqueId val="{00000000-5981-47B1-99B9-DB6C0A12AE36}"/>
            </c:ext>
          </c:extLst>
        </c:ser>
        <c:dLbls>
          <c:showLegendKey val="0"/>
          <c:showVal val="1"/>
          <c:showCatName val="0"/>
          <c:showSerName val="0"/>
          <c:showPercent val="0"/>
          <c:showBubbleSize val="0"/>
        </c:dLbls>
        <c:gapWidth val="95"/>
        <c:gapDepth val="95"/>
        <c:shape val="cylinder"/>
        <c:axId val="96598272"/>
        <c:axId val="96669696"/>
        <c:axId val="0"/>
      </c:bar3DChart>
      <c:catAx>
        <c:axId val="96598272"/>
        <c:scaling>
          <c:orientation val="minMax"/>
        </c:scaling>
        <c:delete val="0"/>
        <c:axPos val="b"/>
        <c:numFmt formatCode="General" sourceLinked="0"/>
        <c:majorTickMark val="none"/>
        <c:minorTickMark val="none"/>
        <c:tickLblPos val="nextTo"/>
        <c:crossAx val="96669696"/>
        <c:crosses val="autoZero"/>
        <c:auto val="1"/>
        <c:lblAlgn val="ctr"/>
        <c:lblOffset val="100"/>
        <c:noMultiLvlLbl val="0"/>
      </c:catAx>
      <c:valAx>
        <c:axId val="96669696"/>
        <c:scaling>
          <c:orientation val="minMax"/>
        </c:scaling>
        <c:delete val="1"/>
        <c:axPos val="l"/>
        <c:numFmt formatCode="0%" sourceLinked="1"/>
        <c:majorTickMark val="none"/>
        <c:minorTickMark val="none"/>
        <c:tickLblPos val="nextTo"/>
        <c:crossAx val="96598272"/>
        <c:crosses val="autoZero"/>
        <c:crossBetween val="between"/>
      </c:valAx>
    </c:plotArea>
    <c:plotVisOnly val="1"/>
    <c:dispBlanksAs val="gap"/>
    <c:showDLblsOverMax val="0"/>
  </c:chart>
  <c:txPr>
    <a:bodyPr/>
    <a:lstStyle/>
    <a:p>
      <a:pPr>
        <a:defRPr sz="1800"/>
      </a:pPr>
      <a:endParaRPr lang="en-NG"/>
    </a:p>
  </c:txPr>
  <c:externalData r:id="rId1">
    <c:autoUpdate val="0"/>
  </c:externalData>
</c:chartSpac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9ED1B8-C766-4B40-9325-E11D506A6625}"/>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NG"/>
          </a:p>
        </p:txBody>
      </p:sp>
      <p:sp>
        <p:nvSpPr>
          <p:cNvPr id="3" name="Subtitle 2">
            <a:extLst>
              <a:ext uri="{FF2B5EF4-FFF2-40B4-BE49-F238E27FC236}">
                <a16:creationId xmlns:a16="http://schemas.microsoft.com/office/drawing/2014/main" id="{ABE05BA4-1480-4EA4-9B72-41476DD4845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NG"/>
          </a:p>
        </p:txBody>
      </p:sp>
      <p:sp>
        <p:nvSpPr>
          <p:cNvPr id="4" name="Date Placeholder 3">
            <a:extLst>
              <a:ext uri="{FF2B5EF4-FFF2-40B4-BE49-F238E27FC236}">
                <a16:creationId xmlns:a16="http://schemas.microsoft.com/office/drawing/2014/main" id="{F7AD3486-8FB5-4928-A2FD-1F53D4DA8E82}"/>
              </a:ext>
            </a:extLst>
          </p:cNvPr>
          <p:cNvSpPr>
            <a:spLocks noGrp="1"/>
          </p:cNvSpPr>
          <p:nvPr>
            <p:ph type="dt" sz="half" idx="10"/>
          </p:nvPr>
        </p:nvSpPr>
        <p:spPr/>
        <p:txBody>
          <a:bodyPr/>
          <a:lstStyle/>
          <a:p>
            <a:fld id="{7CAB9BC6-2548-4DE6-8948-C1D4D224B1F0}" type="datetimeFigureOut">
              <a:rPr lang="en-NG" smtClean="0"/>
              <a:pPr/>
              <a:t>18/05/2022</a:t>
            </a:fld>
            <a:endParaRPr lang="en-NG"/>
          </a:p>
        </p:txBody>
      </p:sp>
      <p:sp>
        <p:nvSpPr>
          <p:cNvPr id="5" name="Footer Placeholder 4">
            <a:extLst>
              <a:ext uri="{FF2B5EF4-FFF2-40B4-BE49-F238E27FC236}">
                <a16:creationId xmlns:a16="http://schemas.microsoft.com/office/drawing/2014/main" id="{6E10A82D-BA7C-4BA6-9BFE-23DFD802CE1E}"/>
              </a:ext>
            </a:extLst>
          </p:cNvPr>
          <p:cNvSpPr>
            <a:spLocks noGrp="1"/>
          </p:cNvSpPr>
          <p:nvPr>
            <p:ph type="ftr" sz="quarter" idx="11"/>
          </p:nvPr>
        </p:nvSpPr>
        <p:spPr/>
        <p:txBody>
          <a:bodyPr/>
          <a:lstStyle/>
          <a:p>
            <a:endParaRPr lang="en-NG"/>
          </a:p>
        </p:txBody>
      </p:sp>
      <p:sp>
        <p:nvSpPr>
          <p:cNvPr id="6" name="Slide Number Placeholder 5">
            <a:extLst>
              <a:ext uri="{FF2B5EF4-FFF2-40B4-BE49-F238E27FC236}">
                <a16:creationId xmlns:a16="http://schemas.microsoft.com/office/drawing/2014/main" id="{D2D521AA-E862-4B30-9CB2-0429AFFFAB62}"/>
              </a:ext>
            </a:extLst>
          </p:cNvPr>
          <p:cNvSpPr>
            <a:spLocks noGrp="1"/>
          </p:cNvSpPr>
          <p:nvPr>
            <p:ph type="sldNum" sz="quarter" idx="12"/>
          </p:nvPr>
        </p:nvSpPr>
        <p:spPr/>
        <p:txBody>
          <a:bodyPr/>
          <a:lstStyle/>
          <a:p>
            <a:fld id="{4D912D8D-1F38-4259-836C-A0D7387B9DF8}" type="slidenum">
              <a:rPr lang="en-NG" smtClean="0"/>
              <a:pPr/>
              <a:t>‹#›</a:t>
            </a:fld>
            <a:endParaRPr lang="en-NG"/>
          </a:p>
        </p:txBody>
      </p:sp>
    </p:spTree>
    <p:extLst>
      <p:ext uri="{BB962C8B-B14F-4D97-AF65-F5344CB8AC3E}">
        <p14:creationId xmlns:p14="http://schemas.microsoft.com/office/powerpoint/2010/main" val="14700742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C28133-74DD-4BA7-B100-22A8EB59A9A8}"/>
              </a:ext>
            </a:extLst>
          </p:cNvPr>
          <p:cNvSpPr>
            <a:spLocks noGrp="1"/>
          </p:cNvSpPr>
          <p:nvPr>
            <p:ph type="title"/>
          </p:nvPr>
        </p:nvSpPr>
        <p:spPr/>
        <p:txBody>
          <a:bodyPr/>
          <a:lstStyle/>
          <a:p>
            <a:r>
              <a:rPr lang="en-US"/>
              <a:t>Click to edit Master title style</a:t>
            </a:r>
            <a:endParaRPr lang="en-NG"/>
          </a:p>
        </p:txBody>
      </p:sp>
      <p:sp>
        <p:nvSpPr>
          <p:cNvPr id="3" name="Vertical Text Placeholder 2">
            <a:extLst>
              <a:ext uri="{FF2B5EF4-FFF2-40B4-BE49-F238E27FC236}">
                <a16:creationId xmlns:a16="http://schemas.microsoft.com/office/drawing/2014/main" id="{DD7C7757-2623-4816-B8FA-66A351F046C3}"/>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G"/>
          </a:p>
        </p:txBody>
      </p:sp>
      <p:sp>
        <p:nvSpPr>
          <p:cNvPr id="4" name="Date Placeholder 3">
            <a:extLst>
              <a:ext uri="{FF2B5EF4-FFF2-40B4-BE49-F238E27FC236}">
                <a16:creationId xmlns:a16="http://schemas.microsoft.com/office/drawing/2014/main" id="{8B2913AF-77A1-4ED2-8527-4BF6CEB5FBCD}"/>
              </a:ext>
            </a:extLst>
          </p:cNvPr>
          <p:cNvSpPr>
            <a:spLocks noGrp="1"/>
          </p:cNvSpPr>
          <p:nvPr>
            <p:ph type="dt" sz="half" idx="10"/>
          </p:nvPr>
        </p:nvSpPr>
        <p:spPr/>
        <p:txBody>
          <a:bodyPr/>
          <a:lstStyle/>
          <a:p>
            <a:fld id="{7CAB9BC6-2548-4DE6-8948-C1D4D224B1F0}" type="datetimeFigureOut">
              <a:rPr lang="en-NG" smtClean="0"/>
              <a:pPr/>
              <a:t>18/05/2022</a:t>
            </a:fld>
            <a:endParaRPr lang="en-NG"/>
          </a:p>
        </p:txBody>
      </p:sp>
      <p:sp>
        <p:nvSpPr>
          <p:cNvPr id="5" name="Footer Placeholder 4">
            <a:extLst>
              <a:ext uri="{FF2B5EF4-FFF2-40B4-BE49-F238E27FC236}">
                <a16:creationId xmlns:a16="http://schemas.microsoft.com/office/drawing/2014/main" id="{61722509-3CD2-4899-B585-D679F95D3B3E}"/>
              </a:ext>
            </a:extLst>
          </p:cNvPr>
          <p:cNvSpPr>
            <a:spLocks noGrp="1"/>
          </p:cNvSpPr>
          <p:nvPr>
            <p:ph type="ftr" sz="quarter" idx="11"/>
          </p:nvPr>
        </p:nvSpPr>
        <p:spPr/>
        <p:txBody>
          <a:bodyPr/>
          <a:lstStyle/>
          <a:p>
            <a:endParaRPr lang="en-NG"/>
          </a:p>
        </p:txBody>
      </p:sp>
      <p:sp>
        <p:nvSpPr>
          <p:cNvPr id="6" name="Slide Number Placeholder 5">
            <a:extLst>
              <a:ext uri="{FF2B5EF4-FFF2-40B4-BE49-F238E27FC236}">
                <a16:creationId xmlns:a16="http://schemas.microsoft.com/office/drawing/2014/main" id="{85B7E3EB-8872-4E84-94F0-E6C8E0CFDB7E}"/>
              </a:ext>
            </a:extLst>
          </p:cNvPr>
          <p:cNvSpPr>
            <a:spLocks noGrp="1"/>
          </p:cNvSpPr>
          <p:nvPr>
            <p:ph type="sldNum" sz="quarter" idx="12"/>
          </p:nvPr>
        </p:nvSpPr>
        <p:spPr/>
        <p:txBody>
          <a:bodyPr/>
          <a:lstStyle/>
          <a:p>
            <a:fld id="{4D912D8D-1F38-4259-836C-A0D7387B9DF8}" type="slidenum">
              <a:rPr lang="en-NG" smtClean="0"/>
              <a:pPr/>
              <a:t>‹#›</a:t>
            </a:fld>
            <a:endParaRPr lang="en-NG"/>
          </a:p>
        </p:txBody>
      </p:sp>
    </p:spTree>
    <p:extLst>
      <p:ext uri="{BB962C8B-B14F-4D97-AF65-F5344CB8AC3E}">
        <p14:creationId xmlns:p14="http://schemas.microsoft.com/office/powerpoint/2010/main" val="25257694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06A9F1F-CFCB-4667-866C-2C8E47DAB8C7}"/>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NG"/>
          </a:p>
        </p:txBody>
      </p:sp>
      <p:sp>
        <p:nvSpPr>
          <p:cNvPr id="3" name="Vertical Text Placeholder 2">
            <a:extLst>
              <a:ext uri="{FF2B5EF4-FFF2-40B4-BE49-F238E27FC236}">
                <a16:creationId xmlns:a16="http://schemas.microsoft.com/office/drawing/2014/main" id="{2A967DDB-FA1E-4584-8FE3-BEF675A835E7}"/>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G"/>
          </a:p>
        </p:txBody>
      </p:sp>
      <p:sp>
        <p:nvSpPr>
          <p:cNvPr id="4" name="Date Placeholder 3">
            <a:extLst>
              <a:ext uri="{FF2B5EF4-FFF2-40B4-BE49-F238E27FC236}">
                <a16:creationId xmlns:a16="http://schemas.microsoft.com/office/drawing/2014/main" id="{B8E73F9B-E8C8-467C-9C92-6B4CFEF74353}"/>
              </a:ext>
            </a:extLst>
          </p:cNvPr>
          <p:cNvSpPr>
            <a:spLocks noGrp="1"/>
          </p:cNvSpPr>
          <p:nvPr>
            <p:ph type="dt" sz="half" idx="10"/>
          </p:nvPr>
        </p:nvSpPr>
        <p:spPr/>
        <p:txBody>
          <a:bodyPr/>
          <a:lstStyle/>
          <a:p>
            <a:fld id="{7CAB9BC6-2548-4DE6-8948-C1D4D224B1F0}" type="datetimeFigureOut">
              <a:rPr lang="en-NG" smtClean="0"/>
              <a:pPr/>
              <a:t>18/05/2022</a:t>
            </a:fld>
            <a:endParaRPr lang="en-NG"/>
          </a:p>
        </p:txBody>
      </p:sp>
      <p:sp>
        <p:nvSpPr>
          <p:cNvPr id="5" name="Footer Placeholder 4">
            <a:extLst>
              <a:ext uri="{FF2B5EF4-FFF2-40B4-BE49-F238E27FC236}">
                <a16:creationId xmlns:a16="http://schemas.microsoft.com/office/drawing/2014/main" id="{0B472501-1B63-47BE-93D5-D397E2F37DD6}"/>
              </a:ext>
            </a:extLst>
          </p:cNvPr>
          <p:cNvSpPr>
            <a:spLocks noGrp="1"/>
          </p:cNvSpPr>
          <p:nvPr>
            <p:ph type="ftr" sz="quarter" idx="11"/>
          </p:nvPr>
        </p:nvSpPr>
        <p:spPr/>
        <p:txBody>
          <a:bodyPr/>
          <a:lstStyle/>
          <a:p>
            <a:endParaRPr lang="en-NG"/>
          </a:p>
        </p:txBody>
      </p:sp>
      <p:sp>
        <p:nvSpPr>
          <p:cNvPr id="6" name="Slide Number Placeholder 5">
            <a:extLst>
              <a:ext uri="{FF2B5EF4-FFF2-40B4-BE49-F238E27FC236}">
                <a16:creationId xmlns:a16="http://schemas.microsoft.com/office/drawing/2014/main" id="{B794CC35-2841-40AB-9DAB-BDEA8253968F}"/>
              </a:ext>
            </a:extLst>
          </p:cNvPr>
          <p:cNvSpPr>
            <a:spLocks noGrp="1"/>
          </p:cNvSpPr>
          <p:nvPr>
            <p:ph type="sldNum" sz="quarter" idx="12"/>
          </p:nvPr>
        </p:nvSpPr>
        <p:spPr/>
        <p:txBody>
          <a:bodyPr/>
          <a:lstStyle/>
          <a:p>
            <a:fld id="{4D912D8D-1F38-4259-836C-A0D7387B9DF8}" type="slidenum">
              <a:rPr lang="en-NG" smtClean="0"/>
              <a:pPr/>
              <a:t>‹#›</a:t>
            </a:fld>
            <a:endParaRPr lang="en-NG"/>
          </a:p>
        </p:txBody>
      </p:sp>
    </p:spTree>
    <p:extLst>
      <p:ext uri="{BB962C8B-B14F-4D97-AF65-F5344CB8AC3E}">
        <p14:creationId xmlns:p14="http://schemas.microsoft.com/office/powerpoint/2010/main" val="36265372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059AF0-5C7A-4D05-A495-CE3622DC7F17}"/>
              </a:ext>
            </a:extLst>
          </p:cNvPr>
          <p:cNvSpPr>
            <a:spLocks noGrp="1"/>
          </p:cNvSpPr>
          <p:nvPr>
            <p:ph type="title"/>
          </p:nvPr>
        </p:nvSpPr>
        <p:spPr/>
        <p:txBody>
          <a:bodyPr/>
          <a:lstStyle/>
          <a:p>
            <a:r>
              <a:rPr lang="en-US"/>
              <a:t>Click to edit Master title style</a:t>
            </a:r>
            <a:endParaRPr lang="en-NG"/>
          </a:p>
        </p:txBody>
      </p:sp>
      <p:sp>
        <p:nvSpPr>
          <p:cNvPr id="3" name="Content Placeholder 2">
            <a:extLst>
              <a:ext uri="{FF2B5EF4-FFF2-40B4-BE49-F238E27FC236}">
                <a16:creationId xmlns:a16="http://schemas.microsoft.com/office/drawing/2014/main" id="{A0C28653-9C47-4C7C-8F86-30EC2AAB8492}"/>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G"/>
          </a:p>
        </p:txBody>
      </p:sp>
      <p:sp>
        <p:nvSpPr>
          <p:cNvPr id="4" name="Date Placeholder 3">
            <a:extLst>
              <a:ext uri="{FF2B5EF4-FFF2-40B4-BE49-F238E27FC236}">
                <a16:creationId xmlns:a16="http://schemas.microsoft.com/office/drawing/2014/main" id="{BF5BD4C8-B0ED-44C0-A90E-D770934D6BD0}"/>
              </a:ext>
            </a:extLst>
          </p:cNvPr>
          <p:cNvSpPr>
            <a:spLocks noGrp="1"/>
          </p:cNvSpPr>
          <p:nvPr>
            <p:ph type="dt" sz="half" idx="10"/>
          </p:nvPr>
        </p:nvSpPr>
        <p:spPr/>
        <p:txBody>
          <a:bodyPr/>
          <a:lstStyle/>
          <a:p>
            <a:fld id="{7CAB9BC6-2548-4DE6-8948-C1D4D224B1F0}" type="datetimeFigureOut">
              <a:rPr lang="en-NG" smtClean="0"/>
              <a:pPr/>
              <a:t>18/05/2022</a:t>
            </a:fld>
            <a:endParaRPr lang="en-NG"/>
          </a:p>
        </p:txBody>
      </p:sp>
      <p:sp>
        <p:nvSpPr>
          <p:cNvPr id="5" name="Footer Placeholder 4">
            <a:extLst>
              <a:ext uri="{FF2B5EF4-FFF2-40B4-BE49-F238E27FC236}">
                <a16:creationId xmlns:a16="http://schemas.microsoft.com/office/drawing/2014/main" id="{1DD21C0B-F928-4590-A73A-81F2A4623399}"/>
              </a:ext>
            </a:extLst>
          </p:cNvPr>
          <p:cNvSpPr>
            <a:spLocks noGrp="1"/>
          </p:cNvSpPr>
          <p:nvPr>
            <p:ph type="ftr" sz="quarter" idx="11"/>
          </p:nvPr>
        </p:nvSpPr>
        <p:spPr/>
        <p:txBody>
          <a:bodyPr/>
          <a:lstStyle/>
          <a:p>
            <a:endParaRPr lang="en-NG"/>
          </a:p>
        </p:txBody>
      </p:sp>
      <p:sp>
        <p:nvSpPr>
          <p:cNvPr id="6" name="Slide Number Placeholder 5">
            <a:extLst>
              <a:ext uri="{FF2B5EF4-FFF2-40B4-BE49-F238E27FC236}">
                <a16:creationId xmlns:a16="http://schemas.microsoft.com/office/drawing/2014/main" id="{C52B1444-D0AA-4269-B93B-E7F11AAE6764}"/>
              </a:ext>
            </a:extLst>
          </p:cNvPr>
          <p:cNvSpPr>
            <a:spLocks noGrp="1"/>
          </p:cNvSpPr>
          <p:nvPr>
            <p:ph type="sldNum" sz="quarter" idx="12"/>
          </p:nvPr>
        </p:nvSpPr>
        <p:spPr/>
        <p:txBody>
          <a:bodyPr/>
          <a:lstStyle/>
          <a:p>
            <a:fld id="{4D912D8D-1F38-4259-836C-A0D7387B9DF8}" type="slidenum">
              <a:rPr lang="en-NG" smtClean="0"/>
              <a:pPr/>
              <a:t>‹#›</a:t>
            </a:fld>
            <a:endParaRPr lang="en-NG"/>
          </a:p>
        </p:txBody>
      </p:sp>
    </p:spTree>
    <p:extLst>
      <p:ext uri="{BB962C8B-B14F-4D97-AF65-F5344CB8AC3E}">
        <p14:creationId xmlns:p14="http://schemas.microsoft.com/office/powerpoint/2010/main" val="33258777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70B7CF-CF2F-4543-91A4-A7A364555642}"/>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NG"/>
          </a:p>
        </p:txBody>
      </p:sp>
      <p:sp>
        <p:nvSpPr>
          <p:cNvPr id="3" name="Text Placeholder 2">
            <a:extLst>
              <a:ext uri="{FF2B5EF4-FFF2-40B4-BE49-F238E27FC236}">
                <a16:creationId xmlns:a16="http://schemas.microsoft.com/office/drawing/2014/main" id="{582F32AC-BAF8-4FAB-B268-492EA1123E9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F0DC3DB6-E167-4EA3-B938-CE71EE1B9DC7}"/>
              </a:ext>
            </a:extLst>
          </p:cNvPr>
          <p:cNvSpPr>
            <a:spLocks noGrp="1"/>
          </p:cNvSpPr>
          <p:nvPr>
            <p:ph type="dt" sz="half" idx="10"/>
          </p:nvPr>
        </p:nvSpPr>
        <p:spPr/>
        <p:txBody>
          <a:bodyPr/>
          <a:lstStyle/>
          <a:p>
            <a:fld id="{7CAB9BC6-2548-4DE6-8948-C1D4D224B1F0}" type="datetimeFigureOut">
              <a:rPr lang="en-NG" smtClean="0"/>
              <a:pPr/>
              <a:t>18/05/2022</a:t>
            </a:fld>
            <a:endParaRPr lang="en-NG"/>
          </a:p>
        </p:txBody>
      </p:sp>
      <p:sp>
        <p:nvSpPr>
          <p:cNvPr id="5" name="Footer Placeholder 4">
            <a:extLst>
              <a:ext uri="{FF2B5EF4-FFF2-40B4-BE49-F238E27FC236}">
                <a16:creationId xmlns:a16="http://schemas.microsoft.com/office/drawing/2014/main" id="{35080581-073D-4475-A42A-B5395FA5CA83}"/>
              </a:ext>
            </a:extLst>
          </p:cNvPr>
          <p:cNvSpPr>
            <a:spLocks noGrp="1"/>
          </p:cNvSpPr>
          <p:nvPr>
            <p:ph type="ftr" sz="quarter" idx="11"/>
          </p:nvPr>
        </p:nvSpPr>
        <p:spPr/>
        <p:txBody>
          <a:bodyPr/>
          <a:lstStyle/>
          <a:p>
            <a:endParaRPr lang="en-NG"/>
          </a:p>
        </p:txBody>
      </p:sp>
      <p:sp>
        <p:nvSpPr>
          <p:cNvPr id="6" name="Slide Number Placeholder 5">
            <a:extLst>
              <a:ext uri="{FF2B5EF4-FFF2-40B4-BE49-F238E27FC236}">
                <a16:creationId xmlns:a16="http://schemas.microsoft.com/office/drawing/2014/main" id="{CA7A1628-72E2-4ABF-99AB-E6FEBA5CA15E}"/>
              </a:ext>
            </a:extLst>
          </p:cNvPr>
          <p:cNvSpPr>
            <a:spLocks noGrp="1"/>
          </p:cNvSpPr>
          <p:nvPr>
            <p:ph type="sldNum" sz="quarter" idx="12"/>
          </p:nvPr>
        </p:nvSpPr>
        <p:spPr/>
        <p:txBody>
          <a:bodyPr/>
          <a:lstStyle/>
          <a:p>
            <a:fld id="{4D912D8D-1F38-4259-836C-A0D7387B9DF8}" type="slidenum">
              <a:rPr lang="en-NG" smtClean="0"/>
              <a:pPr/>
              <a:t>‹#›</a:t>
            </a:fld>
            <a:endParaRPr lang="en-NG"/>
          </a:p>
        </p:txBody>
      </p:sp>
    </p:spTree>
    <p:extLst>
      <p:ext uri="{BB962C8B-B14F-4D97-AF65-F5344CB8AC3E}">
        <p14:creationId xmlns:p14="http://schemas.microsoft.com/office/powerpoint/2010/main" val="2063994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732FC6-B827-43C1-AC80-8558777BDD16}"/>
              </a:ext>
            </a:extLst>
          </p:cNvPr>
          <p:cNvSpPr>
            <a:spLocks noGrp="1"/>
          </p:cNvSpPr>
          <p:nvPr>
            <p:ph type="title"/>
          </p:nvPr>
        </p:nvSpPr>
        <p:spPr/>
        <p:txBody>
          <a:bodyPr/>
          <a:lstStyle/>
          <a:p>
            <a:r>
              <a:rPr lang="en-US"/>
              <a:t>Click to edit Master title style</a:t>
            </a:r>
            <a:endParaRPr lang="en-NG"/>
          </a:p>
        </p:txBody>
      </p:sp>
      <p:sp>
        <p:nvSpPr>
          <p:cNvPr id="3" name="Content Placeholder 2">
            <a:extLst>
              <a:ext uri="{FF2B5EF4-FFF2-40B4-BE49-F238E27FC236}">
                <a16:creationId xmlns:a16="http://schemas.microsoft.com/office/drawing/2014/main" id="{6B928BCD-C5AA-4DE7-85FB-F289E9D9E3FA}"/>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G"/>
          </a:p>
        </p:txBody>
      </p:sp>
      <p:sp>
        <p:nvSpPr>
          <p:cNvPr id="4" name="Content Placeholder 3">
            <a:extLst>
              <a:ext uri="{FF2B5EF4-FFF2-40B4-BE49-F238E27FC236}">
                <a16:creationId xmlns:a16="http://schemas.microsoft.com/office/drawing/2014/main" id="{996027EF-3673-465E-965A-2BE69B67EE1D}"/>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G"/>
          </a:p>
        </p:txBody>
      </p:sp>
      <p:sp>
        <p:nvSpPr>
          <p:cNvPr id="5" name="Date Placeholder 4">
            <a:extLst>
              <a:ext uri="{FF2B5EF4-FFF2-40B4-BE49-F238E27FC236}">
                <a16:creationId xmlns:a16="http://schemas.microsoft.com/office/drawing/2014/main" id="{4B89CD07-6D7D-49D3-8E10-8FDCD8587D7E}"/>
              </a:ext>
            </a:extLst>
          </p:cNvPr>
          <p:cNvSpPr>
            <a:spLocks noGrp="1"/>
          </p:cNvSpPr>
          <p:nvPr>
            <p:ph type="dt" sz="half" idx="10"/>
          </p:nvPr>
        </p:nvSpPr>
        <p:spPr/>
        <p:txBody>
          <a:bodyPr/>
          <a:lstStyle/>
          <a:p>
            <a:fld id="{7CAB9BC6-2548-4DE6-8948-C1D4D224B1F0}" type="datetimeFigureOut">
              <a:rPr lang="en-NG" smtClean="0"/>
              <a:pPr/>
              <a:t>18/05/2022</a:t>
            </a:fld>
            <a:endParaRPr lang="en-NG"/>
          </a:p>
        </p:txBody>
      </p:sp>
      <p:sp>
        <p:nvSpPr>
          <p:cNvPr id="6" name="Footer Placeholder 5">
            <a:extLst>
              <a:ext uri="{FF2B5EF4-FFF2-40B4-BE49-F238E27FC236}">
                <a16:creationId xmlns:a16="http://schemas.microsoft.com/office/drawing/2014/main" id="{93E9F66D-E638-4216-A27E-0C1683222A9B}"/>
              </a:ext>
            </a:extLst>
          </p:cNvPr>
          <p:cNvSpPr>
            <a:spLocks noGrp="1"/>
          </p:cNvSpPr>
          <p:nvPr>
            <p:ph type="ftr" sz="quarter" idx="11"/>
          </p:nvPr>
        </p:nvSpPr>
        <p:spPr/>
        <p:txBody>
          <a:bodyPr/>
          <a:lstStyle/>
          <a:p>
            <a:endParaRPr lang="en-NG"/>
          </a:p>
        </p:txBody>
      </p:sp>
      <p:sp>
        <p:nvSpPr>
          <p:cNvPr id="7" name="Slide Number Placeholder 6">
            <a:extLst>
              <a:ext uri="{FF2B5EF4-FFF2-40B4-BE49-F238E27FC236}">
                <a16:creationId xmlns:a16="http://schemas.microsoft.com/office/drawing/2014/main" id="{37731F99-2E51-4296-9A9C-70E48865A3D2}"/>
              </a:ext>
            </a:extLst>
          </p:cNvPr>
          <p:cNvSpPr>
            <a:spLocks noGrp="1"/>
          </p:cNvSpPr>
          <p:nvPr>
            <p:ph type="sldNum" sz="quarter" idx="12"/>
          </p:nvPr>
        </p:nvSpPr>
        <p:spPr/>
        <p:txBody>
          <a:bodyPr/>
          <a:lstStyle/>
          <a:p>
            <a:fld id="{4D912D8D-1F38-4259-836C-A0D7387B9DF8}" type="slidenum">
              <a:rPr lang="en-NG" smtClean="0"/>
              <a:pPr/>
              <a:t>‹#›</a:t>
            </a:fld>
            <a:endParaRPr lang="en-NG"/>
          </a:p>
        </p:txBody>
      </p:sp>
    </p:spTree>
    <p:extLst>
      <p:ext uri="{BB962C8B-B14F-4D97-AF65-F5344CB8AC3E}">
        <p14:creationId xmlns:p14="http://schemas.microsoft.com/office/powerpoint/2010/main" val="42003474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9D2858-DCC2-409D-9AA1-0FAF21595861}"/>
              </a:ext>
            </a:extLst>
          </p:cNvPr>
          <p:cNvSpPr>
            <a:spLocks noGrp="1"/>
          </p:cNvSpPr>
          <p:nvPr>
            <p:ph type="title"/>
          </p:nvPr>
        </p:nvSpPr>
        <p:spPr>
          <a:xfrm>
            <a:off x="839788" y="365125"/>
            <a:ext cx="10515600" cy="1325563"/>
          </a:xfrm>
        </p:spPr>
        <p:txBody>
          <a:bodyPr/>
          <a:lstStyle/>
          <a:p>
            <a:r>
              <a:rPr lang="en-US"/>
              <a:t>Click to edit Master title style</a:t>
            </a:r>
            <a:endParaRPr lang="en-NG"/>
          </a:p>
        </p:txBody>
      </p:sp>
      <p:sp>
        <p:nvSpPr>
          <p:cNvPr id="3" name="Text Placeholder 2">
            <a:extLst>
              <a:ext uri="{FF2B5EF4-FFF2-40B4-BE49-F238E27FC236}">
                <a16:creationId xmlns:a16="http://schemas.microsoft.com/office/drawing/2014/main" id="{DFECE543-D4DC-4EF2-A0ED-E6D371BF8B6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3579248-D224-4D4A-BF66-6E34E45C29C1}"/>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G"/>
          </a:p>
        </p:txBody>
      </p:sp>
      <p:sp>
        <p:nvSpPr>
          <p:cNvPr id="5" name="Text Placeholder 4">
            <a:extLst>
              <a:ext uri="{FF2B5EF4-FFF2-40B4-BE49-F238E27FC236}">
                <a16:creationId xmlns:a16="http://schemas.microsoft.com/office/drawing/2014/main" id="{90A6DA9C-5CFD-4B61-BEC1-65C93A617E4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74D6E6F6-E2F9-4BF8-AF0E-33A60BAD0B26}"/>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G"/>
          </a:p>
        </p:txBody>
      </p:sp>
      <p:sp>
        <p:nvSpPr>
          <p:cNvPr id="7" name="Date Placeholder 6">
            <a:extLst>
              <a:ext uri="{FF2B5EF4-FFF2-40B4-BE49-F238E27FC236}">
                <a16:creationId xmlns:a16="http://schemas.microsoft.com/office/drawing/2014/main" id="{2F3EE5BB-F5F0-4CCA-BCEC-883C7B5156E2}"/>
              </a:ext>
            </a:extLst>
          </p:cNvPr>
          <p:cNvSpPr>
            <a:spLocks noGrp="1"/>
          </p:cNvSpPr>
          <p:nvPr>
            <p:ph type="dt" sz="half" idx="10"/>
          </p:nvPr>
        </p:nvSpPr>
        <p:spPr/>
        <p:txBody>
          <a:bodyPr/>
          <a:lstStyle/>
          <a:p>
            <a:fld id="{7CAB9BC6-2548-4DE6-8948-C1D4D224B1F0}" type="datetimeFigureOut">
              <a:rPr lang="en-NG" smtClean="0"/>
              <a:pPr/>
              <a:t>18/05/2022</a:t>
            </a:fld>
            <a:endParaRPr lang="en-NG"/>
          </a:p>
        </p:txBody>
      </p:sp>
      <p:sp>
        <p:nvSpPr>
          <p:cNvPr id="8" name="Footer Placeholder 7">
            <a:extLst>
              <a:ext uri="{FF2B5EF4-FFF2-40B4-BE49-F238E27FC236}">
                <a16:creationId xmlns:a16="http://schemas.microsoft.com/office/drawing/2014/main" id="{3475E26F-7CB5-4333-B8B7-DF36865ABBA1}"/>
              </a:ext>
            </a:extLst>
          </p:cNvPr>
          <p:cNvSpPr>
            <a:spLocks noGrp="1"/>
          </p:cNvSpPr>
          <p:nvPr>
            <p:ph type="ftr" sz="quarter" idx="11"/>
          </p:nvPr>
        </p:nvSpPr>
        <p:spPr/>
        <p:txBody>
          <a:bodyPr/>
          <a:lstStyle/>
          <a:p>
            <a:endParaRPr lang="en-NG"/>
          </a:p>
        </p:txBody>
      </p:sp>
      <p:sp>
        <p:nvSpPr>
          <p:cNvPr id="9" name="Slide Number Placeholder 8">
            <a:extLst>
              <a:ext uri="{FF2B5EF4-FFF2-40B4-BE49-F238E27FC236}">
                <a16:creationId xmlns:a16="http://schemas.microsoft.com/office/drawing/2014/main" id="{50BD0A30-515D-4670-8162-1F4C448FB397}"/>
              </a:ext>
            </a:extLst>
          </p:cNvPr>
          <p:cNvSpPr>
            <a:spLocks noGrp="1"/>
          </p:cNvSpPr>
          <p:nvPr>
            <p:ph type="sldNum" sz="quarter" idx="12"/>
          </p:nvPr>
        </p:nvSpPr>
        <p:spPr/>
        <p:txBody>
          <a:bodyPr/>
          <a:lstStyle/>
          <a:p>
            <a:fld id="{4D912D8D-1F38-4259-836C-A0D7387B9DF8}" type="slidenum">
              <a:rPr lang="en-NG" smtClean="0"/>
              <a:pPr/>
              <a:t>‹#›</a:t>
            </a:fld>
            <a:endParaRPr lang="en-NG"/>
          </a:p>
        </p:txBody>
      </p:sp>
    </p:spTree>
    <p:extLst>
      <p:ext uri="{BB962C8B-B14F-4D97-AF65-F5344CB8AC3E}">
        <p14:creationId xmlns:p14="http://schemas.microsoft.com/office/powerpoint/2010/main" val="23275697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0918EB-E39F-4EF0-B0E2-492E5BDF081A}"/>
              </a:ext>
            </a:extLst>
          </p:cNvPr>
          <p:cNvSpPr>
            <a:spLocks noGrp="1"/>
          </p:cNvSpPr>
          <p:nvPr>
            <p:ph type="title"/>
          </p:nvPr>
        </p:nvSpPr>
        <p:spPr/>
        <p:txBody>
          <a:bodyPr/>
          <a:lstStyle/>
          <a:p>
            <a:r>
              <a:rPr lang="en-US"/>
              <a:t>Click to edit Master title style</a:t>
            </a:r>
            <a:endParaRPr lang="en-NG"/>
          </a:p>
        </p:txBody>
      </p:sp>
      <p:sp>
        <p:nvSpPr>
          <p:cNvPr id="3" name="Date Placeholder 2">
            <a:extLst>
              <a:ext uri="{FF2B5EF4-FFF2-40B4-BE49-F238E27FC236}">
                <a16:creationId xmlns:a16="http://schemas.microsoft.com/office/drawing/2014/main" id="{36B9BA3C-B8FE-4646-91E0-02891C094577}"/>
              </a:ext>
            </a:extLst>
          </p:cNvPr>
          <p:cNvSpPr>
            <a:spLocks noGrp="1"/>
          </p:cNvSpPr>
          <p:nvPr>
            <p:ph type="dt" sz="half" idx="10"/>
          </p:nvPr>
        </p:nvSpPr>
        <p:spPr/>
        <p:txBody>
          <a:bodyPr/>
          <a:lstStyle/>
          <a:p>
            <a:fld id="{7CAB9BC6-2548-4DE6-8948-C1D4D224B1F0}" type="datetimeFigureOut">
              <a:rPr lang="en-NG" smtClean="0"/>
              <a:pPr/>
              <a:t>18/05/2022</a:t>
            </a:fld>
            <a:endParaRPr lang="en-NG"/>
          </a:p>
        </p:txBody>
      </p:sp>
      <p:sp>
        <p:nvSpPr>
          <p:cNvPr id="4" name="Footer Placeholder 3">
            <a:extLst>
              <a:ext uri="{FF2B5EF4-FFF2-40B4-BE49-F238E27FC236}">
                <a16:creationId xmlns:a16="http://schemas.microsoft.com/office/drawing/2014/main" id="{B0403C2C-29F6-45B3-85FA-9FA7D9988887}"/>
              </a:ext>
            </a:extLst>
          </p:cNvPr>
          <p:cNvSpPr>
            <a:spLocks noGrp="1"/>
          </p:cNvSpPr>
          <p:nvPr>
            <p:ph type="ftr" sz="quarter" idx="11"/>
          </p:nvPr>
        </p:nvSpPr>
        <p:spPr/>
        <p:txBody>
          <a:bodyPr/>
          <a:lstStyle/>
          <a:p>
            <a:endParaRPr lang="en-NG"/>
          </a:p>
        </p:txBody>
      </p:sp>
      <p:sp>
        <p:nvSpPr>
          <p:cNvPr id="5" name="Slide Number Placeholder 4">
            <a:extLst>
              <a:ext uri="{FF2B5EF4-FFF2-40B4-BE49-F238E27FC236}">
                <a16:creationId xmlns:a16="http://schemas.microsoft.com/office/drawing/2014/main" id="{E8CE1D47-B512-4DA3-BE46-DD0A61578B82}"/>
              </a:ext>
            </a:extLst>
          </p:cNvPr>
          <p:cNvSpPr>
            <a:spLocks noGrp="1"/>
          </p:cNvSpPr>
          <p:nvPr>
            <p:ph type="sldNum" sz="quarter" idx="12"/>
          </p:nvPr>
        </p:nvSpPr>
        <p:spPr/>
        <p:txBody>
          <a:bodyPr/>
          <a:lstStyle/>
          <a:p>
            <a:fld id="{4D912D8D-1F38-4259-836C-A0D7387B9DF8}" type="slidenum">
              <a:rPr lang="en-NG" smtClean="0"/>
              <a:pPr/>
              <a:t>‹#›</a:t>
            </a:fld>
            <a:endParaRPr lang="en-NG"/>
          </a:p>
        </p:txBody>
      </p:sp>
    </p:spTree>
    <p:extLst>
      <p:ext uri="{BB962C8B-B14F-4D97-AF65-F5344CB8AC3E}">
        <p14:creationId xmlns:p14="http://schemas.microsoft.com/office/powerpoint/2010/main" val="20710973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1487203-F359-4DCE-81A1-45ABD1852A03}"/>
              </a:ext>
            </a:extLst>
          </p:cNvPr>
          <p:cNvSpPr>
            <a:spLocks noGrp="1"/>
          </p:cNvSpPr>
          <p:nvPr>
            <p:ph type="dt" sz="half" idx="10"/>
          </p:nvPr>
        </p:nvSpPr>
        <p:spPr/>
        <p:txBody>
          <a:bodyPr/>
          <a:lstStyle/>
          <a:p>
            <a:fld id="{7CAB9BC6-2548-4DE6-8948-C1D4D224B1F0}" type="datetimeFigureOut">
              <a:rPr lang="en-NG" smtClean="0"/>
              <a:pPr/>
              <a:t>18/05/2022</a:t>
            </a:fld>
            <a:endParaRPr lang="en-NG"/>
          </a:p>
        </p:txBody>
      </p:sp>
      <p:sp>
        <p:nvSpPr>
          <p:cNvPr id="3" name="Footer Placeholder 2">
            <a:extLst>
              <a:ext uri="{FF2B5EF4-FFF2-40B4-BE49-F238E27FC236}">
                <a16:creationId xmlns:a16="http://schemas.microsoft.com/office/drawing/2014/main" id="{BE614BBB-652B-4420-93C0-F503C7CE88EA}"/>
              </a:ext>
            </a:extLst>
          </p:cNvPr>
          <p:cNvSpPr>
            <a:spLocks noGrp="1"/>
          </p:cNvSpPr>
          <p:nvPr>
            <p:ph type="ftr" sz="quarter" idx="11"/>
          </p:nvPr>
        </p:nvSpPr>
        <p:spPr/>
        <p:txBody>
          <a:bodyPr/>
          <a:lstStyle/>
          <a:p>
            <a:endParaRPr lang="en-NG"/>
          </a:p>
        </p:txBody>
      </p:sp>
      <p:sp>
        <p:nvSpPr>
          <p:cNvPr id="4" name="Slide Number Placeholder 3">
            <a:extLst>
              <a:ext uri="{FF2B5EF4-FFF2-40B4-BE49-F238E27FC236}">
                <a16:creationId xmlns:a16="http://schemas.microsoft.com/office/drawing/2014/main" id="{4BE88347-E2EB-4596-BE4C-0F8649EBD57C}"/>
              </a:ext>
            </a:extLst>
          </p:cNvPr>
          <p:cNvSpPr>
            <a:spLocks noGrp="1"/>
          </p:cNvSpPr>
          <p:nvPr>
            <p:ph type="sldNum" sz="quarter" idx="12"/>
          </p:nvPr>
        </p:nvSpPr>
        <p:spPr/>
        <p:txBody>
          <a:bodyPr/>
          <a:lstStyle/>
          <a:p>
            <a:fld id="{4D912D8D-1F38-4259-836C-A0D7387B9DF8}" type="slidenum">
              <a:rPr lang="en-NG" smtClean="0"/>
              <a:pPr/>
              <a:t>‹#›</a:t>
            </a:fld>
            <a:endParaRPr lang="en-NG"/>
          </a:p>
        </p:txBody>
      </p:sp>
    </p:spTree>
    <p:extLst>
      <p:ext uri="{BB962C8B-B14F-4D97-AF65-F5344CB8AC3E}">
        <p14:creationId xmlns:p14="http://schemas.microsoft.com/office/powerpoint/2010/main" val="16958401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DE17E1-CA8B-478F-8F9F-9C6FC2FBCF9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NG"/>
          </a:p>
        </p:txBody>
      </p:sp>
      <p:sp>
        <p:nvSpPr>
          <p:cNvPr id="3" name="Content Placeholder 2">
            <a:extLst>
              <a:ext uri="{FF2B5EF4-FFF2-40B4-BE49-F238E27FC236}">
                <a16:creationId xmlns:a16="http://schemas.microsoft.com/office/drawing/2014/main" id="{4939752A-F860-40E9-BD8F-84309FA9D3B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G"/>
          </a:p>
        </p:txBody>
      </p:sp>
      <p:sp>
        <p:nvSpPr>
          <p:cNvPr id="4" name="Text Placeholder 3">
            <a:extLst>
              <a:ext uri="{FF2B5EF4-FFF2-40B4-BE49-F238E27FC236}">
                <a16:creationId xmlns:a16="http://schemas.microsoft.com/office/drawing/2014/main" id="{3D65AC2B-698B-4150-8558-069B595399C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76F21FA-FBC2-41A1-91AF-77DD3686397C}"/>
              </a:ext>
            </a:extLst>
          </p:cNvPr>
          <p:cNvSpPr>
            <a:spLocks noGrp="1"/>
          </p:cNvSpPr>
          <p:nvPr>
            <p:ph type="dt" sz="half" idx="10"/>
          </p:nvPr>
        </p:nvSpPr>
        <p:spPr/>
        <p:txBody>
          <a:bodyPr/>
          <a:lstStyle/>
          <a:p>
            <a:fld id="{7CAB9BC6-2548-4DE6-8948-C1D4D224B1F0}" type="datetimeFigureOut">
              <a:rPr lang="en-NG" smtClean="0"/>
              <a:pPr/>
              <a:t>18/05/2022</a:t>
            </a:fld>
            <a:endParaRPr lang="en-NG"/>
          </a:p>
        </p:txBody>
      </p:sp>
      <p:sp>
        <p:nvSpPr>
          <p:cNvPr id="6" name="Footer Placeholder 5">
            <a:extLst>
              <a:ext uri="{FF2B5EF4-FFF2-40B4-BE49-F238E27FC236}">
                <a16:creationId xmlns:a16="http://schemas.microsoft.com/office/drawing/2014/main" id="{0C56A942-C1FF-430F-9365-743D1DFBE8D0}"/>
              </a:ext>
            </a:extLst>
          </p:cNvPr>
          <p:cNvSpPr>
            <a:spLocks noGrp="1"/>
          </p:cNvSpPr>
          <p:nvPr>
            <p:ph type="ftr" sz="quarter" idx="11"/>
          </p:nvPr>
        </p:nvSpPr>
        <p:spPr/>
        <p:txBody>
          <a:bodyPr/>
          <a:lstStyle/>
          <a:p>
            <a:endParaRPr lang="en-NG"/>
          </a:p>
        </p:txBody>
      </p:sp>
      <p:sp>
        <p:nvSpPr>
          <p:cNvPr id="7" name="Slide Number Placeholder 6">
            <a:extLst>
              <a:ext uri="{FF2B5EF4-FFF2-40B4-BE49-F238E27FC236}">
                <a16:creationId xmlns:a16="http://schemas.microsoft.com/office/drawing/2014/main" id="{B245AC90-135E-4E03-969E-E8AAAC770F94}"/>
              </a:ext>
            </a:extLst>
          </p:cNvPr>
          <p:cNvSpPr>
            <a:spLocks noGrp="1"/>
          </p:cNvSpPr>
          <p:nvPr>
            <p:ph type="sldNum" sz="quarter" idx="12"/>
          </p:nvPr>
        </p:nvSpPr>
        <p:spPr/>
        <p:txBody>
          <a:bodyPr/>
          <a:lstStyle/>
          <a:p>
            <a:fld id="{4D912D8D-1F38-4259-836C-A0D7387B9DF8}" type="slidenum">
              <a:rPr lang="en-NG" smtClean="0"/>
              <a:pPr/>
              <a:t>‹#›</a:t>
            </a:fld>
            <a:endParaRPr lang="en-NG"/>
          </a:p>
        </p:txBody>
      </p:sp>
    </p:spTree>
    <p:extLst>
      <p:ext uri="{BB962C8B-B14F-4D97-AF65-F5344CB8AC3E}">
        <p14:creationId xmlns:p14="http://schemas.microsoft.com/office/powerpoint/2010/main" val="42495964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8BFE8E-9A72-4333-94E7-D834C691EC1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NG"/>
          </a:p>
        </p:txBody>
      </p:sp>
      <p:sp>
        <p:nvSpPr>
          <p:cNvPr id="3" name="Picture Placeholder 2">
            <a:extLst>
              <a:ext uri="{FF2B5EF4-FFF2-40B4-BE49-F238E27FC236}">
                <a16:creationId xmlns:a16="http://schemas.microsoft.com/office/drawing/2014/main" id="{060BD6A6-D062-4675-8369-98DD33C4126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NG"/>
          </a:p>
        </p:txBody>
      </p:sp>
      <p:sp>
        <p:nvSpPr>
          <p:cNvPr id="4" name="Text Placeholder 3">
            <a:extLst>
              <a:ext uri="{FF2B5EF4-FFF2-40B4-BE49-F238E27FC236}">
                <a16:creationId xmlns:a16="http://schemas.microsoft.com/office/drawing/2014/main" id="{E3BF530B-E0FA-48FF-A492-B04E87C2F02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37E15C1-4C4C-4013-B29B-75C0E886522F}"/>
              </a:ext>
            </a:extLst>
          </p:cNvPr>
          <p:cNvSpPr>
            <a:spLocks noGrp="1"/>
          </p:cNvSpPr>
          <p:nvPr>
            <p:ph type="dt" sz="half" idx="10"/>
          </p:nvPr>
        </p:nvSpPr>
        <p:spPr/>
        <p:txBody>
          <a:bodyPr/>
          <a:lstStyle/>
          <a:p>
            <a:fld id="{7CAB9BC6-2548-4DE6-8948-C1D4D224B1F0}" type="datetimeFigureOut">
              <a:rPr lang="en-NG" smtClean="0"/>
              <a:pPr/>
              <a:t>18/05/2022</a:t>
            </a:fld>
            <a:endParaRPr lang="en-NG"/>
          </a:p>
        </p:txBody>
      </p:sp>
      <p:sp>
        <p:nvSpPr>
          <p:cNvPr id="6" name="Footer Placeholder 5">
            <a:extLst>
              <a:ext uri="{FF2B5EF4-FFF2-40B4-BE49-F238E27FC236}">
                <a16:creationId xmlns:a16="http://schemas.microsoft.com/office/drawing/2014/main" id="{89B565D3-F18B-419D-9816-DE4BB8854752}"/>
              </a:ext>
            </a:extLst>
          </p:cNvPr>
          <p:cNvSpPr>
            <a:spLocks noGrp="1"/>
          </p:cNvSpPr>
          <p:nvPr>
            <p:ph type="ftr" sz="quarter" idx="11"/>
          </p:nvPr>
        </p:nvSpPr>
        <p:spPr/>
        <p:txBody>
          <a:bodyPr/>
          <a:lstStyle/>
          <a:p>
            <a:endParaRPr lang="en-NG"/>
          </a:p>
        </p:txBody>
      </p:sp>
      <p:sp>
        <p:nvSpPr>
          <p:cNvPr id="7" name="Slide Number Placeholder 6">
            <a:extLst>
              <a:ext uri="{FF2B5EF4-FFF2-40B4-BE49-F238E27FC236}">
                <a16:creationId xmlns:a16="http://schemas.microsoft.com/office/drawing/2014/main" id="{B0BABCB8-ABA9-4C8B-8F07-AED768FBBDA5}"/>
              </a:ext>
            </a:extLst>
          </p:cNvPr>
          <p:cNvSpPr>
            <a:spLocks noGrp="1"/>
          </p:cNvSpPr>
          <p:nvPr>
            <p:ph type="sldNum" sz="quarter" idx="12"/>
          </p:nvPr>
        </p:nvSpPr>
        <p:spPr/>
        <p:txBody>
          <a:bodyPr/>
          <a:lstStyle/>
          <a:p>
            <a:fld id="{4D912D8D-1F38-4259-836C-A0D7387B9DF8}" type="slidenum">
              <a:rPr lang="en-NG" smtClean="0"/>
              <a:pPr/>
              <a:t>‹#›</a:t>
            </a:fld>
            <a:endParaRPr lang="en-NG"/>
          </a:p>
        </p:txBody>
      </p:sp>
    </p:spTree>
    <p:extLst>
      <p:ext uri="{BB962C8B-B14F-4D97-AF65-F5344CB8AC3E}">
        <p14:creationId xmlns:p14="http://schemas.microsoft.com/office/powerpoint/2010/main" val="33428157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D999691-D3FA-4FEB-8146-2AB8FDF25FF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NG"/>
          </a:p>
        </p:txBody>
      </p:sp>
      <p:sp>
        <p:nvSpPr>
          <p:cNvPr id="3" name="Text Placeholder 2">
            <a:extLst>
              <a:ext uri="{FF2B5EF4-FFF2-40B4-BE49-F238E27FC236}">
                <a16:creationId xmlns:a16="http://schemas.microsoft.com/office/drawing/2014/main" id="{A95A7201-11C8-4C8B-98E8-37D78DBCAB7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G"/>
          </a:p>
        </p:txBody>
      </p:sp>
      <p:sp>
        <p:nvSpPr>
          <p:cNvPr id="4" name="Date Placeholder 3">
            <a:extLst>
              <a:ext uri="{FF2B5EF4-FFF2-40B4-BE49-F238E27FC236}">
                <a16:creationId xmlns:a16="http://schemas.microsoft.com/office/drawing/2014/main" id="{A5B136BC-6299-4EC5-8FC2-58CE796FA64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CAB9BC6-2548-4DE6-8948-C1D4D224B1F0}" type="datetimeFigureOut">
              <a:rPr lang="en-NG" smtClean="0"/>
              <a:pPr/>
              <a:t>18/05/2022</a:t>
            </a:fld>
            <a:endParaRPr lang="en-NG"/>
          </a:p>
        </p:txBody>
      </p:sp>
      <p:sp>
        <p:nvSpPr>
          <p:cNvPr id="5" name="Footer Placeholder 4">
            <a:extLst>
              <a:ext uri="{FF2B5EF4-FFF2-40B4-BE49-F238E27FC236}">
                <a16:creationId xmlns:a16="http://schemas.microsoft.com/office/drawing/2014/main" id="{D49CD9E7-9858-44E5-B1C0-84D450965AF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NG"/>
          </a:p>
        </p:txBody>
      </p:sp>
      <p:sp>
        <p:nvSpPr>
          <p:cNvPr id="6" name="Slide Number Placeholder 5">
            <a:extLst>
              <a:ext uri="{FF2B5EF4-FFF2-40B4-BE49-F238E27FC236}">
                <a16:creationId xmlns:a16="http://schemas.microsoft.com/office/drawing/2014/main" id="{86F835F7-4084-461D-A0C7-4530FEE894B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D912D8D-1F38-4259-836C-A0D7387B9DF8}" type="slidenum">
              <a:rPr lang="en-NG" smtClean="0"/>
              <a:pPr/>
              <a:t>‹#›</a:t>
            </a:fld>
            <a:endParaRPr lang="en-NG"/>
          </a:p>
        </p:txBody>
      </p:sp>
    </p:spTree>
    <p:extLst>
      <p:ext uri="{BB962C8B-B14F-4D97-AF65-F5344CB8AC3E}">
        <p14:creationId xmlns:p14="http://schemas.microsoft.com/office/powerpoint/2010/main" val="17430976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NG"/>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B2FB6C-3F20-41AB-A509-C8F88D7A8574}"/>
              </a:ext>
            </a:extLst>
          </p:cNvPr>
          <p:cNvSpPr>
            <a:spLocks noGrp="1"/>
          </p:cNvSpPr>
          <p:nvPr>
            <p:ph type="ctrTitle"/>
          </p:nvPr>
        </p:nvSpPr>
        <p:spPr>
          <a:xfrm>
            <a:off x="663375" y="774930"/>
            <a:ext cx="10651670" cy="1468439"/>
          </a:xfrm>
        </p:spPr>
        <p:txBody>
          <a:bodyPr>
            <a:normAutofit fontScale="90000"/>
          </a:bodyPr>
          <a:lstStyle/>
          <a:p>
            <a:pPr algn="ctr">
              <a:lnSpc>
                <a:spcPct val="115000"/>
              </a:lnSpc>
              <a:spcAft>
                <a:spcPts val="1000"/>
              </a:spcAft>
            </a:pPr>
            <a:r>
              <a:rPr lang="en-GB" sz="4400" b="1" dirty="0">
                <a:effectLst/>
                <a:latin typeface="Times New Roman" panose="02020603050405020304" pitchFamily="18" charset="0"/>
                <a:ea typeface="Calibri" panose="020F0502020204030204" pitchFamily="34" charset="0"/>
                <a:cs typeface="Times New Roman" panose="02020603050405020304" pitchFamily="18" charset="0"/>
              </a:rPr>
              <a:t>Potentials of Corporate Social Responsibility for poverty eradication in Nigeria</a:t>
            </a:r>
            <a:endParaRPr lang="en-NG" sz="44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Subtitle 2">
            <a:extLst>
              <a:ext uri="{FF2B5EF4-FFF2-40B4-BE49-F238E27FC236}">
                <a16:creationId xmlns:a16="http://schemas.microsoft.com/office/drawing/2014/main" id="{FBB237C2-802D-4534-B6E0-A45069A743AE}"/>
              </a:ext>
            </a:extLst>
          </p:cNvPr>
          <p:cNvSpPr>
            <a:spLocks noGrp="1"/>
          </p:cNvSpPr>
          <p:nvPr>
            <p:ph type="subTitle" idx="1"/>
          </p:nvPr>
        </p:nvSpPr>
        <p:spPr>
          <a:xfrm>
            <a:off x="1524000" y="3455719"/>
            <a:ext cx="9144000" cy="3450639"/>
          </a:xfrm>
        </p:spPr>
        <p:txBody>
          <a:bodyPr>
            <a:normAutofit lnSpcReduction="10000"/>
          </a:bodyPr>
          <a:lstStyle/>
          <a:p>
            <a:pPr algn="ctr">
              <a:lnSpc>
                <a:spcPct val="120000"/>
              </a:lnSpc>
              <a:spcBef>
                <a:spcPts val="0"/>
              </a:spcBef>
            </a:pPr>
            <a:r>
              <a:rPr lang="en-GB" sz="3300"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BY</a:t>
            </a:r>
          </a:p>
          <a:p>
            <a:pPr algn="ctr">
              <a:lnSpc>
                <a:spcPct val="120000"/>
              </a:lnSpc>
              <a:spcBef>
                <a:spcPts val="0"/>
              </a:spcBef>
            </a:pPr>
            <a:r>
              <a:rPr lang="en-GB" sz="3300" b="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Aliyu</a:t>
            </a:r>
            <a:r>
              <a:rPr lang="en-GB" sz="3300"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M. Kawu &amp; </a:t>
            </a:r>
            <a:r>
              <a:rPr lang="en-US" sz="3300" b="1" dirty="0">
                <a:effectLst/>
                <a:latin typeface="Times New Roman" panose="02020603050405020304" pitchFamily="18" charset="0"/>
                <a:ea typeface="Calibri" panose="020F0502020204030204" pitchFamily="34" charset="0"/>
                <a:cs typeface="Times New Roman" panose="02020603050405020304" pitchFamily="18" charset="0"/>
              </a:rPr>
              <a:t>Jennifer U. </a:t>
            </a:r>
            <a:r>
              <a:rPr lang="en-US" sz="3300" b="1" dirty="0" err="1">
                <a:effectLst/>
                <a:latin typeface="Times New Roman" panose="02020603050405020304" pitchFamily="18" charset="0"/>
                <a:ea typeface="Calibri" panose="020F0502020204030204" pitchFamily="34" charset="0"/>
                <a:cs typeface="Times New Roman" panose="02020603050405020304" pitchFamily="18" charset="0"/>
              </a:rPr>
              <a:t>Abanukam</a:t>
            </a:r>
            <a:endParaRPr lang="en-US" sz="3300" b="1" dirty="0">
              <a:effectLst/>
              <a:latin typeface="Times New Roman" panose="02020603050405020304" pitchFamily="18" charset="0"/>
              <a:ea typeface="Calibri" panose="020F0502020204030204" pitchFamily="34" charset="0"/>
              <a:cs typeface="Times New Roman" panose="02020603050405020304" pitchFamily="18" charset="0"/>
            </a:endParaRPr>
          </a:p>
          <a:p>
            <a:pPr algn="ctr">
              <a:lnSpc>
                <a:spcPct val="120000"/>
              </a:lnSpc>
              <a:spcBef>
                <a:spcPts val="0"/>
              </a:spcBef>
            </a:pPr>
            <a:r>
              <a:rPr lang="en-GB" sz="2600"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Department of Urban and Regional Planning</a:t>
            </a:r>
            <a:endParaRPr lang="en-NG" sz="26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20000"/>
              </a:lnSpc>
              <a:spcBef>
                <a:spcPts val="0"/>
              </a:spcBef>
            </a:pPr>
            <a:r>
              <a:rPr lang="en-GB" sz="2600"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Federal University of Technology, Minna 920003, Nigeria</a:t>
            </a:r>
          </a:p>
          <a:p>
            <a:pPr algn="ctr">
              <a:lnSpc>
                <a:spcPct val="120000"/>
              </a:lnSpc>
              <a:spcBef>
                <a:spcPts val="0"/>
              </a:spcBef>
            </a:pPr>
            <a:endParaRPr lang="en-GB" sz="2600" i="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endParaRPr>
          </a:p>
          <a:p>
            <a:pPr algn="ctr">
              <a:lnSpc>
                <a:spcPct val="120000"/>
              </a:lnSpc>
              <a:spcBef>
                <a:spcPts val="0"/>
              </a:spcBef>
            </a:pPr>
            <a:endParaRPr lang="en-GB" sz="2600" i="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endParaRPr>
          </a:p>
          <a:p>
            <a:pPr>
              <a:lnSpc>
                <a:spcPct val="120000"/>
              </a:lnSpc>
              <a:spcBef>
                <a:spcPts val="0"/>
              </a:spcBef>
            </a:pPr>
            <a:r>
              <a:rPr lang="en-NG" sz="1600" b="1" dirty="0">
                <a:solidFill>
                  <a:srgbClr val="00B050"/>
                </a:solidFill>
                <a:effectLst/>
                <a:latin typeface="Calibri" panose="020F0502020204030204" pitchFamily="34" charset="0"/>
                <a:ea typeface="Calibri" panose="020F0502020204030204" pitchFamily="34" charset="0"/>
                <a:cs typeface="Times New Roman" panose="02020603050405020304" pitchFamily="18" charset="0"/>
              </a:rPr>
              <a:t>Regions in Recovery Second Edition 2022: Re-imagining Regions 21st March – 1st April 2022, Online</a:t>
            </a:r>
          </a:p>
        </p:txBody>
      </p:sp>
    </p:spTree>
    <p:extLst>
      <p:ext uri="{BB962C8B-B14F-4D97-AF65-F5344CB8AC3E}">
        <p14:creationId xmlns:p14="http://schemas.microsoft.com/office/powerpoint/2010/main" val="134247903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03300" y="6232525"/>
            <a:ext cx="10515600" cy="295275"/>
          </a:xfrm>
        </p:spPr>
        <p:txBody>
          <a:bodyPr>
            <a:noAutofit/>
          </a:bodyPr>
          <a:lstStyle/>
          <a:p>
            <a:r>
              <a:rPr lang="en-GB" sz="3200" b="1" dirty="0"/>
              <a:t>Major Towns in </a:t>
            </a:r>
            <a:r>
              <a:rPr lang="en-GB" sz="3200" b="1" dirty="0" err="1"/>
              <a:t>Oru</a:t>
            </a:r>
            <a:r>
              <a:rPr lang="en-GB" sz="3200" b="1" dirty="0"/>
              <a:t>-East LGA</a:t>
            </a:r>
            <a:endParaRPr lang="en-US" sz="3200" b="1" dirty="0"/>
          </a:p>
        </p:txBody>
      </p:sp>
      <p:pic>
        <p:nvPicPr>
          <p:cNvPr id="4" name="Content Placeholder 3" descr="C:\Users\USER\Documents\IMG-20211210-WA0039.jpg"/>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890649" y="771524"/>
            <a:ext cx="8558151" cy="5146676"/>
          </a:xfrm>
          <a:prstGeom prst="rect">
            <a:avLst/>
          </a:prstGeom>
          <a:noFill/>
          <a:ln>
            <a:noFill/>
          </a:ln>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764428"/>
          </a:xfrm>
        </p:spPr>
        <p:txBody>
          <a:bodyPr>
            <a:normAutofit/>
          </a:bodyPr>
          <a:lstStyle/>
          <a:p>
            <a:r>
              <a:rPr lang="en-US" sz="3600" b="1" dirty="0">
                <a:latin typeface="Arial Black" pitchFamily="34" charset="0"/>
              </a:rPr>
              <a:t>CSR Activities</a:t>
            </a:r>
          </a:p>
        </p:txBody>
      </p:sp>
      <p:sp>
        <p:nvSpPr>
          <p:cNvPr id="3" name="Content Placeholder 2"/>
          <p:cNvSpPr>
            <a:spLocks noGrp="1"/>
          </p:cNvSpPr>
          <p:nvPr>
            <p:ph idx="1"/>
          </p:nvPr>
        </p:nvSpPr>
        <p:spPr>
          <a:xfrm>
            <a:off x="838200" y="1277471"/>
            <a:ext cx="10515600" cy="4899492"/>
          </a:xfrm>
        </p:spPr>
        <p:txBody>
          <a:bodyPr/>
          <a:lstStyle/>
          <a:p>
            <a:r>
              <a:rPr lang="en-US" dirty="0"/>
              <a:t>Uncoordinated</a:t>
            </a:r>
          </a:p>
          <a:p>
            <a:r>
              <a:rPr lang="en-US" dirty="0"/>
              <a:t>Mainly in socio-economic sectors</a:t>
            </a:r>
          </a:p>
          <a:p>
            <a:r>
              <a:rPr lang="en-US" dirty="0"/>
              <a:t>Less on the environment and infrastructure</a:t>
            </a:r>
          </a:p>
          <a:p>
            <a:r>
              <a:rPr lang="en-US" dirty="0"/>
              <a:t>The settlements are lacking in livelihood infrastructure</a:t>
            </a:r>
          </a:p>
          <a:p>
            <a:r>
              <a:rPr lang="en-US" dirty="0"/>
              <a:t>Many areas are not attended to</a:t>
            </a:r>
          </a:p>
          <a:p>
            <a:pPr lvl="1"/>
            <a:r>
              <a:rPr lang="en-US" dirty="0"/>
              <a:t>Leisure and tourism</a:t>
            </a:r>
          </a:p>
          <a:p>
            <a:pPr lvl="1"/>
            <a:r>
              <a:rPr lang="en-US" dirty="0"/>
              <a:t>Only Vigilante to provide </a:t>
            </a:r>
            <a:r>
              <a:rPr lang="en-US" dirty="0" err="1"/>
              <a:t>neighbourhood</a:t>
            </a:r>
            <a:r>
              <a:rPr lang="en-US" dirty="0"/>
              <a:t> security</a:t>
            </a:r>
          </a:p>
          <a:p>
            <a:pPr lvl="1"/>
            <a:r>
              <a:rPr lang="en-US" dirty="0"/>
              <a:t>No tertiary education and health facilities</a:t>
            </a:r>
          </a:p>
          <a:p>
            <a:pPr lvl="1"/>
            <a:endParaRPr lang="en-US" dirty="0"/>
          </a:p>
          <a:p>
            <a:pPr lvl="1"/>
            <a:endParaRPr lang="en-US" dirty="0"/>
          </a:p>
          <a:p>
            <a:pPr marL="0" indent="0">
              <a:buNone/>
            </a:pP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41961" y="5032129"/>
            <a:ext cx="10515600" cy="715530"/>
          </a:xfrm>
        </p:spPr>
        <p:txBody>
          <a:bodyPr>
            <a:normAutofit/>
          </a:bodyPr>
          <a:lstStyle/>
          <a:p>
            <a:r>
              <a:rPr lang="en-US" sz="3200" b="1" dirty="0">
                <a:latin typeface="+mn-lt"/>
              </a:rPr>
              <a:t>CSR activities </a:t>
            </a:r>
          </a:p>
        </p:txBody>
      </p:sp>
      <p:graphicFrame>
        <p:nvGraphicFramePr>
          <p:cNvPr id="4" name="Content Placeholder 3"/>
          <p:cNvGraphicFramePr>
            <a:graphicFrameLocks noGrp="1"/>
          </p:cNvGraphicFramePr>
          <p:nvPr>
            <p:ph idx="1"/>
          </p:nvPr>
        </p:nvGraphicFramePr>
        <p:xfrm>
          <a:off x="909123" y="389905"/>
          <a:ext cx="9931400" cy="3776663"/>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5712031"/>
            <a:ext cx="10515600" cy="570016"/>
          </a:xfrm>
        </p:spPr>
        <p:txBody>
          <a:bodyPr>
            <a:normAutofit fontScale="90000"/>
          </a:bodyPr>
          <a:lstStyle/>
          <a:p>
            <a:r>
              <a:rPr lang="en-US" sz="3600" b="1" dirty="0">
                <a:latin typeface="+mn-lt"/>
              </a:rPr>
              <a:t>CSR Provision of facilities</a:t>
            </a:r>
            <a:endParaRPr lang="en-US" b="1" dirty="0">
              <a:latin typeface="+mn-lt"/>
            </a:endParaRPr>
          </a:p>
        </p:txBody>
      </p:sp>
      <p:graphicFrame>
        <p:nvGraphicFramePr>
          <p:cNvPr id="4" name="Content Placeholder 3"/>
          <p:cNvGraphicFramePr>
            <a:graphicFrameLocks noGrp="1"/>
          </p:cNvGraphicFramePr>
          <p:nvPr>
            <p:ph idx="1"/>
          </p:nvPr>
        </p:nvGraphicFramePr>
        <p:xfrm>
          <a:off x="838200" y="831273"/>
          <a:ext cx="10229603" cy="475013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846158"/>
          </a:xfrm>
        </p:spPr>
        <p:txBody>
          <a:bodyPr/>
          <a:lstStyle/>
          <a:p>
            <a:r>
              <a:rPr lang="en-US" sz="3600" b="1" dirty="0">
                <a:latin typeface="Arial Black" pitchFamily="34" charset="0"/>
              </a:rPr>
              <a:t>Challenges</a:t>
            </a:r>
            <a:endParaRPr lang="en-US" b="1" dirty="0">
              <a:latin typeface="Arial Black" pitchFamily="34" charset="0"/>
            </a:endParaRPr>
          </a:p>
        </p:txBody>
      </p:sp>
      <p:sp>
        <p:nvSpPr>
          <p:cNvPr id="3" name="Content Placeholder 2"/>
          <p:cNvSpPr>
            <a:spLocks noGrp="1"/>
          </p:cNvSpPr>
          <p:nvPr>
            <p:ph idx="1"/>
          </p:nvPr>
        </p:nvSpPr>
        <p:spPr>
          <a:xfrm>
            <a:off x="838200" y="1116281"/>
            <a:ext cx="10515600" cy="5060682"/>
          </a:xfrm>
        </p:spPr>
        <p:txBody>
          <a:bodyPr/>
          <a:lstStyle/>
          <a:p>
            <a:r>
              <a:rPr lang="en-US" dirty="0"/>
              <a:t>Non-coordination of activities of the corporate organizations</a:t>
            </a:r>
          </a:p>
          <a:p>
            <a:r>
              <a:rPr lang="en-US" dirty="0"/>
              <a:t>Non-involvement of the direct beneficiaries</a:t>
            </a:r>
          </a:p>
          <a:p>
            <a:r>
              <a:rPr lang="en-US" dirty="0"/>
              <a:t>Paucity of guidelines at local and regional levels</a:t>
            </a:r>
          </a:p>
          <a:p>
            <a:r>
              <a:rPr lang="en-US" dirty="0"/>
              <a:t>Corporations lack specific plan for CSR</a:t>
            </a:r>
          </a:p>
          <a:p>
            <a:r>
              <a:rPr lang="en-US" dirty="0"/>
              <a:t>Non-encouragement from government and stakeholders</a:t>
            </a:r>
          </a:p>
          <a:p>
            <a:r>
              <a:rPr lang="en-US" dirty="0"/>
              <a:t>Lack of societal awareness</a:t>
            </a:r>
          </a:p>
          <a:p>
            <a:r>
              <a:rPr lang="en-US" dirty="0"/>
              <a:t>Lack of data in the right format often stiffen diligent planning</a:t>
            </a:r>
          </a:p>
          <a:p>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727405"/>
          </a:xfrm>
        </p:spPr>
        <p:txBody>
          <a:bodyPr>
            <a:normAutofit/>
          </a:bodyPr>
          <a:lstStyle/>
          <a:p>
            <a:r>
              <a:rPr lang="en-US" sz="3600" b="1" dirty="0">
                <a:latin typeface="Arial Black" pitchFamily="34" charset="0"/>
              </a:rPr>
              <a:t>Opportunities</a:t>
            </a:r>
          </a:p>
        </p:txBody>
      </p:sp>
      <p:sp>
        <p:nvSpPr>
          <p:cNvPr id="3" name="Content Placeholder 2"/>
          <p:cNvSpPr>
            <a:spLocks noGrp="1"/>
          </p:cNvSpPr>
          <p:nvPr>
            <p:ph idx="1"/>
          </p:nvPr>
        </p:nvSpPr>
        <p:spPr>
          <a:xfrm>
            <a:off x="838200" y="1151906"/>
            <a:ext cx="10515600" cy="5025057"/>
          </a:xfrm>
        </p:spPr>
        <p:txBody>
          <a:bodyPr/>
          <a:lstStyle/>
          <a:p>
            <a:r>
              <a:rPr lang="en-US" dirty="0"/>
              <a:t>Strategic plan by the corporations</a:t>
            </a:r>
          </a:p>
          <a:p>
            <a:r>
              <a:rPr lang="en-US" dirty="0"/>
              <a:t>Awareness by the communities and prospective beneficiaries</a:t>
            </a:r>
          </a:p>
          <a:p>
            <a:r>
              <a:rPr lang="en-US" dirty="0"/>
              <a:t>Government to be more focused on issues of CSR</a:t>
            </a:r>
          </a:p>
          <a:p>
            <a:r>
              <a:rPr lang="en-US" dirty="0"/>
              <a:t>CSR be Statutory regulation to be enforced even in rural areas</a:t>
            </a:r>
          </a:p>
          <a:p>
            <a:r>
              <a:rPr lang="en-US" dirty="0"/>
              <a:t>At the national level, the federal government should enforce CSR as in other related issues like the Education Trust Fund (ETF) whose existence has given life to education.</a:t>
            </a:r>
          </a:p>
          <a:p>
            <a:r>
              <a:rPr lang="en-US" dirty="0"/>
              <a:t>Another veritable source for urban and regional development</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6280374"/>
          </a:xfrm>
        </p:spPr>
        <p:txBody>
          <a:bodyPr>
            <a:normAutofit/>
          </a:bodyPr>
          <a:lstStyle/>
          <a:p>
            <a:pPr algn="ctr"/>
            <a:r>
              <a:rPr lang="en-GB" b="1" dirty="0">
                <a:solidFill>
                  <a:srgbClr val="00B050"/>
                </a:solidFill>
                <a:effectLst>
                  <a:outerShdw blurRad="38100" dist="38100" dir="2700000" algn="tl">
                    <a:srgbClr val="000000">
                      <a:alpha val="43137"/>
                    </a:srgbClr>
                  </a:outerShdw>
                </a:effectLst>
                <a:latin typeface="CentSchbkCyrill BT" panose="02040603050705020303" pitchFamily="18" charset="-52"/>
                <a:cs typeface="Aharoni" panose="02010803020104030203" pitchFamily="2" charset="-79"/>
              </a:rPr>
              <a:t>THANK YOU </a:t>
            </a:r>
            <a:br>
              <a:rPr lang="en-GB" b="1" dirty="0">
                <a:solidFill>
                  <a:srgbClr val="00B050"/>
                </a:solidFill>
                <a:effectLst>
                  <a:outerShdw blurRad="38100" dist="38100" dir="2700000" algn="tl">
                    <a:srgbClr val="000000">
                      <a:alpha val="43137"/>
                    </a:srgbClr>
                  </a:outerShdw>
                </a:effectLst>
                <a:latin typeface="CentSchbkCyrill BT" panose="02040603050705020303" pitchFamily="18" charset="-52"/>
                <a:cs typeface="Aharoni" panose="02010803020104030203" pitchFamily="2" charset="-79"/>
              </a:rPr>
            </a:br>
            <a:br>
              <a:rPr lang="en-GB" b="1" dirty="0">
                <a:solidFill>
                  <a:srgbClr val="00B050"/>
                </a:solidFill>
                <a:effectLst>
                  <a:outerShdw blurRad="38100" dist="38100" dir="2700000" algn="tl">
                    <a:srgbClr val="000000">
                      <a:alpha val="43137"/>
                    </a:srgbClr>
                  </a:outerShdw>
                </a:effectLst>
                <a:latin typeface="CentSchbkCyrill BT" panose="02040603050705020303" pitchFamily="18" charset="-52"/>
                <a:cs typeface="Aharoni" panose="02010803020104030203" pitchFamily="2" charset="-79"/>
              </a:rPr>
            </a:br>
            <a:r>
              <a:rPr lang="en-GB" b="1" dirty="0">
                <a:solidFill>
                  <a:srgbClr val="00B050"/>
                </a:solidFill>
                <a:effectLst>
                  <a:outerShdw blurRad="38100" dist="38100" dir="2700000" algn="tl">
                    <a:srgbClr val="000000">
                      <a:alpha val="43137"/>
                    </a:srgbClr>
                  </a:outerShdw>
                </a:effectLst>
                <a:latin typeface="CentSchbkCyrill BT" panose="02040603050705020303" pitchFamily="18" charset="-52"/>
                <a:cs typeface="Aharoni" panose="02010803020104030203" pitchFamily="2" charset="-79"/>
              </a:rPr>
              <a:t>FOR</a:t>
            </a:r>
            <a:br>
              <a:rPr lang="en-GB" b="1" dirty="0">
                <a:solidFill>
                  <a:srgbClr val="00B050"/>
                </a:solidFill>
                <a:effectLst>
                  <a:outerShdw blurRad="38100" dist="38100" dir="2700000" algn="tl">
                    <a:srgbClr val="000000">
                      <a:alpha val="43137"/>
                    </a:srgbClr>
                  </a:outerShdw>
                </a:effectLst>
                <a:latin typeface="CentSchbkCyrill BT" panose="02040603050705020303" pitchFamily="18" charset="-52"/>
                <a:cs typeface="Aharoni" panose="02010803020104030203" pitchFamily="2" charset="-79"/>
              </a:rPr>
            </a:br>
            <a:br>
              <a:rPr lang="en-GB" b="1" dirty="0">
                <a:solidFill>
                  <a:srgbClr val="00B050"/>
                </a:solidFill>
                <a:effectLst>
                  <a:outerShdw blurRad="38100" dist="38100" dir="2700000" algn="tl">
                    <a:srgbClr val="000000">
                      <a:alpha val="43137"/>
                    </a:srgbClr>
                  </a:outerShdw>
                </a:effectLst>
                <a:latin typeface="CentSchbkCyrill BT" panose="02040603050705020303" pitchFamily="18" charset="-52"/>
                <a:cs typeface="Aharoni" panose="02010803020104030203" pitchFamily="2" charset="-79"/>
              </a:rPr>
            </a:br>
            <a:r>
              <a:rPr lang="en-GB" b="1" dirty="0">
                <a:solidFill>
                  <a:srgbClr val="00B050"/>
                </a:solidFill>
                <a:effectLst>
                  <a:outerShdw blurRad="38100" dist="38100" dir="2700000" algn="tl">
                    <a:srgbClr val="000000">
                      <a:alpha val="43137"/>
                    </a:srgbClr>
                  </a:outerShdw>
                </a:effectLst>
                <a:latin typeface="CentSchbkCyrill BT" panose="02040603050705020303" pitchFamily="18" charset="-52"/>
                <a:cs typeface="Aharoni" panose="02010803020104030203" pitchFamily="2" charset="-79"/>
              </a:rPr>
              <a:t>YOUR TIME &amp; ATTENTION</a:t>
            </a:r>
          </a:p>
        </p:txBody>
      </p:sp>
      <p:sp>
        <p:nvSpPr>
          <p:cNvPr id="3" name="Slide Number Placeholder 2"/>
          <p:cNvSpPr>
            <a:spLocks noGrp="1"/>
          </p:cNvSpPr>
          <p:nvPr>
            <p:ph type="sldNum" sz="quarter" idx="12"/>
          </p:nvPr>
        </p:nvSpPr>
        <p:spPr/>
        <p:txBody>
          <a:bodyPr/>
          <a:lstStyle/>
          <a:p>
            <a:fld id="{CFBD6992-5BE0-4697-9549-8C3F8E00724C}" type="slidenum">
              <a:rPr lang="en-NG" smtClean="0"/>
              <a:pPr/>
              <a:t>16</a:t>
            </a:fld>
            <a:endParaRPr lang="en-NG"/>
          </a:p>
        </p:txBody>
      </p:sp>
    </p:spTree>
    <p:extLst>
      <p:ext uri="{BB962C8B-B14F-4D97-AF65-F5344CB8AC3E}">
        <p14:creationId xmlns:p14="http://schemas.microsoft.com/office/powerpoint/2010/main" val="21793151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E5028B-15C7-4F99-B0AA-9B7673E99B0D}"/>
              </a:ext>
            </a:extLst>
          </p:cNvPr>
          <p:cNvSpPr>
            <a:spLocks noGrp="1"/>
          </p:cNvSpPr>
          <p:nvPr>
            <p:ph type="title"/>
          </p:nvPr>
        </p:nvSpPr>
        <p:spPr>
          <a:xfrm>
            <a:off x="838200" y="365125"/>
            <a:ext cx="10515600" cy="439371"/>
          </a:xfrm>
        </p:spPr>
        <p:txBody>
          <a:bodyPr>
            <a:noAutofit/>
          </a:bodyPr>
          <a:lstStyle/>
          <a:p>
            <a:r>
              <a:rPr lang="en-GB" sz="3600" b="1" dirty="0">
                <a:effectLst/>
                <a:latin typeface="Arial Black" panose="020B0A04020102020204" pitchFamily="34" charset="0"/>
                <a:ea typeface="Calibri" panose="020F0502020204030204" pitchFamily="34" charset="0"/>
                <a:cs typeface="Times New Roman" panose="02020603050405020304" pitchFamily="18" charset="0"/>
              </a:rPr>
              <a:t>Abstract</a:t>
            </a:r>
            <a:endParaRPr lang="en-NG" dirty="0">
              <a:latin typeface="Arial Black" panose="020B0A04020102020204" pitchFamily="34" charset="0"/>
            </a:endParaRPr>
          </a:p>
        </p:txBody>
      </p:sp>
      <p:sp>
        <p:nvSpPr>
          <p:cNvPr id="3" name="Content Placeholder 2">
            <a:extLst>
              <a:ext uri="{FF2B5EF4-FFF2-40B4-BE49-F238E27FC236}">
                <a16:creationId xmlns:a16="http://schemas.microsoft.com/office/drawing/2014/main" id="{F7CF3A99-E754-474C-BD81-E62CF58ACB31}"/>
              </a:ext>
            </a:extLst>
          </p:cNvPr>
          <p:cNvSpPr>
            <a:spLocks noGrp="1"/>
          </p:cNvSpPr>
          <p:nvPr>
            <p:ph idx="1"/>
          </p:nvPr>
        </p:nvSpPr>
        <p:spPr>
          <a:xfrm>
            <a:off x="838200" y="804496"/>
            <a:ext cx="10824796" cy="5934808"/>
          </a:xfrm>
        </p:spPr>
        <p:txBody>
          <a:bodyPr>
            <a:normAutofit lnSpcReduction="10000"/>
          </a:bodyPr>
          <a:lstStyle/>
          <a:p>
            <a:pPr marL="0" indent="0" algn="just">
              <a:lnSpc>
                <a:spcPct val="115000"/>
              </a:lnSpc>
              <a:spcAft>
                <a:spcPts val="1000"/>
              </a:spcAft>
              <a:buNone/>
            </a:pPr>
            <a:r>
              <a:rPr lang="en-GB" sz="2000" dirty="0">
                <a:effectLst/>
                <a:latin typeface="Times New Roman" panose="02020603050405020304" pitchFamily="18" charset="0"/>
                <a:ea typeface="Calibri" panose="020F0502020204030204" pitchFamily="34" charset="0"/>
                <a:cs typeface="Times New Roman" panose="02020603050405020304" pitchFamily="18" charset="0"/>
              </a:rPr>
              <a:t>Corporate social responsibility (CSR) is known to keep communities and corporations, institutions, organizations and agencies that are both public and private entities in harmony and with a high sense of keeping a functional social and physical environment for the host communities. This work contends that the present practice of selecting beneficiaries, activities or development projects, and also the pace of project execution by the corporations, can hardly give rapid reduction in poverty and the total elimination of deprivations in rural and urban communities. Using secondary data and interviews of the beneficiaries, community organizations and the corporations, assessment of past activities and future plans, revealed that such endeavours can yield better outputs, with less funding, and higher-level continuity. This is as a result of the beneficiaries’ willingness for all-inclusive participatory project execution to provide and manage community facilities and infrastructure. However, for the overall outlook to community projects’ execution, financing and management; governments and urban authorities has many yet unique roles and ways that sees the different urban socioeconomic settings from differing dimensions. The present global realities have popularised inputs and partnership by the authorities as the main guiding pillar of success in increasing number of ways – one of which is to co-produce, in area specific circumstances, even for projects that corporations can and have been known to carry out successfully.</a:t>
            </a:r>
            <a:endParaRPr lang="en-NG" sz="20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15000"/>
              </a:lnSpc>
              <a:spcAft>
                <a:spcPts val="1000"/>
              </a:spcAft>
              <a:buNone/>
            </a:pPr>
            <a:r>
              <a:rPr lang="en-GB" sz="1800" b="1" dirty="0">
                <a:effectLst/>
                <a:latin typeface="Times New Roman" panose="02020603050405020304" pitchFamily="18" charset="0"/>
                <a:ea typeface="Calibri" panose="020F0502020204030204" pitchFamily="34" charset="0"/>
                <a:cs typeface="Times New Roman" panose="02020603050405020304" pitchFamily="18" charset="0"/>
              </a:rPr>
              <a:t>KEYWORDS: </a:t>
            </a:r>
            <a:r>
              <a:rPr lang="en-GB" sz="1800" dirty="0">
                <a:effectLst/>
                <a:latin typeface="Times New Roman" panose="02020603050405020304" pitchFamily="18" charset="0"/>
                <a:ea typeface="Calibri" panose="020F0502020204030204" pitchFamily="34" charset="0"/>
                <a:cs typeface="Times New Roman" panose="02020603050405020304" pitchFamily="18" charset="0"/>
              </a:rPr>
              <a:t>CSR, infrastructure finance, community participation, project beneficiaries, urban management</a:t>
            </a:r>
            <a:endParaRPr lang="en-NG" sz="1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705284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629957"/>
          </a:xfrm>
        </p:spPr>
        <p:txBody>
          <a:bodyPr>
            <a:normAutofit/>
          </a:bodyPr>
          <a:lstStyle/>
          <a:p>
            <a:r>
              <a:rPr lang="en-US" sz="3600" b="1" dirty="0">
                <a:latin typeface="Arial Black" pitchFamily="34" charset="0"/>
              </a:rPr>
              <a:t>INTRODUCTION</a:t>
            </a:r>
          </a:p>
        </p:txBody>
      </p:sp>
      <p:sp>
        <p:nvSpPr>
          <p:cNvPr id="3" name="Content Placeholder 2"/>
          <p:cNvSpPr>
            <a:spLocks noGrp="1"/>
          </p:cNvSpPr>
          <p:nvPr>
            <p:ph idx="1"/>
          </p:nvPr>
        </p:nvSpPr>
        <p:spPr>
          <a:xfrm>
            <a:off x="838199" y="1156447"/>
            <a:ext cx="10981765" cy="5257800"/>
          </a:xfrm>
        </p:spPr>
        <p:txBody>
          <a:bodyPr/>
          <a:lstStyle/>
          <a:p>
            <a:pPr algn="just"/>
            <a:r>
              <a:rPr lang="en-US" dirty="0"/>
              <a:t>Corporate Social Responsibility (CSR) – having growing interest</a:t>
            </a:r>
          </a:p>
          <a:p>
            <a:pPr algn="just"/>
            <a:r>
              <a:rPr lang="en-US" dirty="0"/>
              <a:t>Goes beyond primary functions of corporations – tackle poverty, inequality, environmental degradation and climate change</a:t>
            </a:r>
          </a:p>
          <a:p>
            <a:pPr algn="just"/>
            <a:r>
              <a:rPr lang="en-US" dirty="0"/>
              <a:t>CSR – ‘’the commitment of businesses to contribute to sustainable economic development by working with employees, their families, the local community and society at large to improve their lives in ways that are good for business and for development’’ (</a:t>
            </a:r>
            <a:r>
              <a:rPr lang="en-US" dirty="0" err="1"/>
              <a:t>WorldBank</a:t>
            </a:r>
            <a:r>
              <a:rPr lang="en-US" dirty="0"/>
              <a:t>, 2002).</a:t>
            </a:r>
          </a:p>
          <a:p>
            <a:pPr algn="just"/>
            <a:r>
              <a:rPr lang="en-US" dirty="0"/>
              <a:t>(</a:t>
            </a:r>
            <a:r>
              <a:rPr lang="en-US" dirty="0" err="1"/>
              <a:t>Blowfield</a:t>
            </a:r>
            <a:r>
              <a:rPr lang="en-US" dirty="0"/>
              <a:t> &amp; </a:t>
            </a:r>
            <a:r>
              <a:rPr lang="en-US" dirty="0" err="1"/>
              <a:t>Frynas</a:t>
            </a:r>
            <a:r>
              <a:rPr lang="en-US" dirty="0"/>
              <a:t>, 2005:503) “firms are responsible for their impact on society and the natural environment, sometimes beyond legal compliance and the liability of individuals”.</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32329" y="5720696"/>
            <a:ext cx="10515600" cy="760787"/>
          </a:xfrm>
        </p:spPr>
        <p:txBody>
          <a:bodyPr>
            <a:normAutofit/>
          </a:bodyPr>
          <a:lstStyle/>
          <a:p>
            <a:r>
              <a:rPr lang="en-GB" sz="3600" b="1" dirty="0">
                <a:latin typeface="Arial Black" pitchFamily="34" charset="0"/>
              </a:rPr>
              <a:t>The Study Area</a:t>
            </a:r>
            <a:endParaRPr lang="en-US" sz="3600" b="1" dirty="0">
              <a:latin typeface="Arial Black" pitchFamily="34" charset="0"/>
            </a:endParaRPr>
          </a:p>
        </p:txBody>
      </p:sp>
      <p:pic>
        <p:nvPicPr>
          <p:cNvPr id="4" name="Content Placeholder 3" descr="C:\Users\USER\Documents\IMG-20211210-WA0027.jpg"/>
          <p:cNvPicPr>
            <a:picLocks noGrp="1"/>
          </p:cNvPicPr>
          <p:nvPr>
            <p:ph idx="1"/>
          </p:nvPr>
        </p:nvPicPr>
        <p:blipFill>
          <a:blip r:embed="rId2">
            <a:extLst>
              <a:ext uri="{28A0092B-C50C-407E-A947-70E740481C1C}">
                <a14:useLocalDpi xmlns:a14="http://schemas.microsoft.com/office/drawing/2010/main" val="0"/>
              </a:ext>
            </a:extLst>
          </a:blip>
          <a:srcRect l="59168" t="8123" b="50560"/>
          <a:stretch>
            <a:fillRect/>
          </a:stretch>
        </p:blipFill>
        <p:spPr bwMode="auto">
          <a:xfrm>
            <a:off x="1252606" y="671483"/>
            <a:ext cx="4690994" cy="4182905"/>
          </a:xfrm>
          <a:prstGeom prst="rect">
            <a:avLst/>
          </a:prstGeom>
          <a:noFill/>
          <a:ln>
            <a:noFill/>
          </a:ln>
        </p:spPr>
      </p:pic>
      <p:pic>
        <p:nvPicPr>
          <p:cNvPr id="5" name="Picture 4" descr="C:\Users\USER\Documents\IMG-20211210-WA0027.jpg"/>
          <p:cNvPicPr/>
          <p:nvPr/>
        </p:nvPicPr>
        <p:blipFill>
          <a:blip r:embed="rId2">
            <a:extLst>
              <a:ext uri="{28A0092B-C50C-407E-A947-70E740481C1C}">
                <a14:useLocalDpi xmlns:a14="http://schemas.microsoft.com/office/drawing/2010/main" val="0"/>
              </a:ext>
            </a:extLst>
          </a:blip>
          <a:srcRect l="59784" t="53081"/>
          <a:stretch>
            <a:fillRect/>
          </a:stretch>
        </p:blipFill>
        <p:spPr bwMode="auto">
          <a:xfrm>
            <a:off x="6373906" y="605118"/>
            <a:ext cx="4383741" cy="4208929"/>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438835"/>
            <a:ext cx="10515600" cy="4738128"/>
          </a:xfrm>
        </p:spPr>
        <p:txBody>
          <a:bodyPr>
            <a:normAutofit/>
          </a:bodyPr>
          <a:lstStyle/>
          <a:p>
            <a:pPr algn="just"/>
            <a:r>
              <a:rPr lang="en-US" dirty="0"/>
              <a:t>In Nigeria CSR initiatives are ad hoc and not always sustained </a:t>
            </a:r>
          </a:p>
          <a:p>
            <a:pPr algn="just"/>
            <a:r>
              <a:rPr lang="en-US" dirty="0"/>
              <a:t>But, need to be more proactive </a:t>
            </a:r>
          </a:p>
          <a:p>
            <a:pPr lvl="1" algn="just"/>
            <a:r>
              <a:rPr lang="en-US" dirty="0"/>
              <a:t>Job creation, productivity, and improving the quality of life</a:t>
            </a:r>
          </a:p>
          <a:p>
            <a:pPr lvl="1" algn="just"/>
            <a:r>
              <a:rPr lang="en-US" dirty="0"/>
              <a:t>Socially responsible, by investing in the corporate and social development of Nigeria…” (Nigerian National Planning Commission 2004).</a:t>
            </a:r>
          </a:p>
          <a:p>
            <a:pPr algn="just"/>
            <a:r>
              <a:rPr lang="en-US" dirty="0"/>
              <a:t>CSR in Nigeria can be traced back to the CSR practices in the oil and gas multinationals.</a:t>
            </a:r>
          </a:p>
          <a:p>
            <a:pPr algn="just"/>
            <a:r>
              <a:rPr lang="en-US" dirty="0"/>
              <a:t>In remedying the effects of their operation activities </a:t>
            </a:r>
          </a:p>
          <a:p>
            <a:pPr algn="just"/>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697192"/>
          </a:xfrm>
        </p:spPr>
        <p:txBody>
          <a:bodyPr>
            <a:normAutofit/>
          </a:bodyPr>
          <a:lstStyle/>
          <a:p>
            <a:r>
              <a:rPr lang="en-US" sz="3600" b="1" dirty="0">
                <a:latin typeface="Arial Black" pitchFamily="34" charset="0"/>
              </a:rPr>
              <a:t>Aim and Objectives</a:t>
            </a:r>
          </a:p>
        </p:txBody>
      </p:sp>
      <p:sp>
        <p:nvSpPr>
          <p:cNvPr id="3" name="Content Placeholder 2"/>
          <p:cNvSpPr>
            <a:spLocks noGrp="1"/>
          </p:cNvSpPr>
          <p:nvPr>
            <p:ph idx="1"/>
          </p:nvPr>
        </p:nvSpPr>
        <p:spPr>
          <a:xfrm>
            <a:off x="838200" y="1129553"/>
            <a:ext cx="10515600" cy="5047410"/>
          </a:xfrm>
        </p:spPr>
        <p:txBody>
          <a:bodyPr>
            <a:normAutofit/>
          </a:bodyPr>
          <a:lstStyle/>
          <a:p>
            <a:pPr>
              <a:buNone/>
            </a:pPr>
            <a:r>
              <a:rPr lang="en-US" dirty="0"/>
              <a:t>This work is an assessment of the impact of Corporate Social Responsibility as an effective tool for poverty alleviation using </a:t>
            </a:r>
            <a:r>
              <a:rPr lang="en-US" dirty="0" err="1"/>
              <a:t>Oru</a:t>
            </a:r>
            <a:r>
              <a:rPr lang="en-US" dirty="0"/>
              <a:t>-East LGA of Imo State, Nigeria.</a:t>
            </a:r>
          </a:p>
          <a:p>
            <a:pPr lvl="0"/>
            <a:r>
              <a:rPr lang="en-GB" dirty="0"/>
              <a:t>Assess the: </a:t>
            </a:r>
            <a:r>
              <a:rPr lang="en-GB" b="1" dirty="0"/>
              <a:t>socio-economic characteristics </a:t>
            </a:r>
            <a:r>
              <a:rPr lang="en-GB" dirty="0"/>
              <a:t>of the study area; various </a:t>
            </a:r>
            <a:r>
              <a:rPr lang="en-GB" b="1" dirty="0"/>
              <a:t>dimensions and natures </a:t>
            </a:r>
            <a:r>
              <a:rPr lang="en-GB" dirty="0"/>
              <a:t>of CSR; and, the </a:t>
            </a:r>
            <a:r>
              <a:rPr lang="en-GB" b="1" dirty="0"/>
              <a:t>impacts of CSR</a:t>
            </a:r>
            <a:r>
              <a:rPr lang="en-GB" dirty="0"/>
              <a:t> on social and environmental development</a:t>
            </a:r>
            <a:endParaRPr lang="en-US" dirty="0"/>
          </a:p>
          <a:p>
            <a:pPr lvl="0"/>
            <a:r>
              <a:rPr lang="en-GB" dirty="0"/>
              <a:t>Examine the </a:t>
            </a:r>
            <a:r>
              <a:rPr lang="en-GB" b="1" dirty="0"/>
              <a:t>hindrances, challenges, and, the opportunities </a:t>
            </a:r>
            <a:r>
              <a:rPr lang="en-GB" dirty="0"/>
              <a:t>of CSR</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750981"/>
          </a:xfrm>
        </p:spPr>
        <p:txBody>
          <a:bodyPr>
            <a:normAutofit/>
          </a:bodyPr>
          <a:lstStyle/>
          <a:p>
            <a:r>
              <a:rPr lang="en-US" sz="3600" b="1" dirty="0">
                <a:latin typeface="Arial Black" pitchFamily="34" charset="0"/>
              </a:rPr>
              <a:t>Conceptual CSR</a:t>
            </a:r>
          </a:p>
        </p:txBody>
      </p:sp>
      <p:sp>
        <p:nvSpPr>
          <p:cNvPr id="3" name="Content Placeholder 2"/>
          <p:cNvSpPr>
            <a:spLocks noGrp="1"/>
          </p:cNvSpPr>
          <p:nvPr>
            <p:ph idx="1"/>
          </p:nvPr>
        </p:nvSpPr>
        <p:spPr>
          <a:xfrm>
            <a:off x="838200" y="1264024"/>
            <a:ext cx="10515600" cy="4912939"/>
          </a:xfrm>
        </p:spPr>
        <p:txBody>
          <a:bodyPr>
            <a:normAutofit/>
          </a:bodyPr>
          <a:lstStyle/>
          <a:p>
            <a:pPr algn="just"/>
            <a:r>
              <a:rPr lang="en-US" dirty="0"/>
              <a:t>For the general purpose of this study, the CSP for the poor is of interest as part of society and a </a:t>
            </a:r>
            <a:r>
              <a:rPr lang="en-US" b="1" dirty="0"/>
              <a:t>firm's stakeholders</a:t>
            </a:r>
            <a:r>
              <a:rPr lang="en-US" dirty="0"/>
              <a:t>, that is, those who affect or are affected by the achievement of the firm's objectives, such as employees, customers, suppliers, community and the natural environment (Clarkson, 1995; Freeman, 1984).</a:t>
            </a:r>
          </a:p>
          <a:p>
            <a:pPr algn="just"/>
            <a:endParaRPr lang="en-US" b="1" dirty="0"/>
          </a:p>
          <a:p>
            <a:pPr algn="just"/>
            <a:r>
              <a:rPr lang="en-US" dirty="0"/>
              <a:t>CSR plans must be coherent with the </a:t>
            </a:r>
            <a:r>
              <a:rPr lang="en-US" b="1" dirty="0"/>
              <a:t>needs and ethical values </a:t>
            </a:r>
            <a:r>
              <a:rPr lang="en-US" dirty="0"/>
              <a:t>of every culture. Not to import unfamiliar versions of CSR</a:t>
            </a:r>
          </a:p>
          <a:p>
            <a:pPr algn="just"/>
            <a:r>
              <a:rPr lang="en-US" dirty="0"/>
              <a:t>Local managers may be trapped between their parent company’s mandate and the expectations and claims of their local stakeholders (</a:t>
            </a:r>
            <a:r>
              <a:rPr lang="en-US" dirty="0" err="1"/>
              <a:t>Blowfield</a:t>
            </a:r>
            <a:r>
              <a:rPr lang="en-US" dirty="0"/>
              <a:t> and </a:t>
            </a:r>
            <a:r>
              <a:rPr lang="en-US" dirty="0" err="1"/>
              <a:t>Frynas</a:t>
            </a:r>
            <a:r>
              <a:rPr lang="en-US" dirty="0"/>
              <a:t>, 2005)</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777874"/>
          </a:xfrm>
        </p:spPr>
        <p:txBody>
          <a:bodyPr>
            <a:normAutofit/>
          </a:bodyPr>
          <a:lstStyle/>
          <a:p>
            <a:r>
              <a:rPr lang="en-US" sz="3600" b="1" dirty="0">
                <a:latin typeface="Arial Black" pitchFamily="34" charset="0"/>
              </a:rPr>
              <a:t>Methods and Data </a:t>
            </a:r>
          </a:p>
        </p:txBody>
      </p:sp>
      <p:sp>
        <p:nvSpPr>
          <p:cNvPr id="3" name="Content Placeholder 2"/>
          <p:cNvSpPr>
            <a:spLocks noGrp="1"/>
          </p:cNvSpPr>
          <p:nvPr>
            <p:ph idx="1"/>
          </p:nvPr>
        </p:nvSpPr>
        <p:spPr>
          <a:xfrm>
            <a:off x="838200" y="1465729"/>
            <a:ext cx="10515600" cy="4711234"/>
          </a:xfrm>
        </p:spPr>
        <p:txBody>
          <a:bodyPr>
            <a:normAutofit/>
          </a:bodyPr>
          <a:lstStyle/>
          <a:p>
            <a:pPr lvl="0"/>
            <a:r>
              <a:rPr lang="en-GB" dirty="0"/>
              <a:t>Primary data</a:t>
            </a:r>
          </a:p>
          <a:p>
            <a:pPr lvl="1"/>
            <a:r>
              <a:rPr lang="en-US" dirty="0"/>
              <a:t>Questionnaires</a:t>
            </a:r>
          </a:p>
          <a:p>
            <a:pPr lvl="1"/>
            <a:r>
              <a:rPr lang="en-US" dirty="0"/>
              <a:t>Observations</a:t>
            </a:r>
          </a:p>
          <a:p>
            <a:pPr lvl="1"/>
            <a:r>
              <a:rPr lang="en-US" dirty="0"/>
              <a:t>personal interviews</a:t>
            </a:r>
          </a:p>
          <a:p>
            <a:pPr lvl="0"/>
            <a:r>
              <a:rPr lang="en-GB" dirty="0"/>
              <a:t>Secondary data</a:t>
            </a:r>
          </a:p>
          <a:p>
            <a:pPr lvl="1"/>
            <a:r>
              <a:rPr lang="en-GB" dirty="0"/>
              <a:t>Records from the corporations</a:t>
            </a:r>
          </a:p>
          <a:p>
            <a:pPr lvl="1"/>
            <a:r>
              <a:rPr lang="en-GB" dirty="0"/>
              <a:t>Records from the respondents’ groups</a:t>
            </a:r>
          </a:p>
          <a:p>
            <a:pPr lvl="1"/>
            <a:r>
              <a:rPr lang="en-GB" dirty="0"/>
              <a:t>Published and unpublished materials</a:t>
            </a:r>
            <a:endParaRPr lang="en-US" dirty="0"/>
          </a:p>
          <a:p>
            <a:pPr lvl="0"/>
            <a:r>
              <a:rPr lang="en-US" dirty="0"/>
              <a:t>Data analysis - descriptive and inferential statistics</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737534"/>
          </a:xfrm>
        </p:spPr>
        <p:txBody>
          <a:bodyPr>
            <a:normAutofit/>
          </a:bodyPr>
          <a:lstStyle/>
          <a:p>
            <a:r>
              <a:rPr lang="en-US" sz="3600" b="1" dirty="0">
                <a:latin typeface="Arial Black" pitchFamily="34" charset="0"/>
              </a:rPr>
              <a:t>Economic characteristics</a:t>
            </a:r>
          </a:p>
        </p:txBody>
      </p:sp>
      <p:sp>
        <p:nvSpPr>
          <p:cNvPr id="3" name="Content Placeholder 2"/>
          <p:cNvSpPr>
            <a:spLocks noGrp="1"/>
          </p:cNvSpPr>
          <p:nvPr>
            <p:ph idx="1"/>
          </p:nvPr>
        </p:nvSpPr>
        <p:spPr>
          <a:xfrm>
            <a:off x="838200" y="1290918"/>
            <a:ext cx="10515600" cy="4886045"/>
          </a:xfrm>
        </p:spPr>
        <p:txBody>
          <a:bodyPr/>
          <a:lstStyle/>
          <a:p>
            <a:r>
              <a:rPr lang="en-US" dirty="0"/>
              <a:t>Largely agrarian settlements</a:t>
            </a:r>
          </a:p>
          <a:p>
            <a:r>
              <a:rPr lang="en-US" dirty="0"/>
              <a:t>Mainly rural populations</a:t>
            </a:r>
          </a:p>
          <a:p>
            <a:r>
              <a:rPr lang="en-US" dirty="0"/>
              <a:t>Scattered settlements – </a:t>
            </a:r>
            <a:r>
              <a:rPr lang="en-US"/>
              <a:t>41 communities</a:t>
            </a:r>
            <a:endParaRPr lang="en-US" dirty="0"/>
          </a:p>
          <a:p>
            <a:r>
              <a:rPr lang="en-US" dirty="0"/>
              <a:t>Engaged in rural economic activities</a:t>
            </a:r>
          </a:p>
          <a:p>
            <a:r>
              <a:rPr lang="en-US" dirty="0"/>
              <a:t>Less access to facilities like: electricity, water supply, secondary healthcare, higher education</a:t>
            </a:r>
          </a:p>
          <a:p>
            <a:r>
              <a:rPr lang="en-US" dirty="0"/>
              <a:t>Many corporation has had to call on prospective beneficiaries to participate</a:t>
            </a:r>
          </a:p>
          <a:p>
            <a:endParaRPr lang="en-US" dirty="0"/>
          </a:p>
          <a:p>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1096</TotalTime>
  <Words>947</Words>
  <Application>Microsoft Office PowerPoint</Application>
  <PresentationFormat>Widescreen</PresentationFormat>
  <Paragraphs>79</Paragraphs>
  <Slides>16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16</vt:i4>
      </vt:variant>
    </vt:vector>
  </HeadingPairs>
  <TitlesOfParts>
    <vt:vector size="23" baseType="lpstr">
      <vt:lpstr>Arial</vt:lpstr>
      <vt:lpstr>Arial Black</vt:lpstr>
      <vt:lpstr>Calibri</vt:lpstr>
      <vt:lpstr>Calibri Light</vt:lpstr>
      <vt:lpstr>CentSchbkCyrill BT</vt:lpstr>
      <vt:lpstr>Times New Roman</vt:lpstr>
      <vt:lpstr>Office Theme</vt:lpstr>
      <vt:lpstr>Potentials of Corporate Social Responsibility for poverty eradication in Nigeria</vt:lpstr>
      <vt:lpstr>Abstract</vt:lpstr>
      <vt:lpstr>INTRODUCTION</vt:lpstr>
      <vt:lpstr>The Study Area</vt:lpstr>
      <vt:lpstr>PowerPoint Presentation</vt:lpstr>
      <vt:lpstr>Aim and Objectives</vt:lpstr>
      <vt:lpstr>Conceptual CSR</vt:lpstr>
      <vt:lpstr>Methods and Data </vt:lpstr>
      <vt:lpstr>Economic characteristics</vt:lpstr>
      <vt:lpstr>Major Towns in Oru-East LGA</vt:lpstr>
      <vt:lpstr>CSR Activities</vt:lpstr>
      <vt:lpstr>CSR activities </vt:lpstr>
      <vt:lpstr>CSR Provision of facilities</vt:lpstr>
      <vt:lpstr>Challenges</vt:lpstr>
      <vt:lpstr>Opportunities</vt:lpstr>
      <vt:lpstr>THANK YOU   FOR  YOUR TIME &amp; ATTENTION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Potentials of Corporate Social Responsibility</dc:title>
  <dc:creator>Dr Aliyu Kawu</dc:creator>
  <cp:lastModifiedBy>Dr Aliyu Kawu</cp:lastModifiedBy>
  <cp:revision>81</cp:revision>
  <dcterms:created xsi:type="dcterms:W3CDTF">2022-03-20T17:06:34Z</dcterms:created>
  <dcterms:modified xsi:type="dcterms:W3CDTF">2022-05-18T21:55:42Z</dcterms:modified>
</cp:coreProperties>
</file>