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58" r:id="rId5"/>
    <p:sldId id="259" r:id="rId6"/>
    <p:sldId id="260" r:id="rId7"/>
    <p:sldId id="261" r:id="rId8"/>
    <p:sldId id="262" r:id="rId9"/>
    <p:sldId id="263" r:id="rId10"/>
    <p:sldId id="265" r:id="rId11"/>
    <p:sldId id="266" r:id="rId12"/>
    <p:sldId id="267" r:id="rId13"/>
    <p:sldId id="268" r:id="rId14"/>
    <p:sldId id="269" r:id="rId15"/>
    <p:sldId id="271" r:id="rId16"/>
    <p:sldId id="272" r:id="rId17"/>
    <p:sldId id="273" r:id="rId18"/>
    <p:sldId id="274" r:id="rId19"/>
    <p:sldId id="276" r:id="rId20"/>
    <p:sldId id="275" r:id="rId21"/>
    <p:sldId id="277" r:id="rId22"/>
    <p:sldId id="278" r:id="rId23"/>
    <p:sldId id="280" r:id="rId24"/>
    <p:sldId id="281" r:id="rId25"/>
    <p:sldId id="282" r:id="rId26"/>
    <p:sldId id="28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9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a:t>Small Hydropower Capacity and Potential of Southern Africa (MW)</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Sheet3!$A$16</c:f>
              <c:strCache>
                <c:ptCount val="1"/>
                <c:pt idx="0">
                  <c:v>SA</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686-4A57-8B65-370147CEF01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686-4A57-8B65-370147CEF012}"/>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Sheet3!$B$15:$C$15</c:f>
              <c:strCache>
                <c:ptCount val="2"/>
                <c:pt idx="0">
                  <c:v>Capacity </c:v>
                </c:pt>
                <c:pt idx="1">
                  <c:v>Potentia</c:v>
                </c:pt>
              </c:strCache>
            </c:strRef>
          </c:cat>
          <c:val>
            <c:numRef>
              <c:f>Sheet3!$B$16:$C$16</c:f>
              <c:numCache>
                <c:formatCode>General</c:formatCode>
                <c:ptCount val="2"/>
                <c:pt idx="0">
                  <c:v>227.68</c:v>
                </c:pt>
                <c:pt idx="1">
                  <c:v>3906.5999999999995</c:v>
                </c:pt>
              </c:numCache>
            </c:numRef>
          </c:val>
          <c:extLst>
            <c:ext xmlns:c16="http://schemas.microsoft.com/office/drawing/2014/chart" uri="{C3380CC4-5D6E-409C-BE32-E72D297353CC}">
              <c16:uniqueId val="{00000004-6686-4A57-8B65-370147CEF012}"/>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37657576810251658"/>
          <c:y val="0.93323570818906731"/>
          <c:w val="0.40616199629458083"/>
          <c:h val="4.92524368366695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Energy Policy Options by Southern African Countries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Sheet3!$E$23</c:f>
              <c:strCache>
                <c:ptCount val="1"/>
                <c:pt idx="0">
                  <c:v>options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Sheet3!$F$22:$R$22</c:f>
              <c:strCache>
                <c:ptCount val="13"/>
                <c:pt idx="0">
                  <c:v>RET</c:v>
                </c:pt>
                <c:pt idx="1">
                  <c:v>RE in NDC</c:v>
                </c:pt>
                <c:pt idx="2">
                  <c:v>FIT</c:v>
                </c:pt>
                <c:pt idx="3">
                  <c:v>QO</c:v>
                </c:pt>
                <c:pt idx="4">
                  <c:v>NMB</c:v>
                </c:pt>
                <c:pt idx="5">
                  <c:v>BF</c:v>
                </c:pt>
                <c:pt idx="6">
                  <c:v>RH</c:v>
                </c:pt>
                <c:pt idx="7">
                  <c:v>REC</c:v>
                </c:pt>
                <c:pt idx="8">
                  <c:v>Tend </c:v>
                </c:pt>
                <c:pt idx="9">
                  <c:v>CT</c:v>
                </c:pt>
                <c:pt idx="10">
                  <c:v>TC</c:v>
                </c:pt>
                <c:pt idx="11">
                  <c:v>EPP</c:v>
                </c:pt>
                <c:pt idx="12">
                  <c:v>PIG</c:v>
                </c:pt>
              </c:strCache>
            </c:strRef>
          </c:cat>
          <c:val>
            <c:numRef>
              <c:f>Sheet3!$F$23:$R$23</c:f>
              <c:numCache>
                <c:formatCode>General</c:formatCode>
                <c:ptCount val="13"/>
                <c:pt idx="0">
                  <c:v>12</c:v>
                </c:pt>
                <c:pt idx="1">
                  <c:v>9</c:v>
                </c:pt>
                <c:pt idx="2">
                  <c:v>4</c:v>
                </c:pt>
                <c:pt idx="3">
                  <c:v>2</c:v>
                </c:pt>
                <c:pt idx="4">
                  <c:v>0</c:v>
                </c:pt>
                <c:pt idx="5">
                  <c:v>5</c:v>
                </c:pt>
                <c:pt idx="6">
                  <c:v>3</c:v>
                </c:pt>
                <c:pt idx="7">
                  <c:v>0</c:v>
                </c:pt>
                <c:pt idx="8">
                  <c:v>8</c:v>
                </c:pt>
                <c:pt idx="9">
                  <c:v>6</c:v>
                </c:pt>
                <c:pt idx="10">
                  <c:v>2</c:v>
                </c:pt>
                <c:pt idx="11">
                  <c:v>1</c:v>
                </c:pt>
                <c:pt idx="12">
                  <c:v>9</c:v>
                </c:pt>
              </c:numCache>
            </c:numRef>
          </c:val>
          <c:extLst>
            <c:ext xmlns:c16="http://schemas.microsoft.com/office/drawing/2014/chart" uri="{C3380CC4-5D6E-409C-BE32-E72D297353CC}">
              <c16:uniqueId val="{00000000-BE1F-458D-ACEA-D3E635BA78BE}"/>
            </c:ext>
          </c:extLst>
        </c:ser>
        <c:dLbls>
          <c:dLblPos val="outEnd"/>
          <c:showLegendKey val="0"/>
          <c:showVal val="1"/>
          <c:showCatName val="0"/>
          <c:showSerName val="0"/>
          <c:showPercent val="0"/>
          <c:showBubbleSize val="0"/>
        </c:dLbls>
        <c:gapWidth val="182"/>
        <c:axId val="577439599"/>
        <c:axId val="577450415"/>
      </c:barChart>
      <c:catAx>
        <c:axId val="57743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450415"/>
        <c:crosses val="autoZero"/>
        <c:auto val="1"/>
        <c:lblAlgn val="ctr"/>
        <c:lblOffset val="100"/>
        <c:noMultiLvlLbl val="0"/>
      </c:catAx>
      <c:valAx>
        <c:axId val="5774504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439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Power Africa Supported Electricity (MW)</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Sheet4!$B$8</c:f>
              <c:strCache>
                <c:ptCount val="1"/>
                <c:pt idx="0">
                  <c:v>Electricity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E6-4EA0-8D6D-C4A613E4CC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E6-4EA0-8D6D-C4A613E4CC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E6-4EA0-8D6D-C4A613E4CC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E6-4EA0-8D6D-C4A613E4CC3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E6-4EA0-8D6D-C4A613E4CC3B}"/>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Sheet4!$A$9:$A$13</c:f>
              <c:strCache>
                <c:ptCount val="5"/>
                <c:pt idx="0">
                  <c:v>Malawi</c:v>
                </c:pt>
                <c:pt idx="1">
                  <c:v>Namibia</c:v>
                </c:pt>
                <c:pt idx="2">
                  <c:v>South Africa</c:v>
                </c:pt>
                <c:pt idx="3">
                  <c:v>Swaziland</c:v>
                </c:pt>
                <c:pt idx="4">
                  <c:v>Zambia</c:v>
                </c:pt>
              </c:strCache>
            </c:strRef>
          </c:cat>
          <c:val>
            <c:numRef>
              <c:f>Sheet4!$B$9:$B$13</c:f>
              <c:numCache>
                <c:formatCode>General</c:formatCode>
                <c:ptCount val="5"/>
                <c:pt idx="0">
                  <c:v>98</c:v>
                </c:pt>
                <c:pt idx="1">
                  <c:v>37</c:v>
                </c:pt>
                <c:pt idx="2">
                  <c:v>3180</c:v>
                </c:pt>
                <c:pt idx="3">
                  <c:v>10</c:v>
                </c:pt>
                <c:pt idx="4">
                  <c:v>208</c:v>
                </c:pt>
              </c:numCache>
            </c:numRef>
          </c:val>
          <c:extLst>
            <c:ext xmlns:c16="http://schemas.microsoft.com/office/drawing/2014/chart" uri="{C3380CC4-5D6E-409C-BE32-E72D297353CC}">
              <c16:uniqueId val="{0000000A-A9E6-4EA0-8D6D-C4A613E4CC3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D834C-3E34-4F9D-AE16-9A4E534E196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0DA66E49-966F-4F1A-8EE3-777FF4DFEB44}">
      <dgm:prSet phldrT="[Text]" custT="1"/>
      <dgm:spPr/>
      <dgm:t>
        <a:bodyPr/>
        <a:lstStyle/>
        <a:p>
          <a:r>
            <a:rPr lang="en-GB" sz="1200"/>
            <a:t>Energy Governance</a:t>
          </a:r>
        </a:p>
      </dgm:t>
    </dgm:pt>
    <dgm:pt modelId="{36F088E5-6DDC-4846-B1C4-0EA25EFDD22E}" type="parTrans" cxnId="{6E6CCA24-F971-4908-8137-254AF8E5290A}">
      <dgm:prSet/>
      <dgm:spPr/>
      <dgm:t>
        <a:bodyPr/>
        <a:lstStyle/>
        <a:p>
          <a:endParaRPr lang="en-GB"/>
        </a:p>
      </dgm:t>
    </dgm:pt>
    <dgm:pt modelId="{749E7D22-BC94-4539-B8E2-7426D082FF0A}" type="sibTrans" cxnId="{6E6CCA24-F971-4908-8137-254AF8E5290A}">
      <dgm:prSet/>
      <dgm:spPr/>
      <dgm:t>
        <a:bodyPr/>
        <a:lstStyle/>
        <a:p>
          <a:endParaRPr lang="en-GB"/>
        </a:p>
      </dgm:t>
    </dgm:pt>
    <dgm:pt modelId="{F87E2D9A-A9C7-46FC-B433-2851FFA24017}">
      <dgm:prSet phldrT="[Text]"/>
      <dgm:spPr/>
      <dgm:t>
        <a:bodyPr/>
        <a:lstStyle/>
        <a:p>
          <a:r>
            <a:rPr lang="en-GB"/>
            <a:t>Trade</a:t>
          </a:r>
        </a:p>
      </dgm:t>
    </dgm:pt>
    <dgm:pt modelId="{9220C1D1-4C55-4F8D-A589-98FF0BDA8919}" type="parTrans" cxnId="{0E826811-1655-4DE3-B4C9-9EB3968D32F5}">
      <dgm:prSet/>
      <dgm:spPr/>
      <dgm:t>
        <a:bodyPr/>
        <a:lstStyle/>
        <a:p>
          <a:endParaRPr lang="en-GB"/>
        </a:p>
      </dgm:t>
    </dgm:pt>
    <dgm:pt modelId="{81F6908F-AB9D-4684-99C8-564DACE3C633}" type="sibTrans" cxnId="{0E826811-1655-4DE3-B4C9-9EB3968D32F5}">
      <dgm:prSet/>
      <dgm:spPr/>
      <dgm:t>
        <a:bodyPr/>
        <a:lstStyle/>
        <a:p>
          <a:endParaRPr lang="en-GB"/>
        </a:p>
      </dgm:t>
    </dgm:pt>
    <dgm:pt modelId="{98B253F2-A738-4E7D-8F14-60E5CD666D69}">
      <dgm:prSet phldrT="[Text]"/>
      <dgm:spPr/>
      <dgm:t>
        <a:bodyPr/>
        <a:lstStyle/>
        <a:p>
          <a:r>
            <a:rPr lang="en-GB"/>
            <a:t>Climate  Change</a:t>
          </a:r>
        </a:p>
      </dgm:t>
    </dgm:pt>
    <dgm:pt modelId="{A1A3DFB4-FA4A-4248-AB31-CC38BBBBA899}" type="parTrans" cxnId="{9619B72E-57BB-4D0E-9533-69CF7F54C336}">
      <dgm:prSet/>
      <dgm:spPr/>
      <dgm:t>
        <a:bodyPr/>
        <a:lstStyle/>
        <a:p>
          <a:endParaRPr lang="en-GB"/>
        </a:p>
      </dgm:t>
    </dgm:pt>
    <dgm:pt modelId="{9102A13C-7649-49DB-A555-2BF574CFC4D0}" type="sibTrans" cxnId="{9619B72E-57BB-4D0E-9533-69CF7F54C336}">
      <dgm:prSet/>
      <dgm:spPr/>
      <dgm:t>
        <a:bodyPr/>
        <a:lstStyle/>
        <a:p>
          <a:endParaRPr lang="en-GB"/>
        </a:p>
      </dgm:t>
    </dgm:pt>
    <dgm:pt modelId="{F4CEE220-590C-4AB5-8ED8-A121690354DB}">
      <dgm:prSet phldrT="[Text]"/>
      <dgm:spPr/>
      <dgm:t>
        <a:bodyPr/>
        <a:lstStyle/>
        <a:p>
          <a:r>
            <a:rPr lang="en-GB"/>
            <a:t>Energy Transition</a:t>
          </a:r>
        </a:p>
      </dgm:t>
    </dgm:pt>
    <dgm:pt modelId="{F29DFFB1-D9CF-44E4-A291-DE263D11CD0C}" type="parTrans" cxnId="{EF30857C-6B9E-480E-98F5-8DA7FFFF32FA}">
      <dgm:prSet/>
      <dgm:spPr/>
      <dgm:t>
        <a:bodyPr/>
        <a:lstStyle/>
        <a:p>
          <a:endParaRPr lang="en-GB"/>
        </a:p>
      </dgm:t>
    </dgm:pt>
    <dgm:pt modelId="{A23C157A-CDAE-4C43-B613-35FCA2885AED}" type="sibTrans" cxnId="{EF30857C-6B9E-480E-98F5-8DA7FFFF32FA}">
      <dgm:prSet/>
      <dgm:spPr/>
      <dgm:t>
        <a:bodyPr/>
        <a:lstStyle/>
        <a:p>
          <a:endParaRPr lang="en-GB"/>
        </a:p>
      </dgm:t>
    </dgm:pt>
    <dgm:pt modelId="{B7FA2CC9-F98A-43AA-ACCB-470137BE9E80}">
      <dgm:prSet phldrT="[Text]"/>
      <dgm:spPr/>
      <dgm:t>
        <a:bodyPr/>
        <a:lstStyle/>
        <a:p>
          <a:r>
            <a:rPr lang="en-GB"/>
            <a:t>Energy Security</a:t>
          </a:r>
        </a:p>
      </dgm:t>
    </dgm:pt>
    <dgm:pt modelId="{D5D7BBEF-0A3B-4469-B1C2-253E28336B86}" type="parTrans" cxnId="{B247CFE7-349E-4922-A73A-485B698334FA}">
      <dgm:prSet/>
      <dgm:spPr/>
      <dgm:t>
        <a:bodyPr/>
        <a:lstStyle/>
        <a:p>
          <a:endParaRPr lang="en-GB"/>
        </a:p>
      </dgm:t>
    </dgm:pt>
    <dgm:pt modelId="{FFC8FE08-ED86-4C7F-A4DB-07A786DB5D76}" type="sibTrans" cxnId="{B247CFE7-349E-4922-A73A-485B698334FA}">
      <dgm:prSet/>
      <dgm:spPr/>
      <dgm:t>
        <a:bodyPr/>
        <a:lstStyle/>
        <a:p>
          <a:endParaRPr lang="en-GB"/>
        </a:p>
      </dgm:t>
    </dgm:pt>
    <dgm:pt modelId="{80842466-EB94-4C44-8B44-6E048EE5CE01}">
      <dgm:prSet phldrT="[Text]" custT="1"/>
      <dgm:spPr/>
      <dgm:t>
        <a:bodyPr/>
        <a:lstStyle/>
        <a:p>
          <a:r>
            <a:rPr lang="en-GB" sz="1200"/>
            <a:t>investment</a:t>
          </a:r>
        </a:p>
      </dgm:t>
    </dgm:pt>
    <dgm:pt modelId="{1252F853-54E9-41FC-A7D7-EA3BB4B8F7CA}" type="parTrans" cxnId="{22E4A26A-A861-40D4-8F42-643DAD717ED8}">
      <dgm:prSet/>
      <dgm:spPr/>
      <dgm:t>
        <a:bodyPr/>
        <a:lstStyle/>
        <a:p>
          <a:endParaRPr lang="en-GB"/>
        </a:p>
      </dgm:t>
    </dgm:pt>
    <dgm:pt modelId="{374F1719-75F8-4347-BD04-6EF91BBABB0B}" type="sibTrans" cxnId="{22E4A26A-A861-40D4-8F42-643DAD717ED8}">
      <dgm:prSet/>
      <dgm:spPr/>
      <dgm:t>
        <a:bodyPr/>
        <a:lstStyle/>
        <a:p>
          <a:endParaRPr lang="en-GB"/>
        </a:p>
      </dgm:t>
    </dgm:pt>
    <dgm:pt modelId="{A9AF4D8B-635A-477B-8C2F-834B32D202CA}">
      <dgm:prSet/>
      <dgm:spPr/>
    </dgm:pt>
    <dgm:pt modelId="{92319609-5727-4E4A-AE30-2B3149F8F616}" type="parTrans" cxnId="{8C6C22F4-C6AE-4547-A49A-7CF7554D3B88}">
      <dgm:prSet/>
      <dgm:spPr/>
      <dgm:t>
        <a:bodyPr/>
        <a:lstStyle/>
        <a:p>
          <a:endParaRPr lang="en-GB"/>
        </a:p>
      </dgm:t>
    </dgm:pt>
    <dgm:pt modelId="{236E7673-53FD-441F-B5F5-FC2A169AC18D}" type="sibTrans" cxnId="{8C6C22F4-C6AE-4547-A49A-7CF7554D3B88}">
      <dgm:prSet/>
      <dgm:spPr/>
      <dgm:t>
        <a:bodyPr/>
        <a:lstStyle/>
        <a:p>
          <a:endParaRPr lang="en-GB"/>
        </a:p>
      </dgm:t>
    </dgm:pt>
    <dgm:pt modelId="{58986682-4BEF-4C8B-82B2-8E7F71C08AB6}">
      <dgm:prSet/>
      <dgm:spPr/>
    </dgm:pt>
    <dgm:pt modelId="{641DC12E-F94F-40E7-85BF-85392E467339}" type="parTrans" cxnId="{1B62D16E-E94F-499E-B1F3-9E9928BE6E3F}">
      <dgm:prSet/>
      <dgm:spPr/>
      <dgm:t>
        <a:bodyPr/>
        <a:lstStyle/>
        <a:p>
          <a:endParaRPr lang="en-GB"/>
        </a:p>
      </dgm:t>
    </dgm:pt>
    <dgm:pt modelId="{A2595BAA-5BE4-46D8-A20A-85135A61D218}" type="sibTrans" cxnId="{1B62D16E-E94F-499E-B1F3-9E9928BE6E3F}">
      <dgm:prSet/>
      <dgm:spPr/>
      <dgm:t>
        <a:bodyPr/>
        <a:lstStyle/>
        <a:p>
          <a:endParaRPr lang="en-GB"/>
        </a:p>
      </dgm:t>
    </dgm:pt>
    <dgm:pt modelId="{4A49DC97-C914-48B4-BAAE-9B77E7747DFB}" type="pres">
      <dgm:prSet presAssocID="{81BD834C-3E34-4F9D-AE16-9A4E534E196A}" presName="Name0" presStyleCnt="0">
        <dgm:presLayoutVars>
          <dgm:chMax val="1"/>
          <dgm:dir/>
          <dgm:animLvl val="ctr"/>
          <dgm:resizeHandles val="exact"/>
        </dgm:presLayoutVars>
      </dgm:prSet>
      <dgm:spPr/>
    </dgm:pt>
    <dgm:pt modelId="{1F7CD752-3034-405F-9316-7939A7033895}" type="pres">
      <dgm:prSet presAssocID="{0DA66E49-966F-4F1A-8EE3-777FF4DFEB44}" presName="centerShape" presStyleLbl="node0" presStyleIdx="0" presStyleCnt="1"/>
      <dgm:spPr/>
    </dgm:pt>
    <dgm:pt modelId="{9F10A9A3-013F-4A25-8DFE-96463B9BA1B5}" type="pres">
      <dgm:prSet presAssocID="{F87E2D9A-A9C7-46FC-B433-2851FFA24017}" presName="node" presStyleLbl="node1" presStyleIdx="0" presStyleCnt="5">
        <dgm:presLayoutVars>
          <dgm:bulletEnabled val="1"/>
        </dgm:presLayoutVars>
      </dgm:prSet>
      <dgm:spPr/>
    </dgm:pt>
    <dgm:pt modelId="{F7DA9308-166B-4450-8997-9AB91B72699E}" type="pres">
      <dgm:prSet presAssocID="{F87E2D9A-A9C7-46FC-B433-2851FFA24017}" presName="dummy" presStyleCnt="0"/>
      <dgm:spPr/>
    </dgm:pt>
    <dgm:pt modelId="{485310D1-C39F-40A4-966C-322FCDB59BF4}" type="pres">
      <dgm:prSet presAssocID="{81F6908F-AB9D-4684-99C8-564DACE3C633}" presName="sibTrans" presStyleLbl="sibTrans2D1" presStyleIdx="0" presStyleCnt="5"/>
      <dgm:spPr/>
    </dgm:pt>
    <dgm:pt modelId="{52DCAD23-2F73-4FFE-B6A3-21161AA3F807}" type="pres">
      <dgm:prSet presAssocID="{98B253F2-A738-4E7D-8F14-60E5CD666D69}" presName="node" presStyleLbl="node1" presStyleIdx="1" presStyleCnt="5">
        <dgm:presLayoutVars>
          <dgm:bulletEnabled val="1"/>
        </dgm:presLayoutVars>
      </dgm:prSet>
      <dgm:spPr/>
    </dgm:pt>
    <dgm:pt modelId="{601942F7-B104-49AD-8335-F643087DB6E3}" type="pres">
      <dgm:prSet presAssocID="{98B253F2-A738-4E7D-8F14-60E5CD666D69}" presName="dummy" presStyleCnt="0"/>
      <dgm:spPr/>
    </dgm:pt>
    <dgm:pt modelId="{7F376E45-7E4C-4A48-88BA-8C9FB0770935}" type="pres">
      <dgm:prSet presAssocID="{9102A13C-7649-49DB-A555-2BF574CFC4D0}" presName="sibTrans" presStyleLbl="sibTrans2D1" presStyleIdx="1" presStyleCnt="5"/>
      <dgm:spPr/>
    </dgm:pt>
    <dgm:pt modelId="{55A4BDC0-EC8C-49D3-B838-8E1003492715}" type="pres">
      <dgm:prSet presAssocID="{80842466-EB94-4C44-8B44-6E048EE5CE01}" presName="node" presStyleLbl="node1" presStyleIdx="2" presStyleCnt="5" custScaleX="109144" custRadScaleRad="98567" custRadScaleInc="43338">
        <dgm:presLayoutVars>
          <dgm:bulletEnabled val="1"/>
        </dgm:presLayoutVars>
      </dgm:prSet>
      <dgm:spPr/>
    </dgm:pt>
    <dgm:pt modelId="{FDB83332-5B26-4E8E-A8E6-E63CF56F568C}" type="pres">
      <dgm:prSet presAssocID="{80842466-EB94-4C44-8B44-6E048EE5CE01}" presName="dummy" presStyleCnt="0"/>
      <dgm:spPr/>
    </dgm:pt>
    <dgm:pt modelId="{714C4D1B-ABA2-4AFB-A1EF-042C54E38B43}" type="pres">
      <dgm:prSet presAssocID="{374F1719-75F8-4347-BD04-6EF91BBABB0B}" presName="sibTrans" presStyleLbl="sibTrans2D1" presStyleIdx="2" presStyleCnt="5"/>
      <dgm:spPr/>
    </dgm:pt>
    <dgm:pt modelId="{87826A18-1EF2-4975-A2CF-370A68A0D708}" type="pres">
      <dgm:prSet presAssocID="{F4CEE220-590C-4AB5-8ED8-A121690354DB}" presName="node" presStyleLbl="node1" presStyleIdx="3" presStyleCnt="5">
        <dgm:presLayoutVars>
          <dgm:bulletEnabled val="1"/>
        </dgm:presLayoutVars>
      </dgm:prSet>
      <dgm:spPr/>
    </dgm:pt>
    <dgm:pt modelId="{B574D9D0-A896-4C24-9759-042C43CEA4B9}" type="pres">
      <dgm:prSet presAssocID="{F4CEE220-590C-4AB5-8ED8-A121690354DB}" presName="dummy" presStyleCnt="0"/>
      <dgm:spPr/>
    </dgm:pt>
    <dgm:pt modelId="{CDC7820D-BBC1-4E54-99EF-6CCAC1A15446}" type="pres">
      <dgm:prSet presAssocID="{A23C157A-CDAE-4C43-B613-35FCA2885AED}" presName="sibTrans" presStyleLbl="sibTrans2D1" presStyleIdx="3" presStyleCnt="5"/>
      <dgm:spPr/>
    </dgm:pt>
    <dgm:pt modelId="{55351A1C-C614-4911-BB52-0FF509D583E9}" type="pres">
      <dgm:prSet presAssocID="{B7FA2CC9-F98A-43AA-ACCB-470137BE9E80}" presName="node" presStyleLbl="node1" presStyleIdx="4" presStyleCnt="5" custRadScaleRad="98567" custRadScaleInc="43338">
        <dgm:presLayoutVars>
          <dgm:bulletEnabled val="1"/>
        </dgm:presLayoutVars>
      </dgm:prSet>
      <dgm:spPr/>
    </dgm:pt>
    <dgm:pt modelId="{B021B8D2-310B-4306-8C59-A3E68BD0D2DE}" type="pres">
      <dgm:prSet presAssocID="{B7FA2CC9-F98A-43AA-ACCB-470137BE9E80}" presName="dummy" presStyleCnt="0"/>
      <dgm:spPr/>
    </dgm:pt>
    <dgm:pt modelId="{B8B5A716-3A43-4B88-A2CA-E90133EF023A}" type="pres">
      <dgm:prSet presAssocID="{FFC8FE08-ED86-4C7F-A4DB-07A786DB5D76}" presName="sibTrans" presStyleLbl="sibTrans2D1" presStyleIdx="4" presStyleCnt="5"/>
      <dgm:spPr/>
    </dgm:pt>
  </dgm:ptLst>
  <dgm:cxnLst>
    <dgm:cxn modelId="{43771000-F500-423D-BF15-0A7B55388224}" type="presOf" srcId="{B7FA2CC9-F98A-43AA-ACCB-470137BE9E80}" destId="{55351A1C-C614-4911-BB52-0FF509D583E9}" srcOrd="0" destOrd="0" presId="urn:microsoft.com/office/officeart/2005/8/layout/radial6"/>
    <dgm:cxn modelId="{2C3A7904-A3CD-4AEB-8552-9CD6F2E5C22A}" type="presOf" srcId="{81F6908F-AB9D-4684-99C8-564DACE3C633}" destId="{485310D1-C39F-40A4-966C-322FCDB59BF4}" srcOrd="0" destOrd="0" presId="urn:microsoft.com/office/officeart/2005/8/layout/radial6"/>
    <dgm:cxn modelId="{0E826811-1655-4DE3-B4C9-9EB3968D32F5}" srcId="{0DA66E49-966F-4F1A-8EE3-777FF4DFEB44}" destId="{F87E2D9A-A9C7-46FC-B433-2851FFA24017}" srcOrd="0" destOrd="0" parTransId="{9220C1D1-4C55-4F8D-A589-98FF0BDA8919}" sibTransId="{81F6908F-AB9D-4684-99C8-564DACE3C633}"/>
    <dgm:cxn modelId="{83148913-027E-44B2-B77E-AEAB8E324905}" type="presOf" srcId="{80842466-EB94-4C44-8B44-6E048EE5CE01}" destId="{55A4BDC0-EC8C-49D3-B838-8E1003492715}" srcOrd="0" destOrd="0" presId="urn:microsoft.com/office/officeart/2005/8/layout/radial6"/>
    <dgm:cxn modelId="{6E6CCA24-F971-4908-8137-254AF8E5290A}" srcId="{81BD834C-3E34-4F9D-AE16-9A4E534E196A}" destId="{0DA66E49-966F-4F1A-8EE3-777FF4DFEB44}" srcOrd="0" destOrd="0" parTransId="{36F088E5-6DDC-4846-B1C4-0EA25EFDD22E}" sibTransId="{749E7D22-BC94-4539-B8E2-7426D082FF0A}"/>
    <dgm:cxn modelId="{9619B72E-57BB-4D0E-9533-69CF7F54C336}" srcId="{0DA66E49-966F-4F1A-8EE3-777FF4DFEB44}" destId="{98B253F2-A738-4E7D-8F14-60E5CD666D69}" srcOrd="1" destOrd="0" parTransId="{A1A3DFB4-FA4A-4248-AB31-CC38BBBBA899}" sibTransId="{9102A13C-7649-49DB-A555-2BF574CFC4D0}"/>
    <dgm:cxn modelId="{3F7D1234-1412-47E1-A950-334CB5047ECE}" type="presOf" srcId="{374F1719-75F8-4347-BD04-6EF91BBABB0B}" destId="{714C4D1B-ABA2-4AFB-A1EF-042C54E38B43}" srcOrd="0" destOrd="0" presId="urn:microsoft.com/office/officeart/2005/8/layout/radial6"/>
    <dgm:cxn modelId="{5C6D4C69-E5B2-402B-9237-2AB27FFC581A}" type="presOf" srcId="{81BD834C-3E34-4F9D-AE16-9A4E534E196A}" destId="{4A49DC97-C914-48B4-BAAE-9B77E7747DFB}" srcOrd="0" destOrd="0" presId="urn:microsoft.com/office/officeart/2005/8/layout/radial6"/>
    <dgm:cxn modelId="{22E4A26A-A861-40D4-8F42-643DAD717ED8}" srcId="{0DA66E49-966F-4F1A-8EE3-777FF4DFEB44}" destId="{80842466-EB94-4C44-8B44-6E048EE5CE01}" srcOrd="2" destOrd="0" parTransId="{1252F853-54E9-41FC-A7D7-EA3BB4B8F7CA}" sibTransId="{374F1719-75F8-4347-BD04-6EF91BBABB0B}"/>
    <dgm:cxn modelId="{1B62D16E-E94F-499E-B1F3-9E9928BE6E3F}" srcId="{81BD834C-3E34-4F9D-AE16-9A4E534E196A}" destId="{58986682-4BEF-4C8B-82B2-8E7F71C08AB6}" srcOrd="2" destOrd="0" parTransId="{641DC12E-F94F-40E7-85BF-85392E467339}" sibTransId="{A2595BAA-5BE4-46D8-A20A-85135A61D218}"/>
    <dgm:cxn modelId="{9193837A-C773-4125-BDC5-1F75CD2CEA65}" type="presOf" srcId="{98B253F2-A738-4E7D-8F14-60E5CD666D69}" destId="{52DCAD23-2F73-4FFE-B6A3-21161AA3F807}" srcOrd="0" destOrd="0" presId="urn:microsoft.com/office/officeart/2005/8/layout/radial6"/>
    <dgm:cxn modelId="{EF30857C-6B9E-480E-98F5-8DA7FFFF32FA}" srcId="{0DA66E49-966F-4F1A-8EE3-777FF4DFEB44}" destId="{F4CEE220-590C-4AB5-8ED8-A121690354DB}" srcOrd="3" destOrd="0" parTransId="{F29DFFB1-D9CF-44E4-A291-DE263D11CD0C}" sibTransId="{A23C157A-CDAE-4C43-B613-35FCA2885AED}"/>
    <dgm:cxn modelId="{A68EC09A-57F9-4EFE-81B7-7BFEE939E368}" type="presOf" srcId="{FFC8FE08-ED86-4C7F-A4DB-07A786DB5D76}" destId="{B8B5A716-3A43-4B88-A2CA-E90133EF023A}" srcOrd="0" destOrd="0" presId="urn:microsoft.com/office/officeart/2005/8/layout/radial6"/>
    <dgm:cxn modelId="{BA1B5CB6-50F0-45CF-929B-C859E8D1A62F}" type="presOf" srcId="{F4CEE220-590C-4AB5-8ED8-A121690354DB}" destId="{87826A18-1EF2-4975-A2CF-370A68A0D708}" srcOrd="0" destOrd="0" presId="urn:microsoft.com/office/officeart/2005/8/layout/radial6"/>
    <dgm:cxn modelId="{B74B64CD-8D80-4909-BF62-8E0A1311E413}" type="presOf" srcId="{0DA66E49-966F-4F1A-8EE3-777FF4DFEB44}" destId="{1F7CD752-3034-405F-9316-7939A7033895}" srcOrd="0" destOrd="0" presId="urn:microsoft.com/office/officeart/2005/8/layout/radial6"/>
    <dgm:cxn modelId="{B247CFE7-349E-4922-A73A-485B698334FA}" srcId="{0DA66E49-966F-4F1A-8EE3-777FF4DFEB44}" destId="{B7FA2CC9-F98A-43AA-ACCB-470137BE9E80}" srcOrd="4" destOrd="0" parTransId="{D5D7BBEF-0A3B-4469-B1C2-253E28336B86}" sibTransId="{FFC8FE08-ED86-4C7F-A4DB-07A786DB5D76}"/>
    <dgm:cxn modelId="{0B543EED-2B15-48F4-8DB0-90FE01244E20}" type="presOf" srcId="{A23C157A-CDAE-4C43-B613-35FCA2885AED}" destId="{CDC7820D-BBC1-4E54-99EF-6CCAC1A15446}" srcOrd="0" destOrd="0" presId="urn:microsoft.com/office/officeart/2005/8/layout/radial6"/>
    <dgm:cxn modelId="{75F24CF3-40D0-4F59-8102-72FC8B645577}" type="presOf" srcId="{9102A13C-7649-49DB-A555-2BF574CFC4D0}" destId="{7F376E45-7E4C-4A48-88BA-8C9FB0770935}" srcOrd="0" destOrd="0" presId="urn:microsoft.com/office/officeart/2005/8/layout/radial6"/>
    <dgm:cxn modelId="{8C6C22F4-C6AE-4547-A49A-7CF7554D3B88}" srcId="{81BD834C-3E34-4F9D-AE16-9A4E534E196A}" destId="{A9AF4D8B-635A-477B-8C2F-834B32D202CA}" srcOrd="1" destOrd="0" parTransId="{92319609-5727-4E4A-AE30-2B3149F8F616}" sibTransId="{236E7673-53FD-441F-B5F5-FC2A169AC18D}"/>
    <dgm:cxn modelId="{39C73DF5-8239-44B8-9649-23134D722484}" type="presOf" srcId="{F87E2D9A-A9C7-46FC-B433-2851FFA24017}" destId="{9F10A9A3-013F-4A25-8DFE-96463B9BA1B5}" srcOrd="0" destOrd="0" presId="urn:microsoft.com/office/officeart/2005/8/layout/radial6"/>
    <dgm:cxn modelId="{0BE56B44-D209-440C-909E-9B737F766452}" type="presParOf" srcId="{4A49DC97-C914-48B4-BAAE-9B77E7747DFB}" destId="{1F7CD752-3034-405F-9316-7939A7033895}" srcOrd="0" destOrd="0" presId="urn:microsoft.com/office/officeart/2005/8/layout/radial6"/>
    <dgm:cxn modelId="{1E48C79F-ECA6-4203-B2D1-C2AA7CCC32E3}" type="presParOf" srcId="{4A49DC97-C914-48B4-BAAE-9B77E7747DFB}" destId="{9F10A9A3-013F-4A25-8DFE-96463B9BA1B5}" srcOrd="1" destOrd="0" presId="urn:microsoft.com/office/officeart/2005/8/layout/radial6"/>
    <dgm:cxn modelId="{66EE6A39-ACA0-4676-BDF6-08E1EC718A5C}" type="presParOf" srcId="{4A49DC97-C914-48B4-BAAE-9B77E7747DFB}" destId="{F7DA9308-166B-4450-8997-9AB91B72699E}" srcOrd="2" destOrd="0" presId="urn:microsoft.com/office/officeart/2005/8/layout/radial6"/>
    <dgm:cxn modelId="{0268433C-DFCF-4667-87FC-F180C70CAC11}" type="presParOf" srcId="{4A49DC97-C914-48B4-BAAE-9B77E7747DFB}" destId="{485310D1-C39F-40A4-966C-322FCDB59BF4}" srcOrd="3" destOrd="0" presId="urn:microsoft.com/office/officeart/2005/8/layout/radial6"/>
    <dgm:cxn modelId="{B230B640-3497-4C46-B0F2-19C243AC47DE}" type="presParOf" srcId="{4A49DC97-C914-48B4-BAAE-9B77E7747DFB}" destId="{52DCAD23-2F73-4FFE-B6A3-21161AA3F807}" srcOrd="4" destOrd="0" presId="urn:microsoft.com/office/officeart/2005/8/layout/radial6"/>
    <dgm:cxn modelId="{33516291-E83F-4B89-95DC-95241D17378E}" type="presParOf" srcId="{4A49DC97-C914-48B4-BAAE-9B77E7747DFB}" destId="{601942F7-B104-49AD-8335-F643087DB6E3}" srcOrd="5" destOrd="0" presId="urn:microsoft.com/office/officeart/2005/8/layout/radial6"/>
    <dgm:cxn modelId="{EDBB08E8-4A0C-4024-9F5D-E52BB0D209E7}" type="presParOf" srcId="{4A49DC97-C914-48B4-BAAE-9B77E7747DFB}" destId="{7F376E45-7E4C-4A48-88BA-8C9FB0770935}" srcOrd="6" destOrd="0" presId="urn:microsoft.com/office/officeart/2005/8/layout/radial6"/>
    <dgm:cxn modelId="{26FCC2B8-9A79-4D6C-AD56-1D157EF3C1BB}" type="presParOf" srcId="{4A49DC97-C914-48B4-BAAE-9B77E7747DFB}" destId="{55A4BDC0-EC8C-49D3-B838-8E1003492715}" srcOrd="7" destOrd="0" presId="urn:microsoft.com/office/officeart/2005/8/layout/radial6"/>
    <dgm:cxn modelId="{2ED3A8FE-9261-4D29-91C2-F9AE9B232234}" type="presParOf" srcId="{4A49DC97-C914-48B4-BAAE-9B77E7747DFB}" destId="{FDB83332-5B26-4E8E-A8E6-E63CF56F568C}" srcOrd="8" destOrd="0" presId="urn:microsoft.com/office/officeart/2005/8/layout/radial6"/>
    <dgm:cxn modelId="{A6DD910E-96CD-4BA2-943A-06F8260C66EB}" type="presParOf" srcId="{4A49DC97-C914-48B4-BAAE-9B77E7747DFB}" destId="{714C4D1B-ABA2-4AFB-A1EF-042C54E38B43}" srcOrd="9" destOrd="0" presId="urn:microsoft.com/office/officeart/2005/8/layout/radial6"/>
    <dgm:cxn modelId="{6270C9D1-36AA-4D3C-9A33-A47B14BC155E}" type="presParOf" srcId="{4A49DC97-C914-48B4-BAAE-9B77E7747DFB}" destId="{87826A18-1EF2-4975-A2CF-370A68A0D708}" srcOrd="10" destOrd="0" presId="urn:microsoft.com/office/officeart/2005/8/layout/radial6"/>
    <dgm:cxn modelId="{BCFE8D2E-4E61-4D12-B126-1CF67F95F399}" type="presParOf" srcId="{4A49DC97-C914-48B4-BAAE-9B77E7747DFB}" destId="{B574D9D0-A896-4C24-9759-042C43CEA4B9}" srcOrd="11" destOrd="0" presId="urn:microsoft.com/office/officeart/2005/8/layout/radial6"/>
    <dgm:cxn modelId="{99B677F4-9D3F-4A8F-8790-6D5EF8349F04}" type="presParOf" srcId="{4A49DC97-C914-48B4-BAAE-9B77E7747DFB}" destId="{CDC7820D-BBC1-4E54-99EF-6CCAC1A15446}" srcOrd="12" destOrd="0" presId="urn:microsoft.com/office/officeart/2005/8/layout/radial6"/>
    <dgm:cxn modelId="{205E27F1-DF16-4E5E-926D-523F87B9FE61}" type="presParOf" srcId="{4A49DC97-C914-48B4-BAAE-9B77E7747DFB}" destId="{55351A1C-C614-4911-BB52-0FF509D583E9}" srcOrd="13" destOrd="0" presId="urn:microsoft.com/office/officeart/2005/8/layout/radial6"/>
    <dgm:cxn modelId="{D3C28DD4-5A6D-482A-91AB-91CF63DA7B28}" type="presParOf" srcId="{4A49DC97-C914-48B4-BAAE-9B77E7747DFB}" destId="{B021B8D2-310B-4306-8C59-A3E68BD0D2DE}" srcOrd="14" destOrd="0" presId="urn:microsoft.com/office/officeart/2005/8/layout/radial6"/>
    <dgm:cxn modelId="{A7A10346-2ABB-476F-8B0B-14771F291710}" type="presParOf" srcId="{4A49DC97-C914-48B4-BAAE-9B77E7747DFB}" destId="{B8B5A716-3A43-4B88-A2CA-E90133EF023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5A716-3A43-4B88-A2CA-E90133EF023A}">
      <dsp:nvSpPr>
        <dsp:cNvPr id="0" name=""/>
        <dsp:cNvSpPr/>
      </dsp:nvSpPr>
      <dsp:spPr>
        <a:xfrm>
          <a:off x="3495080" y="535544"/>
          <a:ext cx="3582576" cy="3582576"/>
        </a:xfrm>
        <a:prstGeom prst="blockArc">
          <a:avLst>
            <a:gd name="adj1" fmla="val 12476966"/>
            <a:gd name="adj2" fmla="val 16143868"/>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C7820D-BBC1-4E54-99EF-6CCAC1A15446}">
      <dsp:nvSpPr>
        <dsp:cNvPr id="0" name=""/>
        <dsp:cNvSpPr/>
      </dsp:nvSpPr>
      <dsp:spPr>
        <a:xfrm>
          <a:off x="3486886" y="550806"/>
          <a:ext cx="3582576" cy="3582576"/>
        </a:xfrm>
        <a:prstGeom prst="blockArc">
          <a:avLst>
            <a:gd name="adj1" fmla="val 7609742"/>
            <a:gd name="adj2" fmla="val 12511001"/>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4C4D1B-ABA2-4AFB-A1EF-042C54E38B43}">
      <dsp:nvSpPr>
        <dsp:cNvPr id="0" name=""/>
        <dsp:cNvSpPr/>
      </dsp:nvSpPr>
      <dsp:spPr>
        <a:xfrm>
          <a:off x="3351919" y="459228"/>
          <a:ext cx="3582576" cy="3582576"/>
        </a:xfrm>
        <a:prstGeom prst="blockArc">
          <a:avLst>
            <a:gd name="adj1" fmla="val 3634170"/>
            <a:gd name="adj2" fmla="val 7289177"/>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376E45-7E4C-4A48-88BA-8C9FB0770935}">
      <dsp:nvSpPr>
        <dsp:cNvPr id="0" name=""/>
        <dsp:cNvSpPr/>
      </dsp:nvSpPr>
      <dsp:spPr>
        <a:xfrm>
          <a:off x="3432393" y="416549"/>
          <a:ext cx="3582576" cy="3582576"/>
        </a:xfrm>
        <a:prstGeom prst="blockArc">
          <a:avLst>
            <a:gd name="adj1" fmla="val 20763700"/>
            <a:gd name="adj2" fmla="val 3813158"/>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5310D1-C39F-40A4-966C-322FCDB59BF4}">
      <dsp:nvSpPr>
        <dsp:cNvPr id="0" name=""/>
        <dsp:cNvSpPr/>
      </dsp:nvSpPr>
      <dsp:spPr>
        <a:xfrm>
          <a:off x="3466511" y="535777"/>
          <a:ext cx="3582576" cy="3582576"/>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7CD752-3034-405F-9316-7939A7033895}">
      <dsp:nvSpPr>
        <dsp:cNvPr id="0" name=""/>
        <dsp:cNvSpPr/>
      </dsp:nvSpPr>
      <dsp:spPr>
        <a:xfrm>
          <a:off x="4433701" y="1502967"/>
          <a:ext cx="1648197" cy="164819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Energy Governance</a:t>
          </a:r>
        </a:p>
      </dsp:txBody>
      <dsp:txXfrm>
        <a:off x="4675074" y="1744340"/>
        <a:ext cx="1165451" cy="1165451"/>
      </dsp:txXfrm>
    </dsp:sp>
    <dsp:sp modelId="{9F10A9A3-013F-4A25-8DFE-96463B9BA1B5}">
      <dsp:nvSpPr>
        <dsp:cNvPr id="0" name=""/>
        <dsp:cNvSpPr/>
      </dsp:nvSpPr>
      <dsp:spPr>
        <a:xfrm>
          <a:off x="4680931" y="443"/>
          <a:ext cx="1153737" cy="11537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Trade</a:t>
          </a:r>
        </a:p>
      </dsp:txBody>
      <dsp:txXfrm>
        <a:off x="4849892" y="169404"/>
        <a:ext cx="815815" cy="815815"/>
      </dsp:txXfrm>
    </dsp:sp>
    <dsp:sp modelId="{52DCAD23-2F73-4FFE-B6A3-21161AA3F807}">
      <dsp:nvSpPr>
        <dsp:cNvPr id="0" name=""/>
        <dsp:cNvSpPr/>
      </dsp:nvSpPr>
      <dsp:spPr>
        <a:xfrm>
          <a:off x="6345045" y="1209493"/>
          <a:ext cx="1153737" cy="11537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Climate  Change</a:t>
          </a:r>
        </a:p>
      </dsp:txBody>
      <dsp:txXfrm>
        <a:off x="6514006" y="1378454"/>
        <a:ext cx="815815" cy="815815"/>
      </dsp:txXfrm>
    </dsp:sp>
    <dsp:sp modelId="{55A4BDC0-EC8C-49D3-B838-8E1003492715}">
      <dsp:nvSpPr>
        <dsp:cNvPr id="0" name=""/>
        <dsp:cNvSpPr/>
      </dsp:nvSpPr>
      <dsp:spPr>
        <a:xfrm>
          <a:off x="5373361" y="3197600"/>
          <a:ext cx="1259235" cy="11537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investment</a:t>
          </a:r>
        </a:p>
      </dsp:txBody>
      <dsp:txXfrm>
        <a:off x="5557772" y="3366561"/>
        <a:ext cx="890413" cy="815815"/>
      </dsp:txXfrm>
    </dsp:sp>
    <dsp:sp modelId="{87826A18-1EF2-4975-A2CF-370A68A0D708}">
      <dsp:nvSpPr>
        <dsp:cNvPr id="0" name=""/>
        <dsp:cNvSpPr/>
      </dsp:nvSpPr>
      <dsp:spPr>
        <a:xfrm>
          <a:off x="3652451" y="3165776"/>
          <a:ext cx="1153737" cy="11537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Energy Transition</a:t>
          </a:r>
        </a:p>
      </dsp:txBody>
      <dsp:txXfrm>
        <a:off x="3821412" y="3334737"/>
        <a:ext cx="815815" cy="815815"/>
      </dsp:txXfrm>
    </dsp:sp>
    <dsp:sp modelId="{55351A1C-C614-4911-BB52-0FF509D583E9}">
      <dsp:nvSpPr>
        <dsp:cNvPr id="0" name=""/>
        <dsp:cNvSpPr/>
      </dsp:nvSpPr>
      <dsp:spPr>
        <a:xfrm>
          <a:off x="3163835" y="929867"/>
          <a:ext cx="1153737" cy="11537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Energy Security</a:t>
          </a:r>
        </a:p>
      </dsp:txBody>
      <dsp:txXfrm>
        <a:off x="3332796" y="1098828"/>
        <a:ext cx="815815" cy="81581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104342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6F348E-33C9-4A0E-B886-B9A17F8A1AAA}"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9674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296866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3066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3051504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415030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2178273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2841635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365492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213800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205612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6F348E-33C9-4A0E-B886-B9A17F8A1AAA}"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20107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6F348E-33C9-4A0E-B886-B9A17F8A1AAA}" type="datetimeFigureOut">
              <a:rPr lang="en-GB" smtClean="0"/>
              <a:t>06/07/2022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67617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20474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365097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46F348E-33C9-4A0E-B886-B9A17F8A1AAA}" type="datetimeFigureOut">
              <a:rPr lang="en-GB" smtClean="0"/>
              <a:t>06/07/2022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5777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6F348E-33C9-4A0E-B886-B9A17F8A1AAA}"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E0AC0-281D-4354-B5FB-D6E37406E61A}" type="slidenum">
              <a:rPr lang="en-GB" smtClean="0"/>
              <a:t>‹#›</a:t>
            </a:fld>
            <a:endParaRPr lang="en-GB"/>
          </a:p>
        </p:txBody>
      </p:sp>
    </p:spTree>
    <p:extLst>
      <p:ext uri="{BB962C8B-B14F-4D97-AF65-F5344CB8AC3E}">
        <p14:creationId xmlns:p14="http://schemas.microsoft.com/office/powerpoint/2010/main" val="9662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6F348E-33C9-4A0E-B886-B9A17F8A1AAA}" type="datetimeFigureOut">
              <a:rPr lang="en-GB" smtClean="0"/>
              <a:t>06/07/2022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7CE0AC0-281D-4354-B5FB-D6E37406E61A}" type="slidenum">
              <a:rPr lang="en-GB" smtClean="0"/>
              <a:t>‹#›</a:t>
            </a:fld>
            <a:endParaRPr lang="en-GB"/>
          </a:p>
        </p:txBody>
      </p:sp>
    </p:spTree>
    <p:extLst>
      <p:ext uri="{BB962C8B-B14F-4D97-AF65-F5344CB8AC3E}">
        <p14:creationId xmlns:p14="http://schemas.microsoft.com/office/powerpoint/2010/main" val="29216138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sanusi2@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andritz.com/hydro-en/hydronews/hydropower-africa/east-afric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81D5-59CF-C8D2-740B-A902D284F791}"/>
              </a:ext>
            </a:extLst>
          </p:cNvPr>
          <p:cNvSpPr>
            <a:spLocks noGrp="1"/>
          </p:cNvSpPr>
          <p:nvPr>
            <p:ph type="ctrTitle"/>
          </p:nvPr>
        </p:nvSpPr>
        <p:spPr>
          <a:xfrm>
            <a:off x="1643269" y="751302"/>
            <a:ext cx="9144000" cy="1554576"/>
          </a:xfrm>
        </p:spPr>
        <p:txBody>
          <a:bodyPr>
            <a:normAutofit fontScale="900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Energy resources of Southern Africa: Potentials, governance and sustainable energy delivery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4AAA49AB-9744-84F5-A66B-683E24E57A9B}"/>
              </a:ext>
            </a:extLst>
          </p:cNvPr>
          <p:cNvSpPr>
            <a:spLocks noGrp="1"/>
          </p:cNvSpPr>
          <p:nvPr>
            <p:ph type="subTitle" idx="1"/>
          </p:nvPr>
        </p:nvSpPr>
        <p:spPr>
          <a:xfrm>
            <a:off x="1523999" y="1934817"/>
            <a:ext cx="9859617" cy="4171881"/>
          </a:xfrm>
        </p:spPr>
        <p:txBody>
          <a:bodyPr>
            <a:normAutofit lnSpcReduction="10000"/>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Paper Presented at the International Conference 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Navigating Complex </a:t>
            </a:r>
            <a:r>
              <a:rPr lang="en-ZA" sz="1800" dirty="0" err="1">
                <a:effectLst/>
                <a:latin typeface="Times New Roman" panose="02020603050405020304" pitchFamily="18" charset="0"/>
                <a:ea typeface="Calibri" panose="020F0502020204030204" pitchFamily="34" charset="0"/>
                <a:cs typeface="Times New Roman" panose="02020603050405020304" pitchFamily="18" charset="0"/>
              </a:rPr>
              <a:t>Pluriversal</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Relations: Indigeneity, Natural Resources Governance and Intercontinental Relations in the 21st century, 5-7 July, 2022, University of Pretoria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Prof. Yekeen A. Sanusi (PhD)</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Dr Bernard C. Ohadugha</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Dr  Valda </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Martins</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Sheriffdeen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 Olaide</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1000"/>
              </a:spcAft>
            </a:pP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Department of Urban and Regional Planning,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Federal University of Technology, Minna. Nigeria.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Correspondent author: Yekeen A. Sanusi; Email: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yasanusi2@gmail.com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6950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F8D1-F11E-21E1-C644-5DE5B7BDAA55}"/>
              </a:ext>
            </a:extLst>
          </p:cNvPr>
          <p:cNvSpPr>
            <a:spLocks noGrp="1"/>
          </p:cNvSpPr>
          <p:nvPr>
            <p:ph type="title"/>
          </p:nvPr>
        </p:nvSpPr>
        <p:spPr>
          <a:xfrm>
            <a:off x="838200" y="365125"/>
            <a:ext cx="10515600" cy="840823"/>
          </a:xfrm>
        </p:spPr>
        <p:txBody>
          <a:bodyPr>
            <a:normAutofit/>
          </a:bodyPr>
          <a:lstStyle/>
          <a:p>
            <a:r>
              <a:rPr lang="en-GB" sz="3200" dirty="0"/>
              <a:t>Study Area </a:t>
            </a:r>
          </a:p>
        </p:txBody>
      </p:sp>
      <p:pic>
        <p:nvPicPr>
          <p:cNvPr id="4" name="Content Placeholder 3" descr="Map&#10;&#10;Description automatically generated">
            <a:extLst>
              <a:ext uri="{FF2B5EF4-FFF2-40B4-BE49-F238E27FC236}">
                <a16:creationId xmlns:a16="http://schemas.microsoft.com/office/drawing/2014/main" id="{F11D5918-4A65-4864-5F49-F1A4F5D523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14132" y="821635"/>
            <a:ext cx="3185452" cy="4123006"/>
          </a:xfrm>
          <a:prstGeom prst="rect">
            <a:avLst/>
          </a:prstGeom>
          <a:noFill/>
          <a:ln w="3175">
            <a:solidFill>
              <a:schemeClr val="tx1"/>
            </a:solidFill>
          </a:ln>
        </p:spPr>
      </p:pic>
    </p:spTree>
    <p:extLst>
      <p:ext uri="{BB962C8B-B14F-4D97-AF65-F5344CB8AC3E}">
        <p14:creationId xmlns:p14="http://schemas.microsoft.com/office/powerpoint/2010/main" val="174329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AB20-D025-6E16-E6F4-DFBB1BF63526}"/>
              </a:ext>
            </a:extLst>
          </p:cNvPr>
          <p:cNvSpPr>
            <a:spLocks noGrp="1"/>
          </p:cNvSpPr>
          <p:nvPr>
            <p:ph type="title"/>
          </p:nvPr>
        </p:nvSpPr>
        <p:spPr/>
        <p:txBody>
          <a:bodyPr/>
          <a:lstStyle/>
          <a:p>
            <a:r>
              <a:rPr lang="en-GB" dirty="0">
                <a:latin typeface="Times New Roman" panose="02020603050405020304" pitchFamily="18" charset="0"/>
                <a:ea typeface="Times New Roman" panose="02020603050405020304" pitchFamily="18" charset="0"/>
              </a:rPr>
              <a:t>Methodology: Energy potential: </a:t>
            </a:r>
            <a:endParaRPr lang="en-GB" dirty="0"/>
          </a:p>
        </p:txBody>
      </p:sp>
      <p:sp>
        <p:nvSpPr>
          <p:cNvPr id="3" name="Content Placeholder 2">
            <a:extLst>
              <a:ext uri="{FF2B5EF4-FFF2-40B4-BE49-F238E27FC236}">
                <a16:creationId xmlns:a16="http://schemas.microsoft.com/office/drawing/2014/main" id="{F352DD19-E8F2-8EA4-D0EC-4C51FB8AE8E5}"/>
              </a:ext>
            </a:extLst>
          </p:cNvPr>
          <p:cNvSpPr>
            <a:spLocks noGrp="1"/>
          </p:cNvSpPr>
          <p:nvPr>
            <p:ph sz="half" idx="1"/>
          </p:nvPr>
        </p:nvSpPr>
        <p:spPr/>
        <p:txBody>
          <a:bodyPr>
            <a:normAutofit fontScale="70000" lnSpcReduction="20000"/>
          </a:bodyPr>
          <a:lstStyle/>
          <a:p>
            <a:pPr algn="just">
              <a:spcBef>
                <a:spcPts val="1200"/>
              </a:spcBef>
              <a:spcAft>
                <a:spcPts val="1200"/>
              </a:spcAft>
            </a:pPr>
            <a:r>
              <a:rPr lang="en-GB" sz="2900" dirty="0">
                <a:solidFill>
                  <a:srgbClr val="000000"/>
                </a:solidFill>
                <a:latin typeface="Times New Roman" panose="02020603050405020304" pitchFamily="18" charset="0"/>
                <a:ea typeface="Times New Roman" panose="02020603050405020304" pitchFamily="18" charset="0"/>
              </a:rPr>
              <a:t>Non-renewable energy resources:  natural oil, natural gas, coal and uranium </a:t>
            </a:r>
            <a:endParaRPr lang="en-GB" sz="2900" dirty="0">
              <a:latin typeface="Times New Roman" panose="02020603050405020304" pitchFamily="18" charset="0"/>
              <a:ea typeface="Times New Roman" panose="02020603050405020304" pitchFamily="18" charset="0"/>
            </a:endParaRPr>
          </a:p>
          <a:p>
            <a:pPr algn="just">
              <a:spcBef>
                <a:spcPts val="1200"/>
              </a:spcBef>
              <a:spcAft>
                <a:spcPts val="1200"/>
              </a:spcAft>
            </a:pPr>
            <a:r>
              <a:rPr lang="en-GB" sz="2900" dirty="0">
                <a:solidFill>
                  <a:srgbClr val="000000"/>
                </a:solidFill>
                <a:latin typeface="Times New Roman" panose="02020603050405020304" pitchFamily="18" charset="0"/>
                <a:ea typeface="Times New Roman" panose="02020603050405020304" pitchFamily="18" charset="0"/>
              </a:rPr>
              <a:t>Renewable resources: Wind, solar, hydropower and geothermal</a:t>
            </a:r>
            <a:endParaRPr lang="en-GB" sz="2900" dirty="0">
              <a:latin typeface="Times New Roman" panose="02020603050405020304" pitchFamily="18" charset="0"/>
              <a:ea typeface="Times New Roman" panose="02020603050405020304" pitchFamily="18" charset="0"/>
            </a:endParaRPr>
          </a:p>
          <a:p>
            <a:pPr algn="just">
              <a:spcBef>
                <a:spcPts val="1200"/>
              </a:spcBef>
              <a:spcAft>
                <a:spcPts val="1200"/>
              </a:spcAft>
            </a:pPr>
            <a:r>
              <a:rPr lang="en-GB" sz="2900" dirty="0">
                <a:solidFill>
                  <a:srgbClr val="000000"/>
                </a:solidFill>
                <a:latin typeface="Times New Roman" panose="02020603050405020304" pitchFamily="18" charset="0"/>
                <a:ea typeface="Times New Roman" panose="02020603050405020304" pitchFamily="18" charset="0"/>
              </a:rPr>
              <a:t>Data on the non-renewable resources, hydropower and geothermal are available in the directly usable form at the country level.</a:t>
            </a:r>
            <a:endParaRPr lang="en-GB" sz="2900" dirty="0">
              <a:latin typeface="Times New Roman" panose="02020603050405020304" pitchFamily="18" charset="0"/>
              <a:ea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3FF29E36-79D9-B38F-E0C7-3221A7BB7599}"/>
              </a:ext>
            </a:extLst>
          </p:cNvPr>
          <p:cNvSpPr>
            <a:spLocks noGrp="1"/>
          </p:cNvSpPr>
          <p:nvPr>
            <p:ph sz="half" idx="2"/>
          </p:nvPr>
        </p:nvSpPr>
        <p:spPr/>
        <p:txBody>
          <a:bodyPr>
            <a:normAutofit fontScale="70000" lnSpcReduction="20000"/>
          </a:bodyPr>
          <a:lstStyle/>
          <a:p>
            <a:pPr algn="just">
              <a:spcBef>
                <a:spcPts val="1200"/>
              </a:spcBef>
              <a:spcAft>
                <a:spcPts val="1200"/>
              </a:spcAft>
            </a:pPr>
            <a:r>
              <a:rPr lang="en-GB" sz="3000" dirty="0">
                <a:solidFill>
                  <a:srgbClr val="000000"/>
                </a:solidFill>
                <a:latin typeface="Times New Roman" panose="02020603050405020304" pitchFamily="18" charset="0"/>
                <a:ea typeface="Times New Roman" panose="02020603050405020304" pitchFamily="18" charset="0"/>
              </a:rPr>
              <a:t>Solar potential is measured by global horizontal irradiation (GHI) and  practical solar potential (PVOUT):   the power output achievable by a typical PV system</a:t>
            </a:r>
            <a:endParaRPr lang="en-GB" sz="3000" dirty="0">
              <a:latin typeface="Times New Roman" panose="02020603050405020304" pitchFamily="18" charset="0"/>
              <a:ea typeface="Times New Roman" panose="02020603050405020304" pitchFamily="18" charset="0"/>
            </a:endParaRPr>
          </a:p>
          <a:p>
            <a:pPr algn="just">
              <a:spcBef>
                <a:spcPts val="1200"/>
              </a:spcBef>
              <a:spcAft>
                <a:spcPts val="1200"/>
              </a:spcAft>
            </a:pPr>
            <a:r>
              <a:rPr lang="en-GB" sz="3000" dirty="0">
                <a:solidFill>
                  <a:srgbClr val="000000"/>
                </a:solidFill>
                <a:effectLst/>
                <a:latin typeface="Times New Roman" panose="02020603050405020304" pitchFamily="18" charset="0"/>
                <a:ea typeface="Times New Roman" panose="02020603050405020304" pitchFamily="18" charset="0"/>
              </a:rPr>
              <a:t>Wind energy potential is measured by wind density and wind speed</a:t>
            </a:r>
            <a:endParaRPr lang="en-GB" sz="30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sz="3000" dirty="0">
                <a:solidFill>
                  <a:srgbClr val="000000"/>
                </a:solidFill>
                <a:effectLst/>
                <a:latin typeface="Times New Roman" panose="02020603050405020304" pitchFamily="18" charset="0"/>
                <a:ea typeface="Times New Roman" panose="02020603050405020304" pitchFamily="18" charset="0"/>
              </a:rPr>
              <a:t>Data for solar energy was derived from Global Solar Atlas and that of the wind was also derived from Global Wind Atlas.</a:t>
            </a:r>
            <a:endParaRPr lang="en-GB" sz="3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4405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5E80-05B9-750E-1A8C-DCFAAEBC3260}"/>
              </a:ext>
            </a:extLst>
          </p:cNvPr>
          <p:cNvSpPr>
            <a:spLocks noGrp="1"/>
          </p:cNvSpPr>
          <p:nvPr>
            <p:ph type="title"/>
          </p:nvPr>
        </p:nvSpPr>
        <p:spPr/>
        <p:txBody>
          <a:bodyPr/>
          <a:lstStyle/>
          <a:p>
            <a:r>
              <a:rPr lang="en-GB" dirty="0"/>
              <a:t>Methodology</a:t>
            </a:r>
          </a:p>
        </p:txBody>
      </p:sp>
      <p:sp>
        <p:nvSpPr>
          <p:cNvPr id="3" name="Content Placeholder 2">
            <a:extLst>
              <a:ext uri="{FF2B5EF4-FFF2-40B4-BE49-F238E27FC236}">
                <a16:creationId xmlns:a16="http://schemas.microsoft.com/office/drawing/2014/main" id="{91635908-BF92-FA81-8E06-A976CAC8333D}"/>
              </a:ext>
            </a:extLst>
          </p:cNvPr>
          <p:cNvSpPr>
            <a:spLocks noGrp="1"/>
          </p:cNvSpPr>
          <p:nvPr>
            <p:ph sz="half" idx="1"/>
          </p:nvPr>
        </p:nvSpPr>
        <p:spPr/>
        <p:txBody>
          <a:bodyPr>
            <a:normAutofit fontScale="70000" lnSpcReduction="20000"/>
          </a:bodyPr>
          <a:lstStyle/>
          <a:p>
            <a:pPr algn="just">
              <a:spcBef>
                <a:spcPts val="1200"/>
              </a:spcBef>
              <a:spcAft>
                <a:spcPts val="1200"/>
              </a:spcAft>
            </a:pPr>
            <a:r>
              <a:rPr lang="en-GB" sz="3600" dirty="0">
                <a:solidFill>
                  <a:srgbClr val="FF0000"/>
                </a:solidFill>
                <a:effectLst/>
                <a:latin typeface="Times New Roman" panose="02020603050405020304" pitchFamily="18" charset="0"/>
                <a:ea typeface="Times New Roman" panose="02020603050405020304" pitchFamily="18" charset="0"/>
              </a:rPr>
              <a:t>Energy governance actions</a:t>
            </a:r>
            <a:r>
              <a:rPr lang="en-GB" sz="1800" dirty="0">
                <a:solidFill>
                  <a:srgbClr val="000000"/>
                </a:solidFill>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Bef>
                <a:spcPts val="1200"/>
              </a:spcBef>
              <a:spcAft>
                <a:spcPts val="1200"/>
              </a:spcAft>
            </a:pPr>
            <a:r>
              <a:rPr lang="en-GB" sz="3100" dirty="0">
                <a:solidFill>
                  <a:srgbClr val="000000"/>
                </a:solidFill>
                <a:effectLst/>
                <a:latin typeface="Times New Roman" panose="02020603050405020304" pitchFamily="18" charset="0"/>
                <a:ea typeface="Times New Roman" panose="02020603050405020304" pitchFamily="18" charset="0"/>
              </a:rPr>
              <a:t>Energy policies </a:t>
            </a:r>
            <a:endParaRPr lang="en-GB" sz="3100" dirty="0">
              <a:effectLst/>
              <a:latin typeface="Times New Roman" panose="02020603050405020304" pitchFamily="18" charset="0"/>
              <a:ea typeface="Times New Roman" panose="02020603050405020304" pitchFamily="18" charset="0"/>
            </a:endParaRPr>
          </a:p>
          <a:p>
            <a:pPr marL="457200" algn="just">
              <a:lnSpc>
                <a:spcPct val="115000"/>
              </a:lnSpc>
              <a:spcAft>
                <a:spcPts val="1000"/>
              </a:spcAft>
            </a:pPr>
            <a:r>
              <a:rPr lang="en-US" sz="3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policy options categorized as renewable energy targets;(2) </a:t>
            </a: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renewable energy </a:t>
            </a:r>
            <a:r>
              <a:rPr lang="en-US" sz="3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Nationally Determined Contributions</a:t>
            </a: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Renewable energy policies</a:t>
            </a: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(4) </a:t>
            </a:r>
            <a:r>
              <a:rPr lang="en-US" sz="3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Fiscal incentives and public financing. </a:t>
            </a:r>
            <a:endParaRPr lang="en-GB" sz="3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1CB297BA-B918-10C6-1B74-17B6963B6BA1}"/>
              </a:ext>
            </a:extLst>
          </p:cNvPr>
          <p:cNvSpPr>
            <a:spLocks noGrp="1"/>
          </p:cNvSpPr>
          <p:nvPr>
            <p:ph sz="half" idx="2"/>
          </p:nvPr>
        </p:nvSpPr>
        <p:spPr>
          <a:xfrm>
            <a:off x="5654493" y="821636"/>
            <a:ext cx="4396341" cy="5434702"/>
          </a:xfrm>
        </p:spPr>
        <p:txBody>
          <a:bodyPr>
            <a:normAutofit fontScale="70000" lnSpcReduction="20000"/>
          </a:bodyPr>
          <a:lstStyle/>
          <a:p>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Other actions considered are the independent power providers, Power Africa, Actions by the African Union and African Development Bank and the Southern African Power Pool</a:t>
            </a:r>
          </a:p>
          <a:p>
            <a:pPr algn="just">
              <a:spcBef>
                <a:spcPts val="1200"/>
              </a:spcBef>
              <a:spcAft>
                <a:spcPts val="1200"/>
              </a:spcAft>
            </a:pPr>
            <a:endParaRPr lang="en-GB" sz="2900" dirty="0"/>
          </a:p>
          <a:p>
            <a:pPr algn="just">
              <a:spcBef>
                <a:spcPts val="1200"/>
              </a:spcBef>
              <a:spcAft>
                <a:spcPts val="1200"/>
              </a:spcAft>
            </a:pPr>
            <a:r>
              <a:rPr lang="en-GB" sz="2900" dirty="0"/>
              <a:t>Data Analysis:</a:t>
            </a:r>
          </a:p>
          <a:p>
            <a:pPr lvl="1" algn="just">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rPr>
              <a:t>Descriptive process</a:t>
            </a:r>
          </a:p>
          <a:p>
            <a:pPr lvl="1" algn="just">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rPr>
              <a:t> comparing countries and making </a:t>
            </a:r>
          </a:p>
          <a:p>
            <a:pPr lvl="1" algn="just">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rPr>
              <a:t>classifications. </a:t>
            </a:r>
          </a:p>
          <a:p>
            <a:pPr lvl="1" algn="just">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rPr>
              <a:t>Some ranking was also done and leading countries in respect of each energy type identified. </a:t>
            </a:r>
            <a:endParaRPr lang="en-GB" sz="29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48834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965D-B5BE-A693-C92A-25D90DBE986D}"/>
              </a:ext>
            </a:extLst>
          </p:cNvPr>
          <p:cNvSpPr>
            <a:spLocks noGrp="1"/>
          </p:cNvSpPr>
          <p:nvPr>
            <p:ph type="title"/>
          </p:nvPr>
        </p:nvSpPr>
        <p:spPr>
          <a:xfrm>
            <a:off x="838200" y="365125"/>
            <a:ext cx="10515600" cy="1013101"/>
          </a:xfrm>
        </p:spPr>
        <p:txBody>
          <a:bodyPr>
            <a:normAutofit/>
          </a:bodyPr>
          <a:lstStyle/>
          <a:p>
            <a:r>
              <a:rPr lang="en-GB" sz="3200" dirty="0"/>
              <a:t>Results: Status of Energy Access</a:t>
            </a:r>
          </a:p>
        </p:txBody>
      </p:sp>
      <p:graphicFrame>
        <p:nvGraphicFramePr>
          <p:cNvPr id="4" name="Content Placeholder 3">
            <a:extLst>
              <a:ext uri="{FF2B5EF4-FFF2-40B4-BE49-F238E27FC236}">
                <a16:creationId xmlns:a16="http://schemas.microsoft.com/office/drawing/2014/main" id="{7A888223-6D04-98CC-2648-1112291775DB}"/>
              </a:ext>
            </a:extLst>
          </p:cNvPr>
          <p:cNvGraphicFramePr>
            <a:graphicFrameLocks noGrp="1"/>
          </p:cNvGraphicFramePr>
          <p:nvPr>
            <p:ph idx="1"/>
            <p:extLst>
              <p:ext uri="{D42A27DB-BD31-4B8C-83A1-F6EECF244321}">
                <p14:modId xmlns:p14="http://schemas.microsoft.com/office/powerpoint/2010/main" val="2275992063"/>
              </p:ext>
            </p:extLst>
          </p:nvPr>
        </p:nvGraphicFramePr>
        <p:xfrm>
          <a:off x="1457739" y="2054088"/>
          <a:ext cx="9896060" cy="3869634"/>
        </p:xfrm>
        <a:graphic>
          <a:graphicData uri="http://schemas.openxmlformats.org/drawingml/2006/table">
            <a:tbl>
              <a:tblPr firstRow="1" firstCol="1" bandRow="1">
                <a:tableStyleId>{5C22544A-7EE6-4342-B048-85BDC9FD1C3A}</a:tableStyleId>
              </a:tblPr>
              <a:tblGrid>
                <a:gridCol w="1286879">
                  <a:extLst>
                    <a:ext uri="{9D8B030D-6E8A-4147-A177-3AD203B41FA5}">
                      <a16:colId xmlns:a16="http://schemas.microsoft.com/office/drawing/2014/main" val="3325809361"/>
                    </a:ext>
                  </a:extLst>
                </a:gridCol>
                <a:gridCol w="2080597">
                  <a:extLst>
                    <a:ext uri="{9D8B030D-6E8A-4147-A177-3AD203B41FA5}">
                      <a16:colId xmlns:a16="http://schemas.microsoft.com/office/drawing/2014/main" val="3093380065"/>
                    </a:ext>
                  </a:extLst>
                </a:gridCol>
                <a:gridCol w="1650930">
                  <a:extLst>
                    <a:ext uri="{9D8B030D-6E8A-4147-A177-3AD203B41FA5}">
                      <a16:colId xmlns:a16="http://schemas.microsoft.com/office/drawing/2014/main" val="2443019928"/>
                    </a:ext>
                  </a:extLst>
                </a:gridCol>
                <a:gridCol w="1736652">
                  <a:extLst>
                    <a:ext uri="{9D8B030D-6E8A-4147-A177-3AD203B41FA5}">
                      <a16:colId xmlns:a16="http://schemas.microsoft.com/office/drawing/2014/main" val="2475377905"/>
                    </a:ext>
                  </a:extLst>
                </a:gridCol>
                <a:gridCol w="1703845">
                  <a:extLst>
                    <a:ext uri="{9D8B030D-6E8A-4147-A177-3AD203B41FA5}">
                      <a16:colId xmlns:a16="http://schemas.microsoft.com/office/drawing/2014/main" val="3355081481"/>
                    </a:ext>
                  </a:extLst>
                </a:gridCol>
                <a:gridCol w="1437157">
                  <a:extLst>
                    <a:ext uri="{9D8B030D-6E8A-4147-A177-3AD203B41FA5}">
                      <a16:colId xmlns:a16="http://schemas.microsoft.com/office/drawing/2014/main" val="386481267"/>
                    </a:ext>
                  </a:extLst>
                </a:gridCol>
              </a:tblGrid>
              <a:tr h="1677767">
                <a:tc>
                  <a:txBody>
                    <a:bodyPr/>
                    <a:lstStyle/>
                    <a:p>
                      <a:pPr algn="just">
                        <a:lnSpc>
                          <a:spcPct val="115000"/>
                        </a:lnSpc>
                        <a:spcAft>
                          <a:spcPts val="1000"/>
                        </a:spcAft>
                      </a:pPr>
                      <a:r>
                        <a:rPr lang="en-GB" sz="2000">
                          <a:effectLst/>
                        </a:rPr>
                        <a:t>  Basic statistics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Electricity consumption per capita (KWH/annum)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en-GB" sz="2000">
                          <a:effectLst/>
                        </a:rPr>
                        <a:t>Energy access(total) % of population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Energy access(urban) % of population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Energy access(rural) % of population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Least Urban-rural disparity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9511791"/>
                  </a:ext>
                </a:extLst>
              </a:tr>
              <a:tr h="2191867">
                <a:tc>
                  <a:txBody>
                    <a:bodyPr/>
                    <a:lstStyle/>
                    <a:p>
                      <a:pPr algn="just">
                        <a:lnSpc>
                          <a:spcPct val="115000"/>
                        </a:lnSpc>
                        <a:spcAft>
                          <a:spcPts val="1000"/>
                        </a:spcAft>
                      </a:pPr>
                      <a:r>
                        <a:rPr lang="en-GB" sz="2000">
                          <a:effectLst/>
                        </a:rPr>
                        <a:t>Minimum</a:t>
                      </a:r>
                    </a:p>
                    <a:p>
                      <a:pPr algn="just">
                        <a:lnSpc>
                          <a:spcPct val="115000"/>
                        </a:lnSpc>
                        <a:spcAft>
                          <a:spcPts val="1000"/>
                        </a:spcAft>
                      </a:pPr>
                      <a:r>
                        <a:rPr lang="en-GB" sz="2000">
                          <a:effectLst/>
                        </a:rPr>
                        <a:t>Maximum</a:t>
                      </a:r>
                    </a:p>
                    <a:p>
                      <a:pPr algn="just">
                        <a:lnSpc>
                          <a:spcPct val="115000"/>
                        </a:lnSpc>
                        <a:spcAft>
                          <a:spcPts val="1000"/>
                        </a:spcAft>
                      </a:pPr>
                      <a:r>
                        <a:rPr lang="en-GB" sz="2000">
                          <a:effectLst/>
                        </a:rPr>
                        <a:t>Mean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93.1</a:t>
                      </a:r>
                    </a:p>
                    <a:p>
                      <a:pPr algn="just">
                        <a:lnSpc>
                          <a:spcPct val="115000"/>
                        </a:lnSpc>
                        <a:spcAft>
                          <a:spcPts val="1000"/>
                        </a:spcAft>
                      </a:pPr>
                      <a:r>
                        <a:rPr lang="en-GB" sz="2000">
                          <a:effectLst/>
                        </a:rPr>
                        <a:t>3539.8</a:t>
                      </a:r>
                    </a:p>
                    <a:p>
                      <a:pPr algn="just">
                        <a:lnSpc>
                          <a:spcPct val="115000"/>
                        </a:lnSpc>
                        <a:spcAft>
                          <a:spcPts val="1000"/>
                        </a:spcAft>
                      </a:pPr>
                      <a:r>
                        <a:rPr lang="en-GB" sz="2000">
                          <a:effectLst/>
                        </a:rPr>
                        <a:t>1109.8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11.2</a:t>
                      </a:r>
                    </a:p>
                    <a:p>
                      <a:pPr algn="just">
                        <a:lnSpc>
                          <a:spcPct val="115000"/>
                        </a:lnSpc>
                        <a:spcAft>
                          <a:spcPts val="1000"/>
                        </a:spcAft>
                      </a:pPr>
                      <a:r>
                        <a:rPr lang="en-GB" sz="2000">
                          <a:effectLst/>
                        </a:rPr>
                        <a:t>100</a:t>
                      </a:r>
                    </a:p>
                    <a:p>
                      <a:pPr algn="just">
                        <a:lnSpc>
                          <a:spcPct val="115000"/>
                        </a:lnSpc>
                        <a:spcAft>
                          <a:spcPts val="1000"/>
                        </a:spcAft>
                      </a:pPr>
                      <a:r>
                        <a:rPr lang="en-GB" sz="2000">
                          <a:effectLst/>
                        </a:rPr>
                        <a:t>54.9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45.5</a:t>
                      </a:r>
                    </a:p>
                    <a:p>
                      <a:pPr algn="just">
                        <a:lnSpc>
                          <a:spcPct val="115000"/>
                        </a:lnSpc>
                        <a:spcAft>
                          <a:spcPts val="1000"/>
                        </a:spcAft>
                      </a:pPr>
                      <a:r>
                        <a:rPr lang="en-GB" sz="2000">
                          <a:effectLst/>
                        </a:rPr>
                        <a:t>100</a:t>
                      </a:r>
                    </a:p>
                    <a:p>
                      <a:pPr algn="just">
                        <a:lnSpc>
                          <a:spcPct val="115000"/>
                        </a:lnSpc>
                        <a:spcAft>
                          <a:spcPts val="1000"/>
                        </a:spcAft>
                      </a:pPr>
                      <a:r>
                        <a:rPr lang="en-GB" sz="2000">
                          <a:effectLst/>
                        </a:rPr>
                        <a:t>77.2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4.1</a:t>
                      </a:r>
                    </a:p>
                    <a:p>
                      <a:pPr algn="just">
                        <a:lnSpc>
                          <a:spcPct val="115000"/>
                        </a:lnSpc>
                        <a:spcAft>
                          <a:spcPts val="1000"/>
                        </a:spcAft>
                      </a:pPr>
                      <a:r>
                        <a:rPr lang="en-GB" sz="2000">
                          <a:effectLst/>
                        </a:rPr>
                        <a:t>100</a:t>
                      </a:r>
                    </a:p>
                    <a:p>
                      <a:pPr algn="just">
                        <a:lnSpc>
                          <a:spcPct val="115000"/>
                        </a:lnSpc>
                        <a:spcAft>
                          <a:spcPts val="1000"/>
                        </a:spcAft>
                      </a:pPr>
                      <a:r>
                        <a:rPr lang="en-GB" sz="2000">
                          <a:effectLst/>
                        </a:rPr>
                        <a:t>38.7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dirty="0">
                          <a:effectLst/>
                        </a:rPr>
                        <a:t>0</a:t>
                      </a:r>
                    </a:p>
                    <a:p>
                      <a:pPr algn="just">
                        <a:lnSpc>
                          <a:spcPct val="115000"/>
                        </a:lnSpc>
                        <a:spcAft>
                          <a:spcPts val="1000"/>
                        </a:spcAft>
                      </a:pPr>
                      <a:r>
                        <a:rPr lang="en-GB" sz="2000" dirty="0">
                          <a:effectLst/>
                        </a:rPr>
                        <a:t>67.6</a:t>
                      </a:r>
                    </a:p>
                    <a:p>
                      <a:pPr algn="just">
                        <a:lnSpc>
                          <a:spcPct val="115000"/>
                        </a:lnSpc>
                        <a:spcAft>
                          <a:spcPts val="1000"/>
                        </a:spcAft>
                      </a:pPr>
                      <a:r>
                        <a:rPr lang="en-GB" sz="2000" dirty="0">
                          <a:effectLst/>
                        </a:rPr>
                        <a:t>38.7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081940"/>
                  </a:ext>
                </a:extLst>
              </a:tr>
            </a:tbl>
          </a:graphicData>
        </a:graphic>
      </p:graphicFrame>
      <p:sp>
        <p:nvSpPr>
          <p:cNvPr id="6" name="TextBox 5">
            <a:extLst>
              <a:ext uri="{FF2B5EF4-FFF2-40B4-BE49-F238E27FC236}">
                <a16:creationId xmlns:a16="http://schemas.microsoft.com/office/drawing/2014/main" id="{9A12F9AA-1AA0-1E9E-5E4F-BBDFCB62638F}"/>
              </a:ext>
            </a:extLst>
          </p:cNvPr>
          <p:cNvSpPr txBox="1"/>
          <p:nvPr/>
        </p:nvSpPr>
        <p:spPr>
          <a:xfrm>
            <a:off x="1736034" y="1584803"/>
            <a:ext cx="6096000" cy="490199"/>
          </a:xfrm>
          <a:prstGeom prst="rect">
            <a:avLst/>
          </a:prstGeom>
          <a:noFill/>
        </p:spPr>
        <p:txBody>
          <a:bodyPr wrap="square">
            <a:spAutoFit/>
          </a:bodyPr>
          <a:lstStyle/>
          <a:p>
            <a:pPr algn="just">
              <a:lnSpc>
                <a:spcPct val="115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Basic statistics of energy access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06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BE89-9F18-B9E1-E374-3B82E3ABF835}"/>
              </a:ext>
            </a:extLst>
          </p:cNvPr>
          <p:cNvSpPr>
            <a:spLocks noGrp="1"/>
          </p:cNvSpPr>
          <p:nvPr>
            <p:ph type="title"/>
          </p:nvPr>
        </p:nvSpPr>
        <p:spPr>
          <a:xfrm>
            <a:off x="838200" y="365126"/>
            <a:ext cx="10515600" cy="801066"/>
          </a:xfrm>
        </p:spPr>
        <p:txBody>
          <a:bodyPr>
            <a:normAutofit/>
          </a:bodyPr>
          <a:lstStyle/>
          <a:p>
            <a:r>
              <a:rPr lang="en-GB" sz="3200" dirty="0"/>
              <a:t>Results: Status of Energy Access</a:t>
            </a:r>
          </a:p>
        </p:txBody>
      </p:sp>
      <p:graphicFrame>
        <p:nvGraphicFramePr>
          <p:cNvPr id="4" name="Content Placeholder 3">
            <a:extLst>
              <a:ext uri="{FF2B5EF4-FFF2-40B4-BE49-F238E27FC236}">
                <a16:creationId xmlns:a16="http://schemas.microsoft.com/office/drawing/2014/main" id="{78A42BC7-6947-AF18-0156-AE0EA668ED96}"/>
              </a:ext>
            </a:extLst>
          </p:cNvPr>
          <p:cNvGraphicFramePr>
            <a:graphicFrameLocks noGrp="1"/>
          </p:cNvGraphicFramePr>
          <p:nvPr>
            <p:ph idx="1"/>
            <p:extLst>
              <p:ext uri="{D42A27DB-BD31-4B8C-83A1-F6EECF244321}">
                <p14:modId xmlns:p14="http://schemas.microsoft.com/office/powerpoint/2010/main" val="524914289"/>
              </p:ext>
            </p:extLst>
          </p:nvPr>
        </p:nvGraphicFramePr>
        <p:xfrm>
          <a:off x="2120348" y="2107096"/>
          <a:ext cx="9233452" cy="3763617"/>
        </p:xfrm>
        <a:graphic>
          <a:graphicData uri="http://schemas.openxmlformats.org/drawingml/2006/table">
            <a:tbl>
              <a:tblPr firstRow="1" firstCol="1" bandRow="1">
                <a:tableStyleId>{5C22544A-7EE6-4342-B048-85BDC9FD1C3A}</a:tableStyleId>
              </a:tblPr>
              <a:tblGrid>
                <a:gridCol w="911398">
                  <a:extLst>
                    <a:ext uri="{9D8B030D-6E8A-4147-A177-3AD203B41FA5}">
                      <a16:colId xmlns:a16="http://schemas.microsoft.com/office/drawing/2014/main" val="1412697533"/>
                    </a:ext>
                  </a:extLst>
                </a:gridCol>
                <a:gridCol w="2027192">
                  <a:extLst>
                    <a:ext uri="{9D8B030D-6E8A-4147-A177-3AD203B41FA5}">
                      <a16:colId xmlns:a16="http://schemas.microsoft.com/office/drawing/2014/main" val="4120033644"/>
                    </a:ext>
                  </a:extLst>
                </a:gridCol>
                <a:gridCol w="1580874">
                  <a:extLst>
                    <a:ext uri="{9D8B030D-6E8A-4147-A177-3AD203B41FA5}">
                      <a16:colId xmlns:a16="http://schemas.microsoft.com/office/drawing/2014/main" val="3657672608"/>
                    </a:ext>
                  </a:extLst>
                </a:gridCol>
                <a:gridCol w="1649995">
                  <a:extLst>
                    <a:ext uri="{9D8B030D-6E8A-4147-A177-3AD203B41FA5}">
                      <a16:colId xmlns:a16="http://schemas.microsoft.com/office/drawing/2014/main" val="2548623504"/>
                    </a:ext>
                  </a:extLst>
                </a:gridCol>
                <a:gridCol w="1637158">
                  <a:extLst>
                    <a:ext uri="{9D8B030D-6E8A-4147-A177-3AD203B41FA5}">
                      <a16:colId xmlns:a16="http://schemas.microsoft.com/office/drawing/2014/main" val="3446762648"/>
                    </a:ext>
                  </a:extLst>
                </a:gridCol>
                <a:gridCol w="1426835">
                  <a:extLst>
                    <a:ext uri="{9D8B030D-6E8A-4147-A177-3AD203B41FA5}">
                      <a16:colId xmlns:a16="http://schemas.microsoft.com/office/drawing/2014/main" val="1732263424"/>
                    </a:ext>
                  </a:extLst>
                </a:gridCol>
              </a:tblGrid>
              <a:tr h="1833492">
                <a:tc>
                  <a:txBody>
                    <a:bodyPr/>
                    <a:lstStyle/>
                    <a:p>
                      <a:pPr algn="just">
                        <a:lnSpc>
                          <a:spcPct val="115000"/>
                        </a:lnSpc>
                        <a:spcAft>
                          <a:spcPts val="1000"/>
                        </a:spcAft>
                      </a:pPr>
                      <a:r>
                        <a:rPr lang="en-GB" sz="2000">
                          <a:effectLst/>
                        </a:rPr>
                        <a:t>Rank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Electricity consumption per capita (KWH/annum)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en-GB" sz="2000">
                          <a:effectLst/>
                        </a:rPr>
                        <a:t>Energy access(total) % of population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Energy access(urban) % of population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Energy access(rural) % of population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Least Urban-rural disparity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9768188"/>
                  </a:ext>
                </a:extLst>
              </a:tr>
              <a:tr h="1930125">
                <a:tc>
                  <a:txBody>
                    <a:bodyPr/>
                    <a:lstStyle/>
                    <a:p>
                      <a:pPr algn="just">
                        <a:lnSpc>
                          <a:spcPct val="115000"/>
                        </a:lnSpc>
                        <a:spcAft>
                          <a:spcPts val="1000"/>
                        </a:spcAft>
                      </a:pPr>
                      <a:r>
                        <a:rPr lang="en-GB" sz="2000">
                          <a:effectLst/>
                        </a:rPr>
                        <a:t>1</a:t>
                      </a:r>
                    </a:p>
                    <a:p>
                      <a:pPr algn="just">
                        <a:lnSpc>
                          <a:spcPct val="115000"/>
                        </a:lnSpc>
                        <a:spcAft>
                          <a:spcPts val="1000"/>
                        </a:spcAft>
                      </a:pPr>
                      <a:r>
                        <a:rPr lang="en-GB" sz="2000">
                          <a:effectLst/>
                        </a:rPr>
                        <a:t>2</a:t>
                      </a:r>
                    </a:p>
                    <a:p>
                      <a:pPr algn="just">
                        <a:lnSpc>
                          <a:spcPct val="115000"/>
                        </a:lnSpc>
                        <a:spcAft>
                          <a:spcPts val="1000"/>
                        </a:spcAft>
                      </a:pPr>
                      <a:r>
                        <a:rPr lang="en-GB" sz="2000">
                          <a:effectLst/>
                        </a:rPr>
                        <a:t>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South Africa</a:t>
                      </a:r>
                    </a:p>
                    <a:p>
                      <a:pPr algn="just">
                        <a:lnSpc>
                          <a:spcPct val="115000"/>
                        </a:lnSpc>
                        <a:spcAft>
                          <a:spcPts val="1000"/>
                        </a:spcAft>
                      </a:pPr>
                      <a:r>
                        <a:rPr lang="en-GB" sz="2000">
                          <a:effectLst/>
                        </a:rPr>
                        <a:t>Mauritius </a:t>
                      </a:r>
                    </a:p>
                    <a:p>
                      <a:pPr algn="just">
                        <a:lnSpc>
                          <a:spcPct val="115000"/>
                        </a:lnSpc>
                        <a:spcAft>
                          <a:spcPts val="1000"/>
                        </a:spcAft>
                      </a:pPr>
                      <a:r>
                        <a:rPr lang="en-GB" sz="2000">
                          <a:effectLst/>
                        </a:rPr>
                        <a:t>Namibia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Mauritius</a:t>
                      </a:r>
                    </a:p>
                    <a:p>
                      <a:pPr algn="just">
                        <a:lnSpc>
                          <a:spcPct val="115000"/>
                        </a:lnSpc>
                        <a:spcAft>
                          <a:spcPts val="1000"/>
                        </a:spcAft>
                      </a:pPr>
                      <a:r>
                        <a:rPr lang="en-GB" sz="2000">
                          <a:effectLst/>
                        </a:rPr>
                        <a:t>South Africa</a:t>
                      </a:r>
                    </a:p>
                    <a:p>
                      <a:pPr algn="just">
                        <a:lnSpc>
                          <a:spcPct val="115000"/>
                        </a:lnSpc>
                        <a:spcAft>
                          <a:spcPts val="1000"/>
                        </a:spcAft>
                      </a:pPr>
                      <a:r>
                        <a:rPr lang="en-GB" sz="2000">
                          <a:effectLst/>
                        </a:rPr>
                        <a:t>Swaziland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Mauritius</a:t>
                      </a:r>
                    </a:p>
                    <a:p>
                      <a:pPr algn="just">
                        <a:lnSpc>
                          <a:spcPct val="115000"/>
                        </a:lnSpc>
                        <a:spcAft>
                          <a:spcPts val="1000"/>
                        </a:spcAft>
                      </a:pPr>
                      <a:r>
                        <a:rPr lang="en-GB" sz="2000">
                          <a:effectLst/>
                        </a:rPr>
                        <a:t>Swaziland</a:t>
                      </a:r>
                    </a:p>
                    <a:p>
                      <a:pPr algn="just">
                        <a:lnSpc>
                          <a:spcPct val="115000"/>
                        </a:lnSpc>
                        <a:spcAft>
                          <a:spcPts val="1000"/>
                        </a:spcAft>
                      </a:pPr>
                      <a:r>
                        <a:rPr lang="en-GB" sz="2000">
                          <a:effectLst/>
                        </a:rPr>
                        <a:t>Botswana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Mauritius</a:t>
                      </a:r>
                    </a:p>
                    <a:p>
                      <a:pPr algn="just">
                        <a:lnSpc>
                          <a:spcPct val="115000"/>
                        </a:lnSpc>
                        <a:spcAft>
                          <a:spcPts val="1000"/>
                        </a:spcAft>
                      </a:pPr>
                      <a:r>
                        <a:rPr lang="en-GB" sz="2000">
                          <a:effectLst/>
                        </a:rPr>
                        <a:t>South Africa</a:t>
                      </a:r>
                    </a:p>
                    <a:p>
                      <a:pPr algn="just">
                        <a:lnSpc>
                          <a:spcPct val="115000"/>
                        </a:lnSpc>
                        <a:spcAft>
                          <a:spcPts val="1000"/>
                        </a:spcAft>
                      </a:pPr>
                      <a:r>
                        <a:rPr lang="en-GB" sz="2000">
                          <a:effectLst/>
                        </a:rPr>
                        <a:t>Swaziland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dirty="0">
                          <a:effectLst/>
                        </a:rPr>
                        <a:t>Mauritius</a:t>
                      </a:r>
                    </a:p>
                    <a:p>
                      <a:pPr algn="just">
                        <a:lnSpc>
                          <a:spcPct val="115000"/>
                        </a:lnSpc>
                        <a:spcAft>
                          <a:spcPts val="1000"/>
                        </a:spcAft>
                      </a:pPr>
                      <a:r>
                        <a:rPr lang="en-GB" sz="2000" dirty="0">
                          <a:effectLst/>
                        </a:rPr>
                        <a:t>South Africa</a:t>
                      </a:r>
                    </a:p>
                    <a:p>
                      <a:pPr algn="just">
                        <a:lnSpc>
                          <a:spcPct val="115000"/>
                        </a:lnSpc>
                        <a:spcAft>
                          <a:spcPts val="1000"/>
                        </a:spcAft>
                      </a:pPr>
                      <a:r>
                        <a:rPr lang="en-GB" sz="2000" dirty="0">
                          <a:effectLst/>
                        </a:rPr>
                        <a:t>Sao Tome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2974674"/>
                  </a:ext>
                </a:extLst>
              </a:tr>
            </a:tbl>
          </a:graphicData>
        </a:graphic>
      </p:graphicFrame>
      <p:sp>
        <p:nvSpPr>
          <p:cNvPr id="6" name="TextBox 5">
            <a:extLst>
              <a:ext uri="{FF2B5EF4-FFF2-40B4-BE49-F238E27FC236}">
                <a16:creationId xmlns:a16="http://schemas.microsoft.com/office/drawing/2014/main" id="{71FD413C-93FF-0D7C-56B3-226760115CBD}"/>
              </a:ext>
            </a:extLst>
          </p:cNvPr>
          <p:cNvSpPr txBox="1"/>
          <p:nvPr/>
        </p:nvSpPr>
        <p:spPr>
          <a:xfrm>
            <a:off x="2862469" y="1737764"/>
            <a:ext cx="6096000"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Three best performing countries in the energy access variables</a:t>
            </a:r>
            <a:endParaRPr lang="en-GB" dirty="0"/>
          </a:p>
        </p:txBody>
      </p:sp>
    </p:spTree>
    <p:extLst>
      <p:ext uri="{BB962C8B-B14F-4D97-AF65-F5344CB8AC3E}">
        <p14:creationId xmlns:p14="http://schemas.microsoft.com/office/powerpoint/2010/main" val="238429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4FAC-1F1C-6A8D-73E5-6433AB6DF380}"/>
              </a:ext>
            </a:extLst>
          </p:cNvPr>
          <p:cNvSpPr>
            <a:spLocks noGrp="1"/>
          </p:cNvSpPr>
          <p:nvPr>
            <p:ph type="title"/>
          </p:nvPr>
        </p:nvSpPr>
        <p:spPr>
          <a:xfrm>
            <a:off x="646111" y="452718"/>
            <a:ext cx="5449889" cy="1400530"/>
          </a:xfrm>
        </p:spPr>
        <p:txBody>
          <a:bodyPr>
            <a:normAutofit fontScale="90000"/>
          </a:bodyPr>
          <a:lstStyle/>
          <a:p>
            <a:r>
              <a:rPr lang="en-GB" sz="3200" b="1" dirty="0">
                <a:solidFill>
                  <a:srgbClr val="000000"/>
                </a:solidFill>
                <a:latin typeface="Times New Roman" panose="02020603050405020304" pitchFamily="18" charset="0"/>
                <a:ea typeface="Times New Roman" panose="02020603050405020304" pitchFamily="18" charset="0"/>
              </a:rPr>
              <a:t>Energy potential: </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Non-renewable energy</a:t>
            </a:r>
            <a:r>
              <a:rPr lang="en-GB"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GB" sz="2000" b="1"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latin typeface="Times New Roman" panose="02020603050405020304" pitchFamily="18" charset="0"/>
                <a:ea typeface="Times New Roman" panose="02020603050405020304" pitchFamily="18" charset="0"/>
              </a:rPr>
            </a:br>
            <a:endParaRPr lang="en-GB" sz="3200" dirty="0"/>
          </a:p>
        </p:txBody>
      </p:sp>
      <p:sp>
        <p:nvSpPr>
          <p:cNvPr id="3" name="Content Placeholder 2">
            <a:extLst>
              <a:ext uri="{FF2B5EF4-FFF2-40B4-BE49-F238E27FC236}">
                <a16:creationId xmlns:a16="http://schemas.microsoft.com/office/drawing/2014/main" id="{738ACAD3-B997-FDB7-C972-77ADFDB496E5}"/>
              </a:ext>
            </a:extLst>
          </p:cNvPr>
          <p:cNvSpPr>
            <a:spLocks noGrp="1"/>
          </p:cNvSpPr>
          <p:nvPr>
            <p:ph sz="half" idx="1"/>
          </p:nvPr>
        </p:nvSpPr>
        <p:spPr>
          <a:xfrm>
            <a:off x="516835" y="1825625"/>
            <a:ext cx="5502965" cy="4495662"/>
          </a:xfrm>
        </p:spPr>
        <p:txBody>
          <a:bodyPr>
            <a:normAutofit fontScale="70000" lnSpcReduction="20000"/>
          </a:bodyPr>
          <a:lstStyle/>
          <a:p>
            <a:pPr algn="just">
              <a:lnSpc>
                <a:spcPct val="115000"/>
              </a:lnSpc>
              <a:spcBef>
                <a:spcPts val="1200"/>
              </a:spcBef>
              <a:spcAft>
                <a:spcPts val="1200"/>
              </a:spcAft>
            </a:pPr>
            <a:r>
              <a:rPr lang="en-GB"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non-renewable energy resources  considered are natural oil, natural gas, coal and uranium. Southern African countries are not generally oil sub-region.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Natural Oil: Only Angola features among the 12  major oil countries of Africa.  Angola is the fourth largest oil country in Africa, following Libya, Nigeria and Algeria. Records show that Angola has 11.6 billion barrels of oil reserves representing about 9% of Africa's total reserves of 128 </a:t>
            </a:r>
            <a:r>
              <a:rPr lang="en-GB"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bbl</a:t>
            </a:r>
            <a:r>
              <a:rPr lang="en-GB"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Oil discoveries: Mozambique: 120 billion barrels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1E4E273E-20F4-578B-B23D-CFF6D8E70176}"/>
              </a:ext>
            </a:extLst>
          </p:cNvPr>
          <p:cNvSpPr>
            <a:spLocks noGrp="1"/>
          </p:cNvSpPr>
          <p:nvPr>
            <p:ph sz="half" idx="2"/>
          </p:nvPr>
        </p:nvSpPr>
        <p:spPr>
          <a:xfrm>
            <a:off x="6172200" y="452718"/>
            <a:ext cx="5608984" cy="5952564"/>
          </a:xfrm>
        </p:spPr>
        <p:txBody>
          <a:bodyPr>
            <a:normAutofit fontScale="70000" lnSpcReduction="20000"/>
          </a:bodyPr>
          <a:lstStyle/>
          <a:p>
            <a:r>
              <a:rPr lang="en-GB" sz="2900" dirty="0"/>
              <a:t>Natural Gas </a:t>
            </a:r>
          </a:p>
          <a:p>
            <a:pPr algn="just">
              <a:lnSpc>
                <a:spcPct val="115000"/>
              </a:lnSpc>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Natural gas reserves:  Southern Africa has been least represented in Africa.</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Recent discoveries: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Angola:  13.5 trillion cubic feet (</a:t>
            </a:r>
            <a:r>
              <a:rPr lang="en-GB" sz="2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tcf</a:t>
            </a: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(373.8  billion  cubic metres)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Mozambique: 77.2tcf (2.2 trillion cubic metres).</a:t>
            </a:r>
          </a:p>
          <a:p>
            <a:pPr algn="just">
              <a:lnSpc>
                <a:spcPct val="115000"/>
              </a:lnSpc>
              <a:spcBef>
                <a:spcPts val="1200"/>
              </a:spcBef>
              <a:spcAft>
                <a:spcPts val="1200"/>
              </a:spcAft>
            </a:pPr>
            <a:r>
              <a:rPr lang="en-GB" sz="2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Shale Gas</a:t>
            </a:r>
            <a:endParaRPr lang="en-GB" sz="29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 Africa:  390tcf  (11 </a:t>
            </a:r>
            <a:r>
              <a:rPr lang="en-GB" sz="2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tcm</a:t>
            </a: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potential power generation of  40 854 </a:t>
            </a:r>
            <a:r>
              <a:rPr lang="en-GB" sz="2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TWh</a:t>
            </a: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 follows China, USA, Argentina and Mexico in that order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4403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2A30-8C24-5C25-405E-047BC83046D4}"/>
              </a:ext>
            </a:extLst>
          </p:cNvPr>
          <p:cNvSpPr>
            <a:spLocks noGrp="1"/>
          </p:cNvSpPr>
          <p:nvPr>
            <p:ph type="title"/>
          </p:nvPr>
        </p:nvSpPr>
        <p:spPr/>
        <p:txBody>
          <a:bodyPr>
            <a:normAutofit/>
          </a:bodyPr>
          <a:lstStyle/>
          <a:p>
            <a:r>
              <a:rPr lang="en-GB" sz="2800" b="1" dirty="0">
                <a:solidFill>
                  <a:srgbClr val="000000"/>
                </a:solidFill>
                <a:latin typeface="Times New Roman" panose="02020603050405020304" pitchFamily="18" charset="0"/>
                <a:ea typeface="Times New Roman" panose="02020603050405020304" pitchFamily="18" charset="0"/>
              </a:rPr>
              <a:t>Energy potential: </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Non-renewable energy: </a:t>
            </a:r>
            <a:endParaRPr lang="en-GB" sz="2800" dirty="0"/>
          </a:p>
        </p:txBody>
      </p:sp>
      <p:graphicFrame>
        <p:nvGraphicFramePr>
          <p:cNvPr id="5" name="Content Placeholder 4">
            <a:extLst>
              <a:ext uri="{FF2B5EF4-FFF2-40B4-BE49-F238E27FC236}">
                <a16:creationId xmlns:a16="http://schemas.microsoft.com/office/drawing/2014/main" id="{D67E8422-9EFC-F679-0BBD-A2E65CF718A6}"/>
              </a:ext>
            </a:extLst>
          </p:cNvPr>
          <p:cNvGraphicFramePr>
            <a:graphicFrameLocks noGrp="1"/>
          </p:cNvGraphicFramePr>
          <p:nvPr>
            <p:ph sz="half" idx="1"/>
            <p:extLst>
              <p:ext uri="{D42A27DB-BD31-4B8C-83A1-F6EECF244321}">
                <p14:modId xmlns:p14="http://schemas.microsoft.com/office/powerpoint/2010/main" val="2191329732"/>
              </p:ext>
            </p:extLst>
          </p:nvPr>
        </p:nvGraphicFramePr>
        <p:xfrm>
          <a:off x="1488467" y="2061496"/>
          <a:ext cx="3669030" cy="3875342"/>
        </p:xfrm>
        <a:graphic>
          <a:graphicData uri="http://schemas.openxmlformats.org/drawingml/2006/table">
            <a:tbl>
              <a:tblPr firstRow="1" firstCol="1" bandRow="1">
                <a:tableStyleId>{5C22544A-7EE6-4342-B048-85BDC9FD1C3A}</a:tableStyleId>
              </a:tblPr>
              <a:tblGrid>
                <a:gridCol w="2139315">
                  <a:extLst>
                    <a:ext uri="{9D8B030D-6E8A-4147-A177-3AD203B41FA5}">
                      <a16:colId xmlns:a16="http://schemas.microsoft.com/office/drawing/2014/main" val="3932528241"/>
                    </a:ext>
                  </a:extLst>
                </a:gridCol>
                <a:gridCol w="1529715">
                  <a:extLst>
                    <a:ext uri="{9D8B030D-6E8A-4147-A177-3AD203B41FA5}">
                      <a16:colId xmlns:a16="http://schemas.microsoft.com/office/drawing/2014/main" val="2098508244"/>
                    </a:ext>
                  </a:extLst>
                </a:gridCol>
              </a:tblGrid>
              <a:tr h="0">
                <a:tc>
                  <a:txBody>
                    <a:bodyPr/>
                    <a:lstStyle/>
                    <a:p>
                      <a:pPr algn="just">
                        <a:lnSpc>
                          <a:spcPct val="115000"/>
                        </a:lnSpc>
                        <a:spcAft>
                          <a:spcPts val="1000"/>
                        </a:spcAft>
                      </a:pPr>
                      <a:r>
                        <a:rPr lang="en-GB" sz="1800" dirty="0">
                          <a:effectLst/>
                        </a:rPr>
                        <a:t>Country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Reserves (million tonnes)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3281607"/>
                  </a:ext>
                </a:extLst>
              </a:tr>
              <a:tr h="0">
                <a:tc>
                  <a:txBody>
                    <a:bodyPr/>
                    <a:lstStyle/>
                    <a:p>
                      <a:pPr algn="just">
                        <a:lnSpc>
                          <a:spcPct val="115000"/>
                        </a:lnSpc>
                        <a:spcAft>
                          <a:spcPts val="1000"/>
                        </a:spcAft>
                      </a:pPr>
                      <a:r>
                        <a:rPr lang="en-GB" sz="1800">
                          <a:effectLst/>
                        </a:rPr>
                        <a:t>Botswana</a:t>
                      </a:r>
                    </a:p>
                    <a:p>
                      <a:pPr algn="just">
                        <a:lnSpc>
                          <a:spcPct val="115000"/>
                        </a:lnSpc>
                        <a:spcAft>
                          <a:spcPts val="1000"/>
                        </a:spcAft>
                      </a:pPr>
                      <a:r>
                        <a:rPr lang="en-GB" sz="1800">
                          <a:effectLst/>
                        </a:rPr>
                        <a:t>Malawi</a:t>
                      </a:r>
                    </a:p>
                    <a:p>
                      <a:pPr algn="just">
                        <a:lnSpc>
                          <a:spcPct val="115000"/>
                        </a:lnSpc>
                        <a:spcAft>
                          <a:spcPts val="1000"/>
                        </a:spcAft>
                      </a:pPr>
                      <a:r>
                        <a:rPr lang="en-GB" sz="1800">
                          <a:effectLst/>
                        </a:rPr>
                        <a:t>Mozambique</a:t>
                      </a:r>
                    </a:p>
                    <a:p>
                      <a:pPr algn="just">
                        <a:lnSpc>
                          <a:spcPct val="115000"/>
                        </a:lnSpc>
                        <a:spcAft>
                          <a:spcPts val="1000"/>
                        </a:spcAft>
                      </a:pPr>
                      <a:r>
                        <a:rPr lang="en-GB" sz="1800">
                          <a:effectLst/>
                        </a:rPr>
                        <a:t>South Africa</a:t>
                      </a:r>
                    </a:p>
                    <a:p>
                      <a:pPr algn="just">
                        <a:lnSpc>
                          <a:spcPct val="115000"/>
                        </a:lnSpc>
                        <a:spcAft>
                          <a:spcPts val="1000"/>
                        </a:spcAft>
                      </a:pPr>
                      <a:r>
                        <a:rPr lang="en-GB" sz="1800">
                          <a:effectLst/>
                        </a:rPr>
                        <a:t>Swaziland</a:t>
                      </a:r>
                    </a:p>
                    <a:p>
                      <a:pPr algn="just">
                        <a:lnSpc>
                          <a:spcPct val="115000"/>
                        </a:lnSpc>
                        <a:spcAft>
                          <a:spcPts val="1000"/>
                        </a:spcAft>
                      </a:pPr>
                      <a:r>
                        <a:rPr lang="en-GB" sz="1800">
                          <a:effectLst/>
                        </a:rPr>
                        <a:t>Zambia</a:t>
                      </a:r>
                    </a:p>
                    <a:p>
                      <a:pPr algn="just">
                        <a:lnSpc>
                          <a:spcPct val="115000"/>
                        </a:lnSpc>
                        <a:spcAft>
                          <a:spcPts val="1000"/>
                        </a:spcAft>
                      </a:pPr>
                      <a:r>
                        <a:rPr lang="en-GB" sz="1800">
                          <a:effectLst/>
                        </a:rPr>
                        <a:t>Zimbabwe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dirty="0">
                          <a:effectLst/>
                        </a:rPr>
                        <a:t>40</a:t>
                      </a:r>
                    </a:p>
                    <a:p>
                      <a:pPr algn="just">
                        <a:lnSpc>
                          <a:spcPct val="115000"/>
                        </a:lnSpc>
                        <a:spcAft>
                          <a:spcPts val="1000"/>
                        </a:spcAft>
                      </a:pPr>
                      <a:r>
                        <a:rPr lang="en-GB" sz="1800" dirty="0">
                          <a:effectLst/>
                        </a:rPr>
                        <a:t>2</a:t>
                      </a:r>
                    </a:p>
                    <a:p>
                      <a:pPr algn="just">
                        <a:lnSpc>
                          <a:spcPct val="115000"/>
                        </a:lnSpc>
                        <a:spcAft>
                          <a:spcPts val="1000"/>
                        </a:spcAft>
                      </a:pPr>
                      <a:r>
                        <a:rPr lang="en-GB" sz="1800" dirty="0">
                          <a:effectLst/>
                        </a:rPr>
                        <a:t>212</a:t>
                      </a:r>
                    </a:p>
                    <a:p>
                      <a:pPr algn="just">
                        <a:lnSpc>
                          <a:spcPct val="115000"/>
                        </a:lnSpc>
                        <a:spcAft>
                          <a:spcPts val="1000"/>
                        </a:spcAft>
                      </a:pPr>
                      <a:r>
                        <a:rPr lang="en-GB" sz="1800" dirty="0">
                          <a:effectLst/>
                        </a:rPr>
                        <a:t>30 156</a:t>
                      </a:r>
                    </a:p>
                    <a:p>
                      <a:pPr algn="just">
                        <a:lnSpc>
                          <a:spcPct val="115000"/>
                        </a:lnSpc>
                        <a:spcAft>
                          <a:spcPts val="1000"/>
                        </a:spcAft>
                      </a:pPr>
                      <a:r>
                        <a:rPr lang="en-GB" sz="1800" dirty="0">
                          <a:effectLst/>
                        </a:rPr>
                        <a:t>200</a:t>
                      </a:r>
                    </a:p>
                    <a:p>
                      <a:pPr algn="just">
                        <a:lnSpc>
                          <a:spcPct val="115000"/>
                        </a:lnSpc>
                        <a:spcAft>
                          <a:spcPts val="1000"/>
                        </a:spcAft>
                      </a:pPr>
                      <a:r>
                        <a:rPr lang="en-GB" sz="1800" dirty="0">
                          <a:effectLst/>
                        </a:rPr>
                        <a:t>10</a:t>
                      </a:r>
                    </a:p>
                    <a:p>
                      <a:pPr algn="just">
                        <a:lnSpc>
                          <a:spcPct val="115000"/>
                        </a:lnSpc>
                        <a:spcAft>
                          <a:spcPts val="1000"/>
                        </a:spcAft>
                      </a:pPr>
                      <a:r>
                        <a:rPr lang="en-GB" sz="1800" dirty="0">
                          <a:effectLst/>
                        </a:rPr>
                        <a:t>502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380131"/>
                  </a:ext>
                </a:extLst>
              </a:tr>
            </a:tbl>
          </a:graphicData>
        </a:graphic>
      </p:graphicFrame>
      <p:graphicFrame>
        <p:nvGraphicFramePr>
          <p:cNvPr id="18" name="Content Placeholder 17">
            <a:extLst>
              <a:ext uri="{FF2B5EF4-FFF2-40B4-BE49-F238E27FC236}">
                <a16:creationId xmlns:a16="http://schemas.microsoft.com/office/drawing/2014/main" id="{252D9951-C13D-C20E-A47B-1DCC3A2F91C1}"/>
              </a:ext>
            </a:extLst>
          </p:cNvPr>
          <p:cNvGraphicFramePr>
            <a:graphicFrameLocks noGrp="1"/>
          </p:cNvGraphicFramePr>
          <p:nvPr>
            <p:ph sz="half" idx="2"/>
            <p:extLst>
              <p:ext uri="{D42A27DB-BD31-4B8C-83A1-F6EECF244321}">
                <p14:modId xmlns:p14="http://schemas.microsoft.com/office/powerpoint/2010/main" val="2758801504"/>
              </p:ext>
            </p:extLst>
          </p:nvPr>
        </p:nvGraphicFramePr>
        <p:xfrm>
          <a:off x="6414052" y="2332383"/>
          <a:ext cx="5141843" cy="3462700"/>
        </p:xfrm>
        <a:graphic>
          <a:graphicData uri="http://schemas.openxmlformats.org/drawingml/2006/table">
            <a:tbl>
              <a:tblPr firstRow="1" firstCol="1" bandRow="1">
                <a:tableStyleId>{5C22544A-7EE6-4342-B048-85BDC9FD1C3A}</a:tableStyleId>
              </a:tblPr>
              <a:tblGrid>
                <a:gridCol w="2370417">
                  <a:extLst>
                    <a:ext uri="{9D8B030D-6E8A-4147-A177-3AD203B41FA5}">
                      <a16:colId xmlns:a16="http://schemas.microsoft.com/office/drawing/2014/main" val="3631479591"/>
                    </a:ext>
                  </a:extLst>
                </a:gridCol>
                <a:gridCol w="1385713">
                  <a:extLst>
                    <a:ext uri="{9D8B030D-6E8A-4147-A177-3AD203B41FA5}">
                      <a16:colId xmlns:a16="http://schemas.microsoft.com/office/drawing/2014/main" val="3757447728"/>
                    </a:ext>
                  </a:extLst>
                </a:gridCol>
                <a:gridCol w="1385713">
                  <a:extLst>
                    <a:ext uri="{9D8B030D-6E8A-4147-A177-3AD203B41FA5}">
                      <a16:colId xmlns:a16="http://schemas.microsoft.com/office/drawing/2014/main" val="1072844872"/>
                    </a:ext>
                  </a:extLst>
                </a:gridCol>
              </a:tblGrid>
              <a:tr h="407504">
                <a:tc>
                  <a:txBody>
                    <a:bodyPr/>
                    <a:lstStyle/>
                    <a:p>
                      <a:pPr algn="just">
                        <a:lnSpc>
                          <a:spcPct val="115000"/>
                        </a:lnSpc>
                        <a:spcAft>
                          <a:spcPts val="1000"/>
                        </a:spcAft>
                      </a:pPr>
                      <a:r>
                        <a:rPr lang="en-GB" sz="1800">
                          <a:effectLst/>
                        </a:rPr>
                        <a:t>Country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USD260/kg 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0619470"/>
                  </a:ext>
                </a:extLst>
              </a:tr>
              <a:tr h="407504">
                <a:tc>
                  <a:txBody>
                    <a:bodyPr/>
                    <a:lstStyle/>
                    <a:p>
                      <a:pPr algn="just">
                        <a:lnSpc>
                          <a:spcPct val="115000"/>
                        </a:lnSpc>
                        <a:spcAft>
                          <a:spcPts val="1000"/>
                        </a:spcAft>
                      </a:pPr>
                      <a:r>
                        <a:rPr lang="en-GB" sz="1800">
                          <a:effectLst/>
                        </a:rPr>
                        <a:t>Botswana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20400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3.28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8978295"/>
                  </a:ext>
                </a:extLst>
              </a:tr>
              <a:tr h="407504">
                <a:tc>
                  <a:txBody>
                    <a:bodyPr/>
                    <a:lstStyle/>
                    <a:p>
                      <a:pPr algn="just">
                        <a:lnSpc>
                          <a:spcPct val="115000"/>
                        </a:lnSpc>
                        <a:spcAft>
                          <a:spcPts val="1000"/>
                        </a:spcAft>
                      </a:pPr>
                      <a:r>
                        <a:rPr lang="en-GB" sz="1800">
                          <a:effectLst/>
                        </a:rPr>
                        <a:t>Malawi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9700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1.56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791446"/>
                  </a:ext>
                </a:extLst>
              </a:tr>
              <a:tr h="407504">
                <a:tc>
                  <a:txBody>
                    <a:bodyPr/>
                    <a:lstStyle/>
                    <a:p>
                      <a:pPr algn="just">
                        <a:lnSpc>
                          <a:spcPct val="115000"/>
                        </a:lnSpc>
                        <a:spcAft>
                          <a:spcPts val="1000"/>
                        </a:spcAft>
                      </a:pPr>
                      <a:r>
                        <a:rPr lang="en-GB" sz="1800">
                          <a:effectLst/>
                        </a:rPr>
                        <a:t>Namibia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320000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51.42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103048"/>
                  </a:ext>
                </a:extLst>
              </a:tr>
              <a:tr h="407504">
                <a:tc>
                  <a:txBody>
                    <a:bodyPr/>
                    <a:lstStyle/>
                    <a:p>
                      <a:pPr algn="just">
                        <a:lnSpc>
                          <a:spcPct val="115000"/>
                        </a:lnSpc>
                        <a:spcAft>
                          <a:spcPts val="1000"/>
                        </a:spcAft>
                      </a:pPr>
                      <a:r>
                        <a:rPr lang="en-GB" sz="1800">
                          <a:effectLst/>
                        </a:rPr>
                        <a:t>South Africa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258000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41.46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5894474"/>
                  </a:ext>
                </a:extLst>
              </a:tr>
              <a:tr h="407504">
                <a:tc>
                  <a:txBody>
                    <a:bodyPr/>
                    <a:lstStyle/>
                    <a:p>
                      <a:pPr algn="just">
                        <a:lnSpc>
                          <a:spcPct val="115000"/>
                        </a:lnSpc>
                        <a:spcAft>
                          <a:spcPts val="1000"/>
                        </a:spcAft>
                      </a:pPr>
                      <a:r>
                        <a:rPr lang="en-GB" sz="1800">
                          <a:effectLst/>
                        </a:rPr>
                        <a:t>Zambia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12800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2.05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164156"/>
                  </a:ext>
                </a:extLst>
              </a:tr>
              <a:tr h="407504">
                <a:tc>
                  <a:txBody>
                    <a:bodyPr/>
                    <a:lstStyle/>
                    <a:p>
                      <a:pPr algn="just">
                        <a:lnSpc>
                          <a:spcPct val="115000"/>
                        </a:lnSpc>
                        <a:spcAft>
                          <a:spcPts val="1000"/>
                        </a:spcAft>
                      </a:pPr>
                      <a:r>
                        <a:rPr lang="en-GB" sz="1800">
                          <a:effectLst/>
                        </a:rPr>
                        <a:t>Zimbabwe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1400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0.22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9109224"/>
                  </a:ext>
                </a:extLst>
              </a:tr>
              <a:tr h="407504">
                <a:tc>
                  <a:txBody>
                    <a:bodyPr/>
                    <a:lstStyle/>
                    <a:p>
                      <a:pPr algn="just">
                        <a:lnSpc>
                          <a:spcPct val="115000"/>
                        </a:lnSpc>
                        <a:spcAft>
                          <a:spcPts val="1000"/>
                        </a:spcAft>
                      </a:pPr>
                      <a:r>
                        <a:rPr lang="en-GB" sz="1800">
                          <a:effectLst/>
                        </a:rPr>
                        <a:t>Regional total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 622300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dirty="0">
                          <a:effectLst/>
                        </a:rPr>
                        <a:t>100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096752"/>
                  </a:ext>
                </a:extLst>
              </a:tr>
            </a:tbl>
          </a:graphicData>
        </a:graphic>
      </p:graphicFrame>
      <p:sp>
        <p:nvSpPr>
          <p:cNvPr id="7" name="TextBox 6">
            <a:extLst>
              <a:ext uri="{FF2B5EF4-FFF2-40B4-BE49-F238E27FC236}">
                <a16:creationId xmlns:a16="http://schemas.microsoft.com/office/drawing/2014/main" id="{172999A6-3093-1A49-18A5-64978BF180C1}"/>
              </a:ext>
            </a:extLst>
          </p:cNvPr>
          <p:cNvSpPr txBox="1"/>
          <p:nvPr/>
        </p:nvSpPr>
        <p:spPr>
          <a:xfrm>
            <a:off x="1616766" y="1690688"/>
            <a:ext cx="3540731"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Coal reserves in Southern Africa</a:t>
            </a:r>
            <a:endParaRPr lang="en-GB" dirty="0"/>
          </a:p>
        </p:txBody>
      </p:sp>
      <p:sp>
        <p:nvSpPr>
          <p:cNvPr id="9" name="TextBox 8">
            <a:extLst>
              <a:ext uri="{FF2B5EF4-FFF2-40B4-BE49-F238E27FC236}">
                <a16:creationId xmlns:a16="http://schemas.microsoft.com/office/drawing/2014/main" id="{2995A032-8FAA-7AE9-6007-295EA8960098}"/>
              </a:ext>
            </a:extLst>
          </p:cNvPr>
          <p:cNvSpPr txBox="1"/>
          <p:nvPr/>
        </p:nvSpPr>
        <p:spPr>
          <a:xfrm>
            <a:off x="1488467" y="5981621"/>
            <a:ext cx="3669030" cy="390684"/>
          </a:xfrm>
          <a:prstGeom prst="rect">
            <a:avLst/>
          </a:prstGeom>
          <a:noFill/>
        </p:spPr>
        <p:txBody>
          <a:bodyPr wrap="square">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 World Energy Council, 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
            <a:extLst>
              <a:ext uri="{FF2B5EF4-FFF2-40B4-BE49-F238E27FC236}">
                <a16:creationId xmlns:a16="http://schemas.microsoft.com/office/drawing/2014/main" id="{C256197D-8B8F-5E77-58CA-6A9D9C24D49A}"/>
              </a:ext>
            </a:extLst>
          </p:cNvPr>
          <p:cNvSpPr>
            <a:spLocks noChangeArrowheads="1"/>
          </p:cNvSpPr>
          <p:nvPr/>
        </p:nvSpPr>
        <p:spPr bwMode="auto">
          <a:xfrm>
            <a:off x="-344050" y="8392"/>
            <a:ext cx="136242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2400"/>
          </a:p>
        </p:txBody>
      </p:sp>
      <p:sp>
        <p:nvSpPr>
          <p:cNvPr id="15" name="Rectangle 2">
            <a:extLst>
              <a:ext uri="{FF2B5EF4-FFF2-40B4-BE49-F238E27FC236}">
                <a16:creationId xmlns:a16="http://schemas.microsoft.com/office/drawing/2014/main" id="{916D68ED-FADE-22C4-1C59-E848A54BE5C4}"/>
              </a:ext>
            </a:extLst>
          </p:cNvPr>
          <p:cNvSpPr>
            <a:spLocks noChangeArrowheads="1"/>
          </p:cNvSpPr>
          <p:nvPr/>
        </p:nvSpPr>
        <p:spPr bwMode="auto">
          <a:xfrm>
            <a:off x="-179295" y="99732"/>
            <a:ext cx="13033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nearest 100 tonnes. </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D12DAB1D-BD50-C9BC-EF4D-88AEB4F5D446}"/>
              </a:ext>
            </a:extLst>
          </p:cNvPr>
          <p:cNvSpPr txBox="1"/>
          <p:nvPr/>
        </p:nvSpPr>
        <p:spPr>
          <a:xfrm>
            <a:off x="6468578" y="5745750"/>
            <a:ext cx="2940465" cy="390684"/>
          </a:xfrm>
          <a:prstGeom prst="rect">
            <a:avLst/>
          </a:prstGeom>
          <a:noFill/>
        </p:spPr>
        <p:txBody>
          <a:bodyPr wrap="square">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 OECD, 2020.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86DCF46-7A42-6A76-03F9-0C1E555AE8A0}"/>
              </a:ext>
            </a:extLst>
          </p:cNvPr>
          <p:cNvSpPr txBox="1"/>
          <p:nvPr/>
        </p:nvSpPr>
        <p:spPr>
          <a:xfrm>
            <a:off x="5724434" y="1537087"/>
            <a:ext cx="5629366" cy="646331"/>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 Reasonably assured recoverable Uranium resources 1 (January, 2019), tones U, rounded to nearest 100 </a:t>
            </a:r>
            <a:r>
              <a:rPr lang="en-US" sz="1800" dirty="0" err="1">
                <a:solidFill>
                  <a:srgbClr val="000000"/>
                </a:solidFill>
                <a:effectLst/>
                <a:latin typeface="Times New Roman" panose="02020603050405020304" pitchFamily="18" charset="0"/>
                <a:ea typeface="Calibri" panose="020F0502020204030204" pitchFamily="34" charset="0"/>
              </a:rPr>
              <a:t>tonnes</a:t>
            </a:r>
            <a:r>
              <a:rPr lang="en-US" sz="1800" dirty="0">
                <a:solidFill>
                  <a:srgbClr val="000000"/>
                </a:solidFill>
                <a:effectLst/>
                <a:latin typeface="Times New Roman" panose="02020603050405020304" pitchFamily="18" charset="0"/>
                <a:ea typeface="Calibri" panose="020F0502020204030204" pitchFamily="34" charset="0"/>
              </a:rPr>
              <a:t>. </a:t>
            </a:r>
            <a:endParaRPr lang="en-GB" dirty="0"/>
          </a:p>
        </p:txBody>
      </p:sp>
    </p:spTree>
    <p:extLst>
      <p:ext uri="{BB962C8B-B14F-4D97-AF65-F5344CB8AC3E}">
        <p14:creationId xmlns:p14="http://schemas.microsoft.com/office/powerpoint/2010/main" val="3072563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8B01-3606-1C52-9429-733800C0434B}"/>
              </a:ext>
            </a:extLst>
          </p:cNvPr>
          <p:cNvSpPr>
            <a:spLocks noGrp="1"/>
          </p:cNvSpPr>
          <p:nvPr>
            <p:ph type="title"/>
          </p:nvPr>
        </p:nvSpPr>
        <p:spPr>
          <a:xfrm>
            <a:off x="838200" y="365125"/>
            <a:ext cx="10028583" cy="734805"/>
          </a:xfrm>
        </p:spPr>
        <p:txBody>
          <a:bodyPr>
            <a:normAutofit/>
          </a:bodyPr>
          <a:lstStyle/>
          <a:p>
            <a:r>
              <a:rPr lang="en-GB" sz="3200" dirty="0"/>
              <a:t>Energy Potential; Renewable Energy</a:t>
            </a:r>
          </a:p>
        </p:txBody>
      </p:sp>
      <p:graphicFrame>
        <p:nvGraphicFramePr>
          <p:cNvPr id="5" name="Content Placeholder 4">
            <a:extLst>
              <a:ext uri="{FF2B5EF4-FFF2-40B4-BE49-F238E27FC236}">
                <a16:creationId xmlns:a16="http://schemas.microsoft.com/office/drawing/2014/main" id="{3CDE5260-A489-A7E5-A755-C26CB09CCA9E}"/>
              </a:ext>
            </a:extLst>
          </p:cNvPr>
          <p:cNvGraphicFramePr>
            <a:graphicFrameLocks noGrp="1"/>
          </p:cNvGraphicFramePr>
          <p:nvPr>
            <p:ph sz="half" idx="1"/>
            <p:extLst>
              <p:ext uri="{D42A27DB-BD31-4B8C-83A1-F6EECF244321}">
                <p14:modId xmlns:p14="http://schemas.microsoft.com/office/powerpoint/2010/main" val="38844288"/>
              </p:ext>
            </p:extLst>
          </p:nvPr>
        </p:nvGraphicFramePr>
        <p:xfrm>
          <a:off x="450574" y="2107096"/>
          <a:ext cx="5454926" cy="2788730"/>
        </p:xfrm>
        <a:graphic>
          <a:graphicData uri="http://schemas.openxmlformats.org/drawingml/2006/table">
            <a:tbl>
              <a:tblPr firstRow="1" firstCol="1" bandRow="1">
                <a:tableStyleId>{5C22544A-7EE6-4342-B048-85BDC9FD1C3A}</a:tableStyleId>
              </a:tblPr>
              <a:tblGrid>
                <a:gridCol w="2434124">
                  <a:extLst>
                    <a:ext uri="{9D8B030D-6E8A-4147-A177-3AD203B41FA5}">
                      <a16:colId xmlns:a16="http://schemas.microsoft.com/office/drawing/2014/main" val="1412780766"/>
                    </a:ext>
                  </a:extLst>
                </a:gridCol>
                <a:gridCol w="1699201">
                  <a:extLst>
                    <a:ext uri="{9D8B030D-6E8A-4147-A177-3AD203B41FA5}">
                      <a16:colId xmlns:a16="http://schemas.microsoft.com/office/drawing/2014/main" val="4093748723"/>
                    </a:ext>
                  </a:extLst>
                </a:gridCol>
                <a:gridCol w="1321601">
                  <a:extLst>
                    <a:ext uri="{9D8B030D-6E8A-4147-A177-3AD203B41FA5}">
                      <a16:colId xmlns:a16="http://schemas.microsoft.com/office/drawing/2014/main" val="2810742767"/>
                    </a:ext>
                  </a:extLst>
                </a:gridCol>
              </a:tblGrid>
              <a:tr h="575837">
                <a:tc>
                  <a:txBody>
                    <a:bodyPr/>
                    <a:lstStyle/>
                    <a:p>
                      <a:pPr algn="just">
                        <a:lnSpc>
                          <a:spcPct val="115000"/>
                        </a:lnSpc>
                        <a:spcAft>
                          <a:spcPts val="1000"/>
                        </a:spcAft>
                      </a:pPr>
                      <a:r>
                        <a:rPr lang="en-US" sz="2000">
                          <a:effectLst/>
                        </a:rPr>
                        <a:t>Basic statistics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dirty="0">
                          <a:effectLst/>
                        </a:rPr>
                        <a:t>Wind density w/m</a:t>
                      </a:r>
                      <a:r>
                        <a:rPr lang="en-GB" sz="2000" baseline="30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en-GB" sz="2000" dirty="0">
                          <a:effectLst/>
                        </a:rPr>
                        <a:t>Wind speed m/s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2644813"/>
                  </a:ext>
                </a:extLst>
              </a:tr>
              <a:tr h="1491502">
                <a:tc>
                  <a:txBody>
                    <a:bodyPr/>
                    <a:lstStyle/>
                    <a:p>
                      <a:pPr algn="just">
                        <a:lnSpc>
                          <a:spcPct val="115000"/>
                        </a:lnSpc>
                        <a:spcAft>
                          <a:spcPts val="1000"/>
                        </a:spcAft>
                      </a:pPr>
                      <a:r>
                        <a:rPr lang="en-GB" sz="2000" dirty="0">
                          <a:effectLst/>
                        </a:rPr>
                        <a:t>Minimum</a:t>
                      </a:r>
                    </a:p>
                    <a:p>
                      <a:pPr algn="just">
                        <a:lnSpc>
                          <a:spcPct val="115000"/>
                        </a:lnSpc>
                        <a:spcAft>
                          <a:spcPts val="1000"/>
                        </a:spcAft>
                      </a:pPr>
                      <a:r>
                        <a:rPr lang="en-GB" sz="2000" dirty="0">
                          <a:effectLst/>
                        </a:rPr>
                        <a:t>Maximum</a:t>
                      </a:r>
                    </a:p>
                    <a:p>
                      <a:pPr algn="just">
                        <a:lnSpc>
                          <a:spcPct val="115000"/>
                        </a:lnSpc>
                        <a:spcAft>
                          <a:spcPts val="1000"/>
                        </a:spcAft>
                      </a:pPr>
                      <a:r>
                        <a:rPr lang="en-GB" sz="2000" dirty="0">
                          <a:effectLst/>
                        </a:rPr>
                        <a:t>Mean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en-GB" sz="2000">
                          <a:effectLst/>
                        </a:rPr>
                        <a:t> 97</a:t>
                      </a:r>
                    </a:p>
                    <a:p>
                      <a:pPr algn="just">
                        <a:lnSpc>
                          <a:spcPct val="115000"/>
                        </a:lnSpc>
                        <a:spcAft>
                          <a:spcPts val="1000"/>
                        </a:spcAft>
                      </a:pPr>
                      <a:r>
                        <a:rPr lang="en-GB" sz="2000">
                          <a:effectLst/>
                        </a:rPr>
                        <a:t>936</a:t>
                      </a:r>
                    </a:p>
                    <a:p>
                      <a:pPr algn="just">
                        <a:lnSpc>
                          <a:spcPct val="115000"/>
                        </a:lnSpc>
                        <a:spcAft>
                          <a:spcPts val="1000"/>
                        </a:spcAft>
                      </a:pPr>
                      <a:r>
                        <a:rPr lang="en-GB" sz="2000">
                          <a:effectLst/>
                        </a:rPr>
                        <a:t>375.9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endParaRPr lang="en-GB" sz="2000" dirty="0">
                        <a:effectLst/>
                      </a:endParaRPr>
                    </a:p>
                    <a:p>
                      <a:pPr algn="just">
                        <a:lnSpc>
                          <a:spcPct val="115000"/>
                        </a:lnSpc>
                        <a:spcAft>
                          <a:spcPts val="1000"/>
                        </a:spcAft>
                      </a:pPr>
                      <a:r>
                        <a:rPr lang="en-GB" sz="2000" dirty="0">
                          <a:effectLst/>
                        </a:rPr>
                        <a:t>4.65</a:t>
                      </a:r>
                    </a:p>
                    <a:p>
                      <a:pPr algn="just">
                        <a:lnSpc>
                          <a:spcPct val="115000"/>
                        </a:lnSpc>
                        <a:spcAft>
                          <a:spcPts val="1000"/>
                        </a:spcAft>
                      </a:pPr>
                      <a:r>
                        <a:rPr lang="en-GB" sz="2000" dirty="0">
                          <a:effectLst/>
                        </a:rPr>
                        <a:t>9.26</a:t>
                      </a:r>
                    </a:p>
                    <a:p>
                      <a:pPr algn="just">
                        <a:lnSpc>
                          <a:spcPct val="115000"/>
                        </a:lnSpc>
                        <a:spcAft>
                          <a:spcPts val="1000"/>
                        </a:spcAft>
                      </a:pPr>
                      <a:r>
                        <a:rPr lang="en-GB" sz="2000" dirty="0">
                          <a:effectLst/>
                        </a:rPr>
                        <a:t>6.98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7283258"/>
                  </a:ext>
                </a:extLst>
              </a:tr>
            </a:tbl>
          </a:graphicData>
        </a:graphic>
      </p:graphicFrame>
      <p:graphicFrame>
        <p:nvGraphicFramePr>
          <p:cNvPr id="7" name="Content Placeholder 6">
            <a:extLst>
              <a:ext uri="{FF2B5EF4-FFF2-40B4-BE49-F238E27FC236}">
                <a16:creationId xmlns:a16="http://schemas.microsoft.com/office/drawing/2014/main" id="{5C983832-FA16-2672-439D-1AC8E5D4D90E}"/>
              </a:ext>
            </a:extLst>
          </p:cNvPr>
          <p:cNvGraphicFramePr>
            <a:graphicFrameLocks noGrp="1"/>
          </p:cNvGraphicFramePr>
          <p:nvPr>
            <p:ph sz="half" idx="2"/>
            <p:extLst>
              <p:ext uri="{D42A27DB-BD31-4B8C-83A1-F6EECF244321}">
                <p14:modId xmlns:p14="http://schemas.microsoft.com/office/powerpoint/2010/main" val="3252197699"/>
              </p:ext>
            </p:extLst>
          </p:nvPr>
        </p:nvGraphicFramePr>
        <p:xfrm>
          <a:off x="6286501" y="2107096"/>
          <a:ext cx="5216385" cy="2313794"/>
        </p:xfrm>
        <a:graphic>
          <a:graphicData uri="http://schemas.openxmlformats.org/drawingml/2006/table">
            <a:tbl>
              <a:tblPr firstRow="1" firstCol="1" bandRow="1">
                <a:tableStyleId>{5C22544A-7EE6-4342-B048-85BDC9FD1C3A}</a:tableStyleId>
              </a:tblPr>
              <a:tblGrid>
                <a:gridCol w="2327681">
                  <a:extLst>
                    <a:ext uri="{9D8B030D-6E8A-4147-A177-3AD203B41FA5}">
                      <a16:colId xmlns:a16="http://schemas.microsoft.com/office/drawing/2014/main" val="3257347593"/>
                    </a:ext>
                  </a:extLst>
                </a:gridCol>
                <a:gridCol w="1624896">
                  <a:extLst>
                    <a:ext uri="{9D8B030D-6E8A-4147-A177-3AD203B41FA5}">
                      <a16:colId xmlns:a16="http://schemas.microsoft.com/office/drawing/2014/main" val="2259634863"/>
                    </a:ext>
                  </a:extLst>
                </a:gridCol>
                <a:gridCol w="1263808">
                  <a:extLst>
                    <a:ext uri="{9D8B030D-6E8A-4147-A177-3AD203B41FA5}">
                      <a16:colId xmlns:a16="http://schemas.microsoft.com/office/drawing/2014/main" val="1791783792"/>
                    </a:ext>
                  </a:extLst>
                </a:gridCol>
              </a:tblGrid>
              <a:tr h="927829">
                <a:tc>
                  <a:txBody>
                    <a:bodyPr/>
                    <a:lstStyle/>
                    <a:p>
                      <a:pPr algn="just">
                        <a:lnSpc>
                          <a:spcPct val="115000"/>
                        </a:lnSpc>
                        <a:spcAft>
                          <a:spcPts val="1000"/>
                        </a:spcAft>
                      </a:pPr>
                      <a:r>
                        <a:rPr lang="en-US" sz="2000">
                          <a:effectLst/>
                        </a:rPr>
                        <a:t>Basic statistics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a:effectLst/>
                        </a:rPr>
                        <a:t>GHI (kwh/m2/year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en-GB" sz="2000">
                          <a:effectLst/>
                        </a:rPr>
                        <a:t>PVOUT (kwh/kwp/year)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96305"/>
                  </a:ext>
                </a:extLst>
              </a:tr>
              <a:tr h="1285284">
                <a:tc>
                  <a:txBody>
                    <a:bodyPr/>
                    <a:lstStyle/>
                    <a:p>
                      <a:pPr algn="just">
                        <a:lnSpc>
                          <a:spcPct val="115000"/>
                        </a:lnSpc>
                        <a:spcAft>
                          <a:spcPts val="1000"/>
                        </a:spcAft>
                      </a:pPr>
                      <a:r>
                        <a:rPr lang="en-GB" sz="2000">
                          <a:effectLst/>
                        </a:rPr>
                        <a:t>Minimum</a:t>
                      </a:r>
                    </a:p>
                    <a:p>
                      <a:pPr algn="just">
                        <a:lnSpc>
                          <a:spcPct val="115000"/>
                        </a:lnSpc>
                        <a:spcAft>
                          <a:spcPts val="1000"/>
                        </a:spcAft>
                      </a:pPr>
                      <a:r>
                        <a:rPr lang="en-GB" sz="2000">
                          <a:effectLst/>
                        </a:rPr>
                        <a:t>Maximum</a:t>
                      </a:r>
                    </a:p>
                    <a:p>
                      <a:pPr algn="just">
                        <a:lnSpc>
                          <a:spcPct val="115000"/>
                        </a:lnSpc>
                        <a:spcAft>
                          <a:spcPts val="1000"/>
                        </a:spcAft>
                      </a:pPr>
                      <a:r>
                        <a:rPr lang="en-GB" sz="2000">
                          <a:effectLst/>
                        </a:rPr>
                        <a:t>Mean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en-GB" sz="2000">
                          <a:effectLst/>
                        </a:rPr>
                        <a:t>1540.</a:t>
                      </a:r>
                    </a:p>
                    <a:p>
                      <a:pPr algn="just">
                        <a:lnSpc>
                          <a:spcPct val="115000"/>
                        </a:lnSpc>
                        <a:spcAft>
                          <a:spcPts val="1000"/>
                        </a:spcAft>
                      </a:pPr>
                      <a:r>
                        <a:rPr lang="en-GB" sz="2000">
                          <a:effectLst/>
                        </a:rPr>
                        <a:t>2367.9</a:t>
                      </a:r>
                    </a:p>
                    <a:p>
                      <a:pPr algn="just">
                        <a:lnSpc>
                          <a:spcPct val="115000"/>
                        </a:lnSpc>
                        <a:spcAft>
                          <a:spcPts val="1000"/>
                        </a:spcAft>
                      </a:pPr>
                      <a:r>
                        <a:rPr lang="en-GB" sz="2000">
                          <a:effectLst/>
                        </a:rPr>
                        <a:t>1973.11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en-GB" sz="2000" dirty="0">
                          <a:effectLst/>
                        </a:rPr>
                        <a:t>1235.33</a:t>
                      </a:r>
                    </a:p>
                    <a:p>
                      <a:pPr algn="just">
                        <a:lnSpc>
                          <a:spcPct val="115000"/>
                        </a:lnSpc>
                        <a:spcAft>
                          <a:spcPts val="1000"/>
                        </a:spcAft>
                      </a:pPr>
                      <a:r>
                        <a:rPr lang="en-GB" sz="2000" dirty="0">
                          <a:effectLst/>
                        </a:rPr>
                        <a:t>1985.05</a:t>
                      </a:r>
                    </a:p>
                    <a:p>
                      <a:pPr algn="just">
                        <a:lnSpc>
                          <a:spcPct val="115000"/>
                        </a:lnSpc>
                        <a:spcAft>
                          <a:spcPts val="1000"/>
                        </a:spcAft>
                      </a:pPr>
                      <a:r>
                        <a:rPr lang="en-GB" sz="2000" dirty="0">
                          <a:effectLst/>
                        </a:rPr>
                        <a:t>1687.45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3294670"/>
                  </a:ext>
                </a:extLst>
              </a:tr>
            </a:tbl>
          </a:graphicData>
        </a:graphic>
      </p:graphicFrame>
      <p:sp>
        <p:nvSpPr>
          <p:cNvPr id="9" name="TextBox 8">
            <a:extLst>
              <a:ext uri="{FF2B5EF4-FFF2-40B4-BE49-F238E27FC236}">
                <a16:creationId xmlns:a16="http://schemas.microsoft.com/office/drawing/2014/main" id="{BD768F21-AB57-5D58-1CA8-3208BABD73B2}"/>
              </a:ext>
            </a:extLst>
          </p:cNvPr>
          <p:cNvSpPr txBox="1"/>
          <p:nvPr/>
        </p:nvSpPr>
        <p:spPr>
          <a:xfrm>
            <a:off x="450574" y="1737764"/>
            <a:ext cx="6096000" cy="369332"/>
          </a:xfrm>
          <a:prstGeom prst="rect">
            <a:avLst/>
          </a:prstGeom>
          <a:noFill/>
        </p:spPr>
        <p:txBody>
          <a:bodyPr wrap="square">
            <a:spAutoFit/>
          </a:bodyPr>
          <a:lstStyle/>
          <a:p>
            <a:pPr algn="just">
              <a:spcBef>
                <a:spcPts val="1200"/>
              </a:spcBef>
              <a:spcAft>
                <a:spcPts val="1200"/>
              </a:spcAft>
            </a:pPr>
            <a:r>
              <a:rPr lang="en-GB" sz="1800" b="1" dirty="0">
                <a:solidFill>
                  <a:srgbClr val="FF0000"/>
                </a:solidFill>
                <a:effectLst/>
                <a:latin typeface="Times New Roman" panose="02020603050405020304" pitchFamily="18" charset="0"/>
                <a:ea typeface="Times New Roman" panose="02020603050405020304" pitchFamily="18" charset="0"/>
              </a:rPr>
              <a:t>Wind  energy potential</a:t>
            </a:r>
            <a:endParaRPr lang="en-GB"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14BD2D82-1BF9-14C2-514F-B0EBA65647A1}"/>
              </a:ext>
            </a:extLst>
          </p:cNvPr>
          <p:cNvSpPr txBox="1"/>
          <p:nvPr/>
        </p:nvSpPr>
        <p:spPr>
          <a:xfrm>
            <a:off x="6440556" y="1687906"/>
            <a:ext cx="6096000" cy="369332"/>
          </a:xfrm>
          <a:prstGeom prst="rect">
            <a:avLst/>
          </a:prstGeom>
          <a:noFill/>
        </p:spPr>
        <p:txBody>
          <a:bodyPr wrap="square">
            <a:spAutoFit/>
          </a:bodyPr>
          <a:lstStyle/>
          <a:p>
            <a:pPr algn="just">
              <a:spcBef>
                <a:spcPts val="1200"/>
              </a:spcBef>
              <a:spcAft>
                <a:spcPts val="1200"/>
              </a:spcAft>
            </a:pPr>
            <a:r>
              <a:rPr lang="en-GB" sz="1800" b="1" dirty="0">
                <a:solidFill>
                  <a:srgbClr val="FF0000"/>
                </a:solidFill>
                <a:effectLst/>
                <a:latin typeface="Times New Roman" panose="02020603050405020304" pitchFamily="18" charset="0"/>
                <a:ea typeface="Times New Roman" panose="02020603050405020304" pitchFamily="18" charset="0"/>
              </a:rPr>
              <a:t>Solar  energy potential</a:t>
            </a:r>
            <a:endParaRPr lang="en-GB" sz="1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3C9FDF2-FF5F-0AB2-8F3E-2C11764FCEA9}"/>
              </a:ext>
            </a:extLst>
          </p:cNvPr>
          <p:cNvSpPr txBox="1"/>
          <p:nvPr/>
        </p:nvSpPr>
        <p:spPr>
          <a:xfrm>
            <a:off x="6354417" y="4800763"/>
            <a:ext cx="4419600" cy="390684"/>
          </a:xfrm>
          <a:prstGeom prst="rect">
            <a:avLst/>
          </a:prstGeom>
          <a:noFill/>
        </p:spPr>
        <p:txBody>
          <a:bodyPr wrap="square">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 Data from Global Solar Atlas, 2022.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DC311A5-510C-F470-FD19-9558CBBED84D}"/>
              </a:ext>
            </a:extLst>
          </p:cNvPr>
          <p:cNvSpPr txBox="1"/>
          <p:nvPr/>
        </p:nvSpPr>
        <p:spPr>
          <a:xfrm>
            <a:off x="1007166" y="4927593"/>
            <a:ext cx="4585251" cy="390684"/>
          </a:xfrm>
          <a:prstGeom prst="rect">
            <a:avLst/>
          </a:prstGeom>
          <a:noFill/>
        </p:spPr>
        <p:txBody>
          <a:bodyPr wrap="square">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 Data from Global Wind Atlas, 2022.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21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C28E-9AE7-44DD-21C9-3DE34582A6AD}"/>
              </a:ext>
            </a:extLst>
          </p:cNvPr>
          <p:cNvSpPr>
            <a:spLocks noGrp="1"/>
          </p:cNvSpPr>
          <p:nvPr>
            <p:ph type="title"/>
          </p:nvPr>
        </p:nvSpPr>
        <p:spPr>
          <a:xfrm>
            <a:off x="838200" y="365126"/>
            <a:ext cx="10515600" cy="912595"/>
          </a:xfrm>
        </p:spPr>
        <p:txBody>
          <a:bodyPr>
            <a:normAutofit/>
          </a:bodyPr>
          <a:lstStyle/>
          <a:p>
            <a:r>
              <a:rPr lang="en-GB" sz="3200" dirty="0"/>
              <a:t>Energy Potential; Renewable Energy</a:t>
            </a:r>
          </a:p>
        </p:txBody>
      </p:sp>
      <p:graphicFrame>
        <p:nvGraphicFramePr>
          <p:cNvPr id="4" name="Content Placeholder 3">
            <a:extLst>
              <a:ext uri="{FF2B5EF4-FFF2-40B4-BE49-F238E27FC236}">
                <a16:creationId xmlns:a16="http://schemas.microsoft.com/office/drawing/2014/main" id="{0387250D-FD72-6283-0B26-526A0A2C2AF9}"/>
              </a:ext>
            </a:extLst>
          </p:cNvPr>
          <p:cNvGraphicFramePr>
            <a:graphicFrameLocks noGrp="1"/>
          </p:cNvGraphicFramePr>
          <p:nvPr>
            <p:ph idx="1"/>
            <p:extLst>
              <p:ext uri="{D42A27DB-BD31-4B8C-83A1-F6EECF244321}">
                <p14:modId xmlns:p14="http://schemas.microsoft.com/office/powerpoint/2010/main" val="4009827487"/>
              </p:ext>
            </p:extLst>
          </p:nvPr>
        </p:nvGraphicFramePr>
        <p:xfrm>
          <a:off x="357809" y="1683026"/>
          <a:ext cx="10296939" cy="4095750"/>
        </p:xfrm>
        <a:graphic>
          <a:graphicData uri="http://schemas.openxmlformats.org/drawingml/2006/table">
            <a:tbl>
              <a:tblPr firstRow="1" firstCol="1" bandRow="1">
                <a:tableStyleId>{5C22544A-7EE6-4342-B048-85BDC9FD1C3A}</a:tableStyleId>
              </a:tblPr>
              <a:tblGrid>
                <a:gridCol w="2093843">
                  <a:extLst>
                    <a:ext uri="{9D8B030D-6E8A-4147-A177-3AD203B41FA5}">
                      <a16:colId xmlns:a16="http://schemas.microsoft.com/office/drawing/2014/main" val="3840663081"/>
                    </a:ext>
                  </a:extLst>
                </a:gridCol>
                <a:gridCol w="1438592">
                  <a:extLst>
                    <a:ext uri="{9D8B030D-6E8A-4147-A177-3AD203B41FA5}">
                      <a16:colId xmlns:a16="http://schemas.microsoft.com/office/drawing/2014/main" val="355609931"/>
                    </a:ext>
                  </a:extLst>
                </a:gridCol>
                <a:gridCol w="1656007">
                  <a:extLst>
                    <a:ext uri="{9D8B030D-6E8A-4147-A177-3AD203B41FA5}">
                      <a16:colId xmlns:a16="http://schemas.microsoft.com/office/drawing/2014/main" val="581280724"/>
                    </a:ext>
                  </a:extLst>
                </a:gridCol>
                <a:gridCol w="1610324">
                  <a:extLst>
                    <a:ext uri="{9D8B030D-6E8A-4147-A177-3AD203B41FA5}">
                      <a16:colId xmlns:a16="http://schemas.microsoft.com/office/drawing/2014/main" val="3608029921"/>
                    </a:ext>
                  </a:extLst>
                </a:gridCol>
                <a:gridCol w="1860439">
                  <a:extLst>
                    <a:ext uri="{9D8B030D-6E8A-4147-A177-3AD203B41FA5}">
                      <a16:colId xmlns:a16="http://schemas.microsoft.com/office/drawing/2014/main" val="3066096006"/>
                    </a:ext>
                  </a:extLst>
                </a:gridCol>
                <a:gridCol w="1637734">
                  <a:extLst>
                    <a:ext uri="{9D8B030D-6E8A-4147-A177-3AD203B41FA5}">
                      <a16:colId xmlns:a16="http://schemas.microsoft.com/office/drawing/2014/main" val="590218026"/>
                    </a:ext>
                  </a:extLst>
                </a:gridCol>
              </a:tblGrid>
              <a:tr h="1358535">
                <a:tc>
                  <a:txBody>
                    <a:bodyPr/>
                    <a:lstStyle/>
                    <a:p>
                      <a:pPr algn="just">
                        <a:lnSpc>
                          <a:spcPct val="115000"/>
                        </a:lnSpc>
                        <a:spcAft>
                          <a:spcPts val="1000"/>
                        </a:spcAft>
                      </a:pPr>
                      <a:r>
                        <a:rPr lang="en-GB" sz="2400">
                          <a:effectLst/>
                        </a:rPr>
                        <a:t>region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Installed capacity (MW)</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dirty="0">
                          <a:effectLst/>
                        </a:rPr>
                        <a:t>On-going construction (MW)</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Current generation (GWh)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Technicall feasible potential (GWh)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Installed/ potential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5902125"/>
                  </a:ext>
                </a:extLst>
              </a:tr>
              <a:tr h="669172">
                <a:tc>
                  <a:txBody>
                    <a:bodyPr/>
                    <a:lstStyle/>
                    <a:p>
                      <a:pPr algn="just">
                        <a:lnSpc>
                          <a:spcPct val="115000"/>
                        </a:lnSpc>
                        <a:spcAft>
                          <a:spcPts val="1000"/>
                        </a:spcAft>
                      </a:pPr>
                      <a:r>
                        <a:rPr lang="en-GB" sz="2400">
                          <a:effectLst/>
                        </a:rPr>
                        <a:t>Southern Africa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10 051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dirty="0">
                          <a:effectLst/>
                        </a:rPr>
                        <a:t>3 921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43 348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303 715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14.3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560332"/>
                  </a:ext>
                </a:extLst>
              </a:tr>
              <a:tr h="324491">
                <a:tc>
                  <a:txBody>
                    <a:bodyPr/>
                    <a:lstStyle/>
                    <a:p>
                      <a:pPr algn="just">
                        <a:lnSpc>
                          <a:spcPct val="115000"/>
                        </a:lnSpc>
                        <a:spcAft>
                          <a:spcPts val="1000"/>
                        </a:spcAft>
                      </a:pPr>
                      <a:r>
                        <a:rPr lang="en-GB" sz="2400">
                          <a:effectLst/>
                        </a:rPr>
                        <a:t>Africa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32853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13327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104602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1546314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6.8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7277158"/>
                  </a:ext>
                </a:extLst>
              </a:tr>
              <a:tr h="1013854">
                <a:tc>
                  <a:txBody>
                    <a:bodyPr/>
                    <a:lstStyle/>
                    <a:p>
                      <a:pPr algn="just">
                        <a:lnSpc>
                          <a:spcPct val="115000"/>
                        </a:lnSpc>
                        <a:spcAft>
                          <a:spcPts val="1000"/>
                        </a:spcAft>
                      </a:pPr>
                      <a:r>
                        <a:rPr lang="en-GB" sz="2400">
                          <a:effectLst/>
                        </a:rPr>
                        <a:t>Percentage of Africa total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dirty="0">
                          <a:effectLst/>
                        </a:rPr>
                        <a:t>30.6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29.4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41.4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19.6</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267917"/>
                  </a:ext>
                </a:extLst>
              </a:tr>
            </a:tbl>
          </a:graphicData>
        </a:graphic>
      </p:graphicFrame>
      <p:sp>
        <p:nvSpPr>
          <p:cNvPr id="6" name="TextBox 5">
            <a:extLst>
              <a:ext uri="{FF2B5EF4-FFF2-40B4-BE49-F238E27FC236}">
                <a16:creationId xmlns:a16="http://schemas.microsoft.com/office/drawing/2014/main" id="{5A747A9D-13A9-F264-703E-47ABD3CE7F05}"/>
              </a:ext>
            </a:extLst>
          </p:cNvPr>
          <p:cNvSpPr txBox="1"/>
          <p:nvPr/>
        </p:nvSpPr>
        <p:spPr>
          <a:xfrm>
            <a:off x="530087" y="5567145"/>
            <a:ext cx="9607825" cy="709233"/>
          </a:xfrm>
          <a:prstGeom prst="rect">
            <a:avLst/>
          </a:prstGeom>
          <a:noFill/>
        </p:spPr>
        <p:txBody>
          <a:bodyPr wrap="square">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 Hydropower News: </a:t>
            </a:r>
            <a:r>
              <a:rPr lang="en-US"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https://www.andritz.com/hydro-en/hydronews/hydropower-africa/east-africa#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DE511DD-A7A1-8EB9-3E07-3839D77A7350}"/>
              </a:ext>
            </a:extLst>
          </p:cNvPr>
          <p:cNvSpPr txBox="1"/>
          <p:nvPr/>
        </p:nvSpPr>
        <p:spPr>
          <a:xfrm>
            <a:off x="1391478" y="1277721"/>
            <a:ext cx="6096000" cy="423834"/>
          </a:xfrm>
          <a:prstGeom prst="rect">
            <a:avLst/>
          </a:prstGeom>
          <a:noFill/>
        </p:spPr>
        <p:txBody>
          <a:bodyPr wrap="square">
            <a:spAutoFit/>
          </a:bodyPr>
          <a:lstStyle/>
          <a:p>
            <a:pPr algn="just">
              <a:lnSpc>
                <a:spcPct val="115000"/>
              </a:lnSpc>
              <a:spcAft>
                <a:spcPts val="10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Southern Africa large  hydropower potential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423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F570-FA51-E741-7747-9B2D447C4455}"/>
              </a:ext>
            </a:extLst>
          </p:cNvPr>
          <p:cNvSpPr>
            <a:spLocks noGrp="1"/>
          </p:cNvSpPr>
          <p:nvPr>
            <p:ph type="title"/>
          </p:nvPr>
        </p:nvSpPr>
        <p:spPr/>
        <p:txBody>
          <a:bodyPr>
            <a:normAutofit/>
          </a:bodyPr>
          <a:lstStyle/>
          <a:p>
            <a:r>
              <a:rPr lang="en-GB" sz="3200" dirty="0"/>
              <a:t>Energy Potential; Renewable Energy</a:t>
            </a:r>
          </a:p>
        </p:txBody>
      </p:sp>
      <p:graphicFrame>
        <p:nvGraphicFramePr>
          <p:cNvPr id="5" name="Content Placeholder 4">
            <a:extLst>
              <a:ext uri="{FF2B5EF4-FFF2-40B4-BE49-F238E27FC236}">
                <a16:creationId xmlns:a16="http://schemas.microsoft.com/office/drawing/2014/main" id="{79D1E459-27DB-2433-FAAF-50BFB49713EB}"/>
              </a:ext>
            </a:extLst>
          </p:cNvPr>
          <p:cNvGraphicFramePr>
            <a:graphicFrameLocks noGrp="1"/>
          </p:cNvGraphicFramePr>
          <p:nvPr>
            <p:ph sz="half" idx="1"/>
            <p:extLst>
              <p:ext uri="{D42A27DB-BD31-4B8C-83A1-F6EECF244321}">
                <p14:modId xmlns:p14="http://schemas.microsoft.com/office/powerpoint/2010/main" val="608121991"/>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D5CB1123-5E97-5F0A-391F-C89F5EEB7811}"/>
              </a:ext>
            </a:extLst>
          </p:cNvPr>
          <p:cNvSpPr>
            <a:spLocks noGrp="1"/>
          </p:cNvSpPr>
          <p:nvPr>
            <p:ph sz="half" idx="2"/>
          </p:nvPr>
        </p:nvSpPr>
        <p:spPr>
          <a:xfrm>
            <a:off x="5654493" y="2056093"/>
            <a:ext cx="5702620" cy="4195762"/>
          </a:xfrm>
        </p:spPr>
        <p:txBody>
          <a:bodyPr>
            <a:norm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Geothermal: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1200"/>
              </a:spcAft>
            </a:pPr>
            <a:r>
              <a:rPr lang="en-GB" sz="1800" b="1" dirty="0">
                <a:solidFill>
                  <a:srgbClr val="000000"/>
                </a:solidFill>
                <a:effectLst/>
                <a:latin typeface="Times New Roman" panose="02020603050405020304" pitchFamily="18" charset="0"/>
                <a:ea typeface="Times New Roman" panose="02020603050405020304" pitchFamily="18" charset="0"/>
              </a:rPr>
              <a:t>Two Souther</a:t>
            </a:r>
            <a:r>
              <a:rPr lang="en-GB" sz="1800" dirty="0">
                <a:solidFill>
                  <a:srgbClr val="000000"/>
                </a:solidFill>
                <a:effectLst/>
                <a:latin typeface="Times New Roman" panose="02020603050405020304" pitchFamily="18" charset="0"/>
                <a:ea typeface="Times New Roman" panose="02020603050405020304" pitchFamily="18" charset="0"/>
              </a:rPr>
              <a:t>n African countries have geothermal resources; Zambia and Malawi.</a:t>
            </a:r>
            <a:endParaRPr lang="en-GB"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sz="1800" dirty="0">
                <a:solidFill>
                  <a:srgbClr val="000000"/>
                </a:solidFill>
                <a:effectLst/>
                <a:latin typeface="Times New Roman" panose="02020603050405020304" pitchFamily="18" charset="0"/>
                <a:ea typeface="Times New Roman" panose="02020603050405020304" pitchFamily="18" charset="0"/>
              </a:rPr>
              <a:t>Zambia: 2 major prospects: </a:t>
            </a:r>
            <a:r>
              <a:rPr lang="en-GB" sz="1800" dirty="0" err="1">
                <a:solidFill>
                  <a:srgbClr val="000000"/>
                </a:solidFill>
                <a:effectLst/>
                <a:latin typeface="Times New Roman" panose="02020603050405020304" pitchFamily="18" charset="0"/>
                <a:ea typeface="Times New Roman" panose="02020603050405020304" pitchFamily="18" charset="0"/>
              </a:rPr>
              <a:t>Kapisya</a:t>
            </a:r>
            <a:r>
              <a:rPr lang="en-GB" sz="1800" dirty="0">
                <a:solidFill>
                  <a:srgbClr val="000000"/>
                </a:solidFill>
                <a:effectLst/>
                <a:latin typeface="Times New Roman" panose="02020603050405020304" pitchFamily="18" charset="0"/>
                <a:ea typeface="Times New Roman" panose="02020603050405020304" pitchFamily="18" charset="0"/>
              </a:rPr>
              <a:t> with more than 80 occurrences of hot springs and Kafue which lies at the intersection of the Zambezi mobile belt. </a:t>
            </a:r>
            <a:endParaRPr lang="en-GB"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sz="1800" dirty="0">
                <a:solidFill>
                  <a:srgbClr val="000000"/>
                </a:solidFill>
                <a:effectLst/>
                <a:latin typeface="Times New Roman" panose="02020603050405020304" pitchFamily="18" charset="0"/>
                <a:ea typeface="Times New Roman" panose="02020603050405020304" pitchFamily="18" charset="0"/>
              </a:rPr>
              <a:t>Malawi where geothermal system is due to deep circulation along structures giving rise to medium to low temperature  geothermal resources </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04541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6714-8970-C26A-41A4-1A32C467E8AB}"/>
              </a:ext>
            </a:extLst>
          </p:cNvPr>
          <p:cNvSpPr>
            <a:spLocks noGrp="1"/>
          </p:cNvSpPr>
          <p:nvPr>
            <p:ph type="title"/>
          </p:nvPr>
        </p:nvSpPr>
        <p:spPr/>
        <p:txBody>
          <a:bodyPr/>
          <a:lstStyle/>
          <a:p>
            <a:r>
              <a:rPr lang="en-US" dirty="0"/>
              <a:t>Outline</a:t>
            </a:r>
            <a:endParaRPr lang="en-GB" dirty="0"/>
          </a:p>
        </p:txBody>
      </p:sp>
      <p:sp>
        <p:nvSpPr>
          <p:cNvPr id="3" name="Content Placeholder 2">
            <a:extLst>
              <a:ext uri="{FF2B5EF4-FFF2-40B4-BE49-F238E27FC236}">
                <a16:creationId xmlns:a16="http://schemas.microsoft.com/office/drawing/2014/main" id="{82544BFF-DC5B-1401-AC0F-190406999954}"/>
              </a:ext>
            </a:extLst>
          </p:cNvPr>
          <p:cNvSpPr>
            <a:spLocks noGrp="1"/>
          </p:cNvSpPr>
          <p:nvPr>
            <p:ph idx="1"/>
          </p:nvPr>
        </p:nvSpPr>
        <p:spPr/>
        <p:txBody>
          <a:bodyPr/>
          <a:lstStyle/>
          <a:p>
            <a:r>
              <a:rPr lang="en-US" dirty="0"/>
              <a:t>Introduction: resources, energy resources; energy challenges; objectives </a:t>
            </a:r>
          </a:p>
          <a:p>
            <a:r>
              <a:rPr lang="en-US" dirty="0"/>
              <a:t>Energy resources and Energy Governance</a:t>
            </a:r>
          </a:p>
          <a:p>
            <a:r>
              <a:rPr lang="en-US" dirty="0"/>
              <a:t>Methodology</a:t>
            </a:r>
          </a:p>
          <a:p>
            <a:r>
              <a:rPr lang="en-US" dirty="0"/>
              <a:t>Results:</a:t>
            </a:r>
          </a:p>
          <a:p>
            <a:pPr lvl="1"/>
            <a:r>
              <a:rPr lang="en-US" dirty="0"/>
              <a:t>Energy Status</a:t>
            </a:r>
          </a:p>
          <a:p>
            <a:pPr lvl="1"/>
            <a:r>
              <a:rPr lang="en-US" dirty="0"/>
              <a:t>Energy Potentials</a:t>
            </a:r>
          </a:p>
          <a:p>
            <a:pPr lvl="1"/>
            <a:r>
              <a:rPr lang="en-US" dirty="0"/>
              <a:t>Energy Governance Action</a:t>
            </a:r>
          </a:p>
          <a:p>
            <a:r>
              <a:rPr lang="en-US" dirty="0"/>
              <a:t>Conclusion</a:t>
            </a:r>
          </a:p>
          <a:p>
            <a:r>
              <a:rPr lang="en-US" dirty="0"/>
              <a:t>Recommendations </a:t>
            </a:r>
          </a:p>
          <a:p>
            <a:pPr lvl="1"/>
            <a:endParaRPr lang="en-US" dirty="0"/>
          </a:p>
        </p:txBody>
      </p:sp>
    </p:spTree>
    <p:extLst>
      <p:ext uri="{BB962C8B-B14F-4D97-AF65-F5344CB8AC3E}">
        <p14:creationId xmlns:p14="http://schemas.microsoft.com/office/powerpoint/2010/main" val="560682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18A1-0D22-5BF7-6C5D-7204626F61FA}"/>
              </a:ext>
            </a:extLst>
          </p:cNvPr>
          <p:cNvSpPr>
            <a:spLocks noGrp="1"/>
          </p:cNvSpPr>
          <p:nvPr>
            <p:ph type="title"/>
          </p:nvPr>
        </p:nvSpPr>
        <p:spPr/>
        <p:txBody>
          <a:bodyPr/>
          <a:lstStyle/>
          <a:p>
            <a:r>
              <a:rPr lang="en-GB" dirty="0"/>
              <a:t>Energy Governance Actions: Policies</a:t>
            </a:r>
          </a:p>
        </p:txBody>
      </p:sp>
      <p:graphicFrame>
        <p:nvGraphicFramePr>
          <p:cNvPr id="4" name="Content Placeholder 3">
            <a:extLst>
              <a:ext uri="{FF2B5EF4-FFF2-40B4-BE49-F238E27FC236}">
                <a16:creationId xmlns:a16="http://schemas.microsoft.com/office/drawing/2014/main" id="{8BEC0712-381D-E3DE-8409-48BC014E68E8}"/>
              </a:ext>
            </a:extLst>
          </p:cNvPr>
          <p:cNvGraphicFramePr>
            <a:graphicFrameLocks noGrp="1"/>
          </p:cNvGraphicFramePr>
          <p:nvPr>
            <p:ph idx="1"/>
            <p:extLst>
              <p:ext uri="{D42A27DB-BD31-4B8C-83A1-F6EECF244321}">
                <p14:modId xmlns:p14="http://schemas.microsoft.com/office/powerpoint/2010/main" val="746964133"/>
              </p:ext>
            </p:extLst>
          </p:nvPr>
        </p:nvGraphicFramePr>
        <p:xfrm>
          <a:off x="838200" y="1825625"/>
          <a:ext cx="10611678" cy="466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60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659D-AAE7-F103-0667-B1B5C7B888B7}"/>
              </a:ext>
            </a:extLst>
          </p:cNvPr>
          <p:cNvSpPr>
            <a:spLocks noGrp="1"/>
          </p:cNvSpPr>
          <p:nvPr>
            <p:ph type="title"/>
          </p:nvPr>
        </p:nvSpPr>
        <p:spPr>
          <a:xfrm>
            <a:off x="838201" y="365125"/>
            <a:ext cx="5464126" cy="1325563"/>
          </a:xfrm>
        </p:spPr>
        <p:txBody>
          <a:bodyPr>
            <a:normAutofit/>
          </a:bodyPr>
          <a:lstStyle/>
          <a:p>
            <a:r>
              <a:rPr lang="en-GB" sz="3200" dirty="0"/>
              <a:t>Energy Governance Actions</a:t>
            </a:r>
          </a:p>
        </p:txBody>
      </p:sp>
      <p:sp>
        <p:nvSpPr>
          <p:cNvPr id="3" name="Content Placeholder 2">
            <a:extLst>
              <a:ext uri="{FF2B5EF4-FFF2-40B4-BE49-F238E27FC236}">
                <a16:creationId xmlns:a16="http://schemas.microsoft.com/office/drawing/2014/main" id="{78E633DA-C762-F501-BF35-C418FC33B218}"/>
              </a:ext>
            </a:extLst>
          </p:cNvPr>
          <p:cNvSpPr>
            <a:spLocks noGrp="1"/>
          </p:cNvSpPr>
          <p:nvPr>
            <p:ph sz="half" idx="1"/>
          </p:nvPr>
        </p:nvSpPr>
        <p:spPr>
          <a:xfrm>
            <a:off x="838200" y="1825625"/>
            <a:ext cx="4704471" cy="4351338"/>
          </a:xfrm>
        </p:spPr>
        <p:txBody>
          <a:bodyPr>
            <a:normAutofit lnSpcReduction="10000"/>
          </a:bodyPr>
          <a:lstStyle/>
          <a:p>
            <a:pPr algn="just">
              <a:lnSpc>
                <a:spcPct val="115000"/>
              </a:lnSpc>
              <a:spcBef>
                <a:spcPts val="1200"/>
              </a:spcBef>
              <a:spcAft>
                <a:spcPts val="1200"/>
              </a:spcAft>
            </a:pPr>
            <a:r>
              <a:rPr lang="en-GB"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Independent power producers (IPPs);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According to Eberhard, et al (2017), there were 92 IPPs in Southern Africa by 2017. They account for about 5.2GW of electricity.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Power Africa: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international partnership for energy development in Africa is Power Africa and  an initiative of the government of USA.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the end of 2021, nine of the 12 Southern African countries are already connected to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Power Africa.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graphicFrame>
        <p:nvGraphicFramePr>
          <p:cNvPr id="5" name="Content Placeholder 4">
            <a:extLst>
              <a:ext uri="{FF2B5EF4-FFF2-40B4-BE49-F238E27FC236}">
                <a16:creationId xmlns:a16="http://schemas.microsoft.com/office/drawing/2014/main" id="{E9B43D94-BCA6-F820-6A37-8D86FDDB8A3F}"/>
              </a:ext>
            </a:extLst>
          </p:cNvPr>
          <p:cNvGraphicFramePr>
            <a:graphicFrameLocks noGrp="1"/>
          </p:cNvGraphicFramePr>
          <p:nvPr>
            <p:ph sz="half" idx="2"/>
            <p:extLst>
              <p:ext uri="{D42A27DB-BD31-4B8C-83A1-F6EECF244321}">
                <p14:modId xmlns:p14="http://schemas.microsoft.com/office/powerpoint/2010/main" val="1320835788"/>
              </p:ext>
            </p:extLst>
          </p:nvPr>
        </p:nvGraphicFramePr>
        <p:xfrm>
          <a:off x="5542671" y="829994"/>
          <a:ext cx="6260123" cy="53469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1C02F73-90AD-A0BE-9867-FA08A4101D2E}"/>
              </a:ext>
            </a:extLst>
          </p:cNvPr>
          <p:cNvSpPr txBox="1"/>
          <p:nvPr/>
        </p:nvSpPr>
        <p:spPr>
          <a:xfrm>
            <a:off x="6546574" y="6311900"/>
            <a:ext cx="4691269" cy="709233"/>
          </a:xfrm>
          <a:prstGeom prst="rect">
            <a:avLst/>
          </a:prstGeom>
          <a:noFill/>
        </p:spPr>
        <p:txBody>
          <a:bodyPr wrap="square">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Compiled from USAID, 2022. https://www.usaid.gov/powerafrica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6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1C4F-889A-D159-7122-42DB72C878B9}"/>
              </a:ext>
            </a:extLst>
          </p:cNvPr>
          <p:cNvSpPr>
            <a:spLocks noGrp="1"/>
          </p:cNvSpPr>
          <p:nvPr>
            <p:ph type="title"/>
          </p:nvPr>
        </p:nvSpPr>
        <p:spPr/>
        <p:txBody>
          <a:bodyPr/>
          <a:lstStyle/>
          <a:p>
            <a:r>
              <a:rPr lang="en-GB" sz="4400" dirty="0"/>
              <a:t>Energy Governance Actions</a:t>
            </a:r>
            <a:endParaRPr lang="en-GB" dirty="0"/>
          </a:p>
        </p:txBody>
      </p:sp>
      <p:sp>
        <p:nvSpPr>
          <p:cNvPr id="3" name="Content Placeholder 2">
            <a:extLst>
              <a:ext uri="{FF2B5EF4-FFF2-40B4-BE49-F238E27FC236}">
                <a16:creationId xmlns:a16="http://schemas.microsoft.com/office/drawing/2014/main" id="{9121BC16-43CA-A0B5-38D9-75DFBC68EF3C}"/>
              </a:ext>
            </a:extLst>
          </p:cNvPr>
          <p:cNvSpPr>
            <a:spLocks noGrp="1"/>
          </p:cNvSpPr>
          <p:nvPr>
            <p:ph sz="half" idx="1"/>
          </p:nvPr>
        </p:nvSpPr>
        <p:spPr/>
        <p:txBody>
          <a:bodyPr>
            <a:normAutofit fontScale="92500"/>
          </a:bodyPr>
          <a:lstStyle/>
          <a:p>
            <a:r>
              <a:rPr lang="en-GB" sz="1800" b="1" dirty="0">
                <a:solidFill>
                  <a:srgbClr val="000000"/>
                </a:solidFill>
                <a:effectLst/>
                <a:latin typeface="Times New Roman" panose="02020603050405020304" pitchFamily="18" charset="0"/>
                <a:ea typeface="Times New Roman" panose="02020603050405020304" pitchFamily="18" charset="0"/>
              </a:rPr>
              <a:t>Continental a</a:t>
            </a:r>
            <a:r>
              <a:rPr lang="en-GB" sz="1800" dirty="0">
                <a:solidFill>
                  <a:srgbClr val="000000"/>
                </a:solidFill>
                <a:effectLst/>
                <a:latin typeface="Times New Roman" panose="02020603050405020304" pitchFamily="18" charset="0"/>
                <a:ea typeface="Times New Roman" panose="02020603050405020304" pitchFamily="18" charset="0"/>
              </a:rPr>
              <a:t>ctions: African development Bank and the African Union. </a:t>
            </a:r>
          </a:p>
          <a:p>
            <a:r>
              <a:rPr lang="en-GB" dirty="0"/>
              <a:t>Aim: </a:t>
            </a:r>
            <a:r>
              <a:rPr lang="en-GB" sz="1800" dirty="0">
                <a:solidFill>
                  <a:srgbClr val="000000"/>
                </a:solidFill>
                <a:effectLst/>
                <a:latin typeface="Times New Roman" panose="02020603050405020304" pitchFamily="18" charset="0"/>
                <a:ea typeface="Times New Roman" panose="02020603050405020304" pitchFamily="18" charset="0"/>
              </a:rPr>
              <a:t>to support African countries  in their efforts to provide energy for all and provide opportunities for low  carbon energy development </a:t>
            </a:r>
          </a:p>
          <a:p>
            <a:pPr algn="just">
              <a:lnSpc>
                <a:spcPct val="115000"/>
              </a:lnSpc>
              <a:spcBef>
                <a:spcPts val="1200"/>
              </a:spcBef>
              <a:spcAft>
                <a:spcPts val="1200"/>
              </a:spcAft>
            </a:pPr>
            <a:r>
              <a:rPr lang="en-GB"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Africa Renewable Energy initiative: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Achieve 10GW of new energy capacity at the end of 2020,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Renewable energy generation of 30GW by 2030.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AD70765B-EDE8-D51C-D6A6-F21AA23C03B9}"/>
              </a:ext>
            </a:extLst>
          </p:cNvPr>
          <p:cNvSpPr>
            <a:spLocks noGrp="1"/>
          </p:cNvSpPr>
          <p:nvPr>
            <p:ph sz="half" idx="2"/>
          </p:nvPr>
        </p:nvSpPr>
        <p:spPr/>
        <p:txBody>
          <a:bodyPr>
            <a:normAutofit fontScale="92500"/>
          </a:bodyPr>
          <a:lstStyle/>
          <a:p>
            <a:pPr algn="just">
              <a:lnSpc>
                <a:spcPct val="115000"/>
              </a:lnSpc>
              <a:spcBef>
                <a:spcPts val="1200"/>
              </a:spcBef>
              <a:spcAft>
                <a:spcPts val="1200"/>
              </a:spcAft>
            </a:pPr>
            <a:r>
              <a:rPr lang="en-GB"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New deal on Energy for Africa;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160GW   new capacity by 2025;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On-grid transmission and good connections that will create 130 million new connections by 2025;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Ooff</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-grid connections to add 75 million new connections through isolated mini-grid and standalone systems;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Access to clean cooking energy for about 150 million households by 2025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6355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F6A9-1766-E29F-54B8-4A8CE927B602}"/>
              </a:ext>
            </a:extLst>
          </p:cNvPr>
          <p:cNvSpPr>
            <a:spLocks noGrp="1"/>
          </p:cNvSpPr>
          <p:nvPr>
            <p:ph type="title"/>
          </p:nvPr>
        </p:nvSpPr>
        <p:spPr/>
        <p:txBody>
          <a:bodyPr>
            <a:normAutofit/>
          </a:bodyPr>
          <a:lstStyle/>
          <a:p>
            <a:r>
              <a:rPr lang="en-GB" sz="3200" dirty="0"/>
              <a:t>Energy Governance Actions</a:t>
            </a:r>
          </a:p>
        </p:txBody>
      </p:sp>
      <p:sp>
        <p:nvSpPr>
          <p:cNvPr id="3" name="Content Placeholder 2">
            <a:extLst>
              <a:ext uri="{FF2B5EF4-FFF2-40B4-BE49-F238E27FC236}">
                <a16:creationId xmlns:a16="http://schemas.microsoft.com/office/drawing/2014/main" id="{44B9175A-524D-F05C-EAE1-E18F515E7B77}"/>
              </a:ext>
            </a:extLst>
          </p:cNvPr>
          <p:cNvSpPr>
            <a:spLocks noGrp="1"/>
          </p:cNvSpPr>
          <p:nvPr>
            <p:ph idx="1"/>
          </p:nvPr>
        </p:nvSpPr>
        <p:spPr/>
        <p:txBody>
          <a:bodyPr>
            <a:normAutofit lnSpcReduction="10000"/>
          </a:bodyPr>
          <a:lstStyle/>
          <a:p>
            <a:pPr algn="just">
              <a:lnSpc>
                <a:spcPct val="115000"/>
              </a:lnSpc>
              <a:spcBef>
                <a:spcPts val="1200"/>
              </a:spcBef>
              <a:spcAft>
                <a:spcPts val="1200"/>
              </a:spcAft>
            </a:pPr>
            <a:r>
              <a:rPr lang="en-GB"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Southern Africa Regional power Pool</a:t>
            </a:r>
            <a:endPar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Formed in 1995  with member countries of Angola, Botswana, Democratic Republic of Congo (DRC) Lesotho, Madagascar, Malawi, Mauritius, Mozambique, Namibia,  Seychelles, South Africa, Swaziland,  Tanzania,  Zambia and Zimbabwe.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Aim: to achieve  a fully integrated, competitive energy market and a provider of sustainable energy solutions for the SADC region and beyond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7154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163C-C4F2-E473-7A60-0DFF9A11EE29}"/>
              </a:ext>
            </a:extLst>
          </p:cNvPr>
          <p:cNvSpPr>
            <a:spLocks noGrp="1"/>
          </p:cNvSpPr>
          <p:nvPr>
            <p:ph type="title"/>
          </p:nvPr>
        </p:nvSpPr>
        <p:spPr>
          <a:xfrm>
            <a:off x="646111" y="452718"/>
            <a:ext cx="11029054" cy="1400530"/>
          </a:xfrm>
        </p:spPr>
        <p:txBody>
          <a:bodyPr>
            <a:normAutofit/>
          </a:bodyPr>
          <a:lstStyle/>
          <a:p>
            <a:r>
              <a:rPr lang="en-GB" sz="2800" dirty="0"/>
              <a:t>Energy Governance Actions: Southern Africa Power Pool</a:t>
            </a:r>
          </a:p>
        </p:txBody>
      </p:sp>
      <p:sp>
        <p:nvSpPr>
          <p:cNvPr id="3" name="Content Placeholder 2">
            <a:extLst>
              <a:ext uri="{FF2B5EF4-FFF2-40B4-BE49-F238E27FC236}">
                <a16:creationId xmlns:a16="http://schemas.microsoft.com/office/drawing/2014/main" id="{A6D0877C-71F3-F7A3-3F0F-6F17EB3C2EC4}"/>
              </a:ext>
            </a:extLst>
          </p:cNvPr>
          <p:cNvSpPr>
            <a:spLocks noGrp="1"/>
          </p:cNvSpPr>
          <p:nvPr>
            <p:ph idx="1"/>
          </p:nvPr>
        </p:nvSpPr>
        <p:spPr>
          <a:xfrm>
            <a:off x="838200" y="1338470"/>
            <a:ext cx="10707689" cy="5261113"/>
          </a:xfrm>
        </p:spPr>
        <p:txBody>
          <a:bodyPr>
            <a:normAutofit fontScale="25000" lnSpcReduction="20000"/>
          </a:bodyPr>
          <a:lstStyle/>
          <a:p>
            <a:pPr algn="just">
              <a:lnSpc>
                <a:spcPct val="115000"/>
              </a:lnSpc>
              <a:spcBef>
                <a:spcPts val="1200"/>
              </a:spcBef>
              <a:spcAft>
                <a:spcPts val="1200"/>
              </a:spcAft>
            </a:pPr>
            <a:r>
              <a:rPr lang="en-GB"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Achievements: </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Between 2011-2019: 24,488 MW new generation capacity</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2020, the Power Pool provided 9,817 MW in excess capacity, mainly from South Africa (7,959MW) and Angola (2,261MW). </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2020/21 operating year:</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USD91.1 million was realised in total revenue that was exchanged between members;</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8 205.31 GWh was traded through bilateral contracts and competitive market; </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1498.55GWh was traded on the competitive market while</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6707.76GWh was traded through Bilateral Contracts.</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5147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BB8D-DD61-DB5E-FFA4-A1E5825EF3AB}"/>
              </a:ext>
            </a:extLst>
          </p:cNvPr>
          <p:cNvSpPr>
            <a:spLocks noGrp="1"/>
          </p:cNvSpPr>
          <p:nvPr>
            <p:ph type="title"/>
          </p:nvPr>
        </p:nvSpPr>
        <p:spPr/>
        <p:txBody>
          <a:bodyPr/>
          <a:lstStyle/>
          <a:p>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Conclusion: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1691724-3D16-ACC8-B7EC-9597300679F3}"/>
              </a:ext>
            </a:extLst>
          </p:cNvPr>
          <p:cNvSpPr>
            <a:spLocks noGrp="1"/>
          </p:cNvSpPr>
          <p:nvPr>
            <p:ph idx="1"/>
          </p:nvPr>
        </p:nvSpPr>
        <p:spPr>
          <a:xfrm>
            <a:off x="1103312" y="1484244"/>
            <a:ext cx="8946541" cy="4764156"/>
          </a:xfrm>
        </p:spPr>
        <p:txBody>
          <a:bodyPr>
            <a:normAutofit fontScale="92500"/>
          </a:bodyPr>
          <a:lstStyle/>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energy potential of the Southern African countries are enormous and offer opportunities for changing the fortunes of the energy access in these countries.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Increasing discovery of fossil fuels in the sub-region will provide opportunities for export and earning of foreign exchange and provide employment.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Problems of fossil fuel development:  High level of emission;  declining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internationall</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support for fossil fuel energy development; international protest and even some local protest; the danger of other environmental hazards including resource depletion, the danger of fossil fuel trap.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2570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7DBB-A55A-4DBD-F186-46F84B6F4A07}"/>
              </a:ext>
            </a:extLst>
          </p:cNvPr>
          <p:cNvSpPr>
            <a:spLocks noGrp="1"/>
          </p:cNvSpPr>
          <p:nvPr>
            <p:ph type="title"/>
          </p:nvPr>
        </p:nvSpPr>
        <p:spPr/>
        <p:txBody>
          <a:bodyPr/>
          <a:lstStyle/>
          <a:p>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Conclusion: </a:t>
            </a:r>
            <a:endParaRPr lang="en-GB" dirty="0"/>
          </a:p>
        </p:txBody>
      </p:sp>
      <p:sp>
        <p:nvSpPr>
          <p:cNvPr id="3" name="Content Placeholder 2">
            <a:extLst>
              <a:ext uri="{FF2B5EF4-FFF2-40B4-BE49-F238E27FC236}">
                <a16:creationId xmlns:a16="http://schemas.microsoft.com/office/drawing/2014/main" id="{1D12974F-159D-03F2-88F5-0FD64F50E4C9}"/>
              </a:ext>
            </a:extLst>
          </p:cNvPr>
          <p:cNvSpPr>
            <a:spLocks noGrp="1"/>
          </p:cNvSpPr>
          <p:nvPr>
            <p:ph idx="1"/>
          </p:nvPr>
        </p:nvSpPr>
        <p:spPr>
          <a:xfrm>
            <a:off x="1103312" y="1325218"/>
            <a:ext cx="9404723" cy="4923182"/>
          </a:xfrm>
        </p:spPr>
        <p:txBody>
          <a:bodyPr>
            <a:normAutofit/>
          </a:bodyPr>
          <a:lstStyle/>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advantages of natural gas should be recognised and hence stands useful for energy generation and domestic cooking energy use.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is clear evidence of energy deprivation in the midst of plenty; raising the issue of </a:t>
            </a:r>
            <a:r>
              <a:rPr lang="en-GB"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resource curse.</a:t>
            </a:r>
            <a:endPar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existing governance initiatives are many, but the tangible contributions are low.</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Renewable energy option stands in very good stead to shield the Southern African countries from the largely unsustainable fossil fuels.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6220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95B0-326C-01BF-02C3-126FDE180F1C}"/>
              </a:ext>
            </a:extLst>
          </p:cNvPr>
          <p:cNvSpPr>
            <a:spLocks noGrp="1"/>
          </p:cNvSpPr>
          <p:nvPr>
            <p:ph type="title"/>
          </p:nvPr>
        </p:nvSpPr>
        <p:spPr/>
        <p:txBody>
          <a:bodyPr/>
          <a:lstStyle/>
          <a:p>
            <a:r>
              <a:rPr lang="en-US" sz="2800" dirty="0"/>
              <a:t>Recommendations</a:t>
            </a:r>
            <a:endParaRPr lang="en-GB" sz="2800" dirty="0"/>
          </a:p>
        </p:txBody>
      </p:sp>
      <p:sp>
        <p:nvSpPr>
          <p:cNvPr id="3" name="Content Placeholder 2">
            <a:extLst>
              <a:ext uri="{FF2B5EF4-FFF2-40B4-BE49-F238E27FC236}">
                <a16:creationId xmlns:a16="http://schemas.microsoft.com/office/drawing/2014/main" id="{4AA2EF83-21E8-FD8B-CF2F-9C7208109DB2}"/>
              </a:ext>
            </a:extLst>
          </p:cNvPr>
          <p:cNvSpPr>
            <a:spLocks noGrp="1"/>
          </p:cNvSpPr>
          <p:nvPr>
            <p:ph idx="1"/>
          </p:nvPr>
        </p:nvSpPr>
        <p:spPr>
          <a:xfrm>
            <a:off x="838199" y="1126435"/>
            <a:ext cx="10942983" cy="5486400"/>
          </a:xfrm>
        </p:spPr>
        <p:txBody>
          <a:bodyPr>
            <a:normAutofit/>
          </a:bodyPr>
          <a:lstStyle/>
          <a:p>
            <a:pPr algn="just">
              <a:lnSpc>
                <a:spcPct val="115000"/>
              </a:lnSpc>
              <a:spcBef>
                <a:spcPts val="1200"/>
              </a:spcBef>
              <a:spcAft>
                <a:spcPts val="1200"/>
              </a:spcAft>
            </a:pP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Sustainable energy resource development  will involve: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Sound care for the environment,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People-centred energy system;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Spatial justice that recognises all places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Economic gains that involve employment generation, thriving private sector investment,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Functioning utilities,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mix of centralised generation and distribution system and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1200"/>
              </a:spcAft>
            </a:pP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Fulfilling international energy transition </a:t>
            </a:r>
            <a:r>
              <a:rPr lang="en-GB"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 climate change agreements.</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6663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B12D-4E25-5003-AFE7-23F16431F25C}"/>
              </a:ext>
            </a:extLst>
          </p:cNvPr>
          <p:cNvSpPr>
            <a:spLocks noGrp="1"/>
          </p:cNvSpPr>
          <p:nvPr>
            <p:ph type="title"/>
          </p:nvPr>
        </p:nvSpPr>
        <p:spPr/>
        <p:txBody>
          <a:bodyPr/>
          <a:lstStyle/>
          <a:p>
            <a:r>
              <a:rPr lang="en-GB" dirty="0"/>
              <a:t>Introduction: Natural resources</a:t>
            </a:r>
          </a:p>
        </p:txBody>
      </p:sp>
      <p:sp>
        <p:nvSpPr>
          <p:cNvPr id="3" name="Content Placeholder 2">
            <a:extLst>
              <a:ext uri="{FF2B5EF4-FFF2-40B4-BE49-F238E27FC236}">
                <a16:creationId xmlns:a16="http://schemas.microsoft.com/office/drawing/2014/main" id="{4C9A4209-D249-C596-9200-87714CAF5786}"/>
              </a:ext>
            </a:extLst>
          </p:cNvPr>
          <p:cNvSpPr>
            <a:spLocks noGrp="1"/>
          </p:cNvSpPr>
          <p:nvPr>
            <p:ph idx="1"/>
          </p:nvPr>
        </p:nvSpPr>
        <p:spPr/>
        <p:txBody>
          <a:bodyPr>
            <a:normAutofit fontScale="92500" lnSpcReduction="20000"/>
          </a:bodyPr>
          <a:lstStyle/>
          <a:p>
            <a:pPr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 in the environment naturally formed and valuable for use by human beings.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Constitute a significant part of  the national wealth of most nations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are (1) part of the environment (2) formed naturally and (3) are useful to man.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Occur in varying forms and volumes across space.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 support ecological services for both the human society and the environment.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4821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19F5-7D75-98E1-1BD0-A2A486C316B7}"/>
              </a:ext>
            </a:extLst>
          </p:cNvPr>
          <p:cNvSpPr>
            <a:spLocks noGrp="1"/>
          </p:cNvSpPr>
          <p:nvPr>
            <p:ph type="title"/>
          </p:nvPr>
        </p:nvSpPr>
        <p:spPr/>
        <p:txBody>
          <a:bodyPr/>
          <a:lstStyle/>
          <a:p>
            <a:r>
              <a:rPr lang="en-GB" dirty="0"/>
              <a:t>Introduction: Natural resources</a:t>
            </a:r>
          </a:p>
        </p:txBody>
      </p:sp>
      <p:sp>
        <p:nvSpPr>
          <p:cNvPr id="3" name="Content Placeholder 2">
            <a:extLst>
              <a:ext uri="{FF2B5EF4-FFF2-40B4-BE49-F238E27FC236}">
                <a16:creationId xmlns:a16="http://schemas.microsoft.com/office/drawing/2014/main" id="{6CE747D4-C678-5697-EF22-D3E49F118034}"/>
              </a:ext>
            </a:extLst>
          </p:cNvPr>
          <p:cNvSpPr>
            <a:spLocks noGrp="1"/>
          </p:cNvSpPr>
          <p:nvPr>
            <p:ph idx="1"/>
          </p:nvPr>
        </p:nvSpPr>
        <p:spPr/>
        <p:txBody>
          <a:bodyPr>
            <a:normAutofit lnSpcReduction="10000"/>
          </a:bodyPr>
          <a:lstStyle/>
          <a:p>
            <a:pPr algn="just">
              <a:lnSpc>
                <a:spcPct val="115000"/>
              </a:lnSpc>
              <a:spcBef>
                <a:spcPts val="1200"/>
              </a:spcBef>
              <a:spcAft>
                <a:spcPts val="1200"/>
              </a:spcAft>
              <a:buFont typeface="Wingdings" panose="05000000000000000000" pitchFamily="2" charset="2"/>
              <a:buChar char="Ø"/>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Occur in single form or in complex, and separated through human technologies.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buFont typeface="Wingdings" panose="05000000000000000000" pitchFamily="2" charset="2"/>
              <a:buChar char="Ø"/>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Classified as renewable or non renewable resources.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buFont typeface="Wingdings" panose="05000000000000000000" pitchFamily="2" charset="2"/>
              <a:buChar char="Ø"/>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Contribute to sustainability. Sustainable development: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Bef>
                <a:spcPts val="1200"/>
              </a:spcBef>
              <a:spcAft>
                <a:spcPts val="1200"/>
              </a:spcAft>
              <a:buFont typeface="Wingdings" panose="05000000000000000000" pitchFamily="2" charset="2"/>
              <a:buChar char="Ø"/>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‘Sustainable development seeks to meet the needs and aspirations of the present without compromising the ability to meet those of the future’ (Brundtland Commission, 1987)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Bef>
                <a:spcPts val="1200"/>
              </a:spcBef>
              <a:spcAft>
                <a:spcPts val="1200"/>
              </a:spcAft>
              <a:buFont typeface="Wingdings" panose="05000000000000000000" pitchFamily="2" charset="2"/>
              <a:buChar char="Ø"/>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systems approach that incorporates environment, economy and society; (</a:t>
            </a:r>
            <a:r>
              <a:rPr lang="en-GB"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Rajovic</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GB"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Bulatovic</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2017).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3272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9602-9712-A105-913A-E46AEFD49C72}"/>
              </a:ext>
            </a:extLst>
          </p:cNvPr>
          <p:cNvSpPr>
            <a:spLocks noGrp="1"/>
          </p:cNvSpPr>
          <p:nvPr>
            <p:ph type="title"/>
          </p:nvPr>
        </p:nvSpPr>
        <p:spPr>
          <a:xfrm>
            <a:off x="839788" y="365126"/>
            <a:ext cx="10515600" cy="823912"/>
          </a:xfrm>
        </p:spPr>
        <p:txBody>
          <a:bodyPr>
            <a:normAutofit/>
          </a:bodyPr>
          <a:lstStyle/>
          <a:p>
            <a:r>
              <a:rPr lang="en-GB" sz="3200" dirty="0">
                <a:latin typeface="Times New Roman" panose="02020603050405020304" pitchFamily="18" charset="0"/>
                <a:ea typeface="Times New Roman" panose="02020603050405020304" pitchFamily="18" charset="0"/>
                <a:cs typeface="Times New Roman" panose="02020603050405020304" pitchFamily="18" charset="0"/>
              </a:rPr>
              <a:t>Energy resources </a:t>
            </a:r>
            <a:endParaRPr lang="en-GB" sz="3200" dirty="0"/>
          </a:p>
        </p:txBody>
      </p:sp>
      <p:sp>
        <p:nvSpPr>
          <p:cNvPr id="3" name="Text Placeholder 2">
            <a:extLst>
              <a:ext uri="{FF2B5EF4-FFF2-40B4-BE49-F238E27FC236}">
                <a16:creationId xmlns:a16="http://schemas.microsoft.com/office/drawing/2014/main" id="{C15947C6-1E7E-3352-1CD7-626555EF1033}"/>
              </a:ext>
            </a:extLst>
          </p:cNvPr>
          <p:cNvSpPr>
            <a:spLocks noGrp="1"/>
          </p:cNvSpPr>
          <p:nvPr>
            <p:ph type="body" idx="1"/>
          </p:nvPr>
        </p:nvSpPr>
        <p:spPr>
          <a:xfrm>
            <a:off x="839788" y="1255230"/>
            <a:ext cx="5157787" cy="425933"/>
          </a:xfrm>
        </p:spPr>
        <p:txBody>
          <a:bodyPr/>
          <a:lstStyle/>
          <a:p>
            <a:r>
              <a:rPr lang="en-GB" b="0" dirty="0"/>
              <a:t>Meaning </a:t>
            </a:r>
          </a:p>
        </p:txBody>
      </p:sp>
      <p:sp>
        <p:nvSpPr>
          <p:cNvPr id="4" name="Content Placeholder 3">
            <a:extLst>
              <a:ext uri="{FF2B5EF4-FFF2-40B4-BE49-F238E27FC236}">
                <a16:creationId xmlns:a16="http://schemas.microsoft.com/office/drawing/2014/main" id="{90943417-9A10-D0C0-4986-6AC7FE3B86A1}"/>
              </a:ext>
            </a:extLst>
          </p:cNvPr>
          <p:cNvSpPr>
            <a:spLocks noGrp="1"/>
          </p:cNvSpPr>
          <p:nvPr>
            <p:ph sz="half" idx="2"/>
          </p:nvPr>
        </p:nvSpPr>
        <p:spPr>
          <a:xfrm>
            <a:off x="839788" y="1974574"/>
            <a:ext cx="5157787" cy="4215089"/>
          </a:xfrm>
        </p:spPr>
        <p:txBody>
          <a:bodyPr>
            <a:normAutofit lnSpcReduction="10000"/>
          </a:bodyPr>
          <a:lstStyle/>
          <a:p>
            <a:pPr algn="just">
              <a:lnSpc>
                <a:spcPct val="115000"/>
              </a:lnSpc>
              <a:spcBef>
                <a:spcPts val="1200"/>
              </a:spcBef>
              <a:spcAft>
                <a:spcPts val="1200"/>
              </a:spcAft>
              <a:buFont typeface="Wingdings" panose="05000000000000000000" pitchFamily="2" charset="2"/>
              <a:buChar char="Ø"/>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resources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 part of the natural resources available to man.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buFont typeface="Wingdings" panose="05000000000000000000" pitchFamily="2" charset="2"/>
              <a:buChar char="Ø"/>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Energy resources serve three  broad functions.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Bef>
                <a:spcPts val="1200"/>
              </a:spcBef>
              <a:spcAft>
                <a:spcPts val="1200"/>
              </a:spcAft>
              <a:buFont typeface="+mj-lt"/>
              <a:buAutoNum type="romanLcParenBoth"/>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Serve as exportable commodity to nations and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Bef>
                <a:spcPts val="1200"/>
              </a:spcBef>
              <a:spcAft>
                <a:spcPts val="1200"/>
              </a:spcAft>
              <a:buFont typeface="+mj-lt"/>
              <a:buAutoNum type="romanLcParenBoth"/>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provide direct use to the nations for developing energy output that provide a range of services to the people.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Bef>
                <a:spcPts val="1200"/>
              </a:spcBef>
              <a:spcAft>
                <a:spcPts val="1200"/>
              </a:spcAft>
              <a:buFont typeface="+mj-lt"/>
              <a:buAutoNum type="romanLcParenBoth"/>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Intangible advantages:  consisting of national pride, confidence and enhanced international diplomacy.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2F6FDF9D-5E6F-70F5-9DD2-9790CAFA4C88}"/>
              </a:ext>
            </a:extLst>
          </p:cNvPr>
          <p:cNvSpPr>
            <a:spLocks noGrp="1"/>
          </p:cNvSpPr>
          <p:nvPr>
            <p:ph type="body" sz="quarter" idx="3"/>
          </p:nvPr>
        </p:nvSpPr>
        <p:spPr>
          <a:xfrm>
            <a:off x="6172200" y="914400"/>
            <a:ext cx="5183188" cy="1178719"/>
          </a:xfrm>
        </p:spPr>
        <p:txBody>
          <a:bodyPr/>
          <a:lstStyle/>
          <a:p>
            <a:r>
              <a:rPr lang="en-GB" b="0" dirty="0"/>
              <a:t>Challenges facing energy resources </a:t>
            </a:r>
            <a:r>
              <a:rPr lang="en-GB"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Southern Africa: </a:t>
            </a:r>
            <a:endParaRPr lang="en-GB" b="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Content Placeholder 5">
            <a:extLst>
              <a:ext uri="{FF2B5EF4-FFF2-40B4-BE49-F238E27FC236}">
                <a16:creationId xmlns:a16="http://schemas.microsoft.com/office/drawing/2014/main" id="{142DACEC-3BCC-AE9C-5694-83D0B7878D8A}"/>
              </a:ext>
            </a:extLst>
          </p:cNvPr>
          <p:cNvSpPr>
            <a:spLocks noGrp="1"/>
          </p:cNvSpPr>
          <p:nvPr>
            <p:ph sz="quarter" idx="4"/>
          </p:nvPr>
        </p:nvSpPr>
        <p:spPr>
          <a:xfrm>
            <a:off x="6172200" y="2093119"/>
            <a:ext cx="5183188" cy="4096544"/>
          </a:xfrm>
        </p:spPr>
        <p:txBody>
          <a:bodyPr>
            <a:normAutofit lnSpcReduction="10000"/>
          </a:bodyPr>
          <a:lstStyle/>
          <a:p>
            <a:pPr marL="571500" indent="-342900"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Underdevelopment of these resources  resulting in: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 energy generation capacity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 per capita energy consumption and</a:t>
            </a:r>
          </a:p>
          <a:p>
            <a:pPr marL="571500" indent="-342900" algn="just">
              <a:lnSpc>
                <a:spcPct val="115000"/>
              </a:lnSpc>
              <a:spcBef>
                <a:spcPts val="1200"/>
              </a:spcBef>
              <a:spcAft>
                <a:spcPts val="1200"/>
              </a:spcAft>
              <a:buFont typeface="Wingdings" panose="05000000000000000000" pitchFamily="2" charset="2"/>
              <a:buChar char="Ø"/>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 level of deprivation in energy services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gn="just">
              <a:lnSpc>
                <a:spcPct val="115000"/>
              </a:lnSpc>
              <a:spcBef>
                <a:spcPts val="1200"/>
              </a:spcBef>
              <a:spcAft>
                <a:spcPts val="1200"/>
              </a:spcAft>
              <a:buFont typeface="Wingdings" panose="05000000000000000000" pitchFamily="2" charset="2"/>
              <a:buChar char="Ø"/>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1784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79D4-2B60-66E8-E444-AD797EDA6DC8}"/>
              </a:ext>
            </a:extLst>
          </p:cNvPr>
          <p:cNvSpPr>
            <a:spLocks noGrp="1"/>
          </p:cNvSpPr>
          <p:nvPr>
            <p:ph type="title"/>
          </p:nvPr>
        </p:nvSpPr>
        <p:spPr/>
        <p:txBody>
          <a:bodyPr/>
          <a:lstStyle/>
          <a:p>
            <a:r>
              <a:rPr lang="en-GB" dirty="0"/>
              <a:t>Paper Objectives</a:t>
            </a:r>
          </a:p>
        </p:txBody>
      </p:sp>
      <p:sp>
        <p:nvSpPr>
          <p:cNvPr id="3" name="Content Placeholder 2">
            <a:extLst>
              <a:ext uri="{FF2B5EF4-FFF2-40B4-BE49-F238E27FC236}">
                <a16:creationId xmlns:a16="http://schemas.microsoft.com/office/drawing/2014/main" id="{3F23F3C3-B431-57F5-D8FF-F351AD1EEBEF}"/>
              </a:ext>
            </a:extLst>
          </p:cNvPr>
          <p:cNvSpPr>
            <a:spLocks noGrp="1"/>
          </p:cNvSpPr>
          <p:nvPr>
            <p:ph idx="1"/>
          </p:nvPr>
        </p:nvSpPr>
        <p:spPr/>
        <p:txBody>
          <a:bodyPr>
            <a:normAutofit lnSpcReduction="10000"/>
          </a:bodyPr>
          <a:lstStyle/>
          <a:p>
            <a:pPr marL="342900" lvl="0" indent="-342900" algn="just">
              <a:lnSpc>
                <a:spcPct val="107000"/>
              </a:lnSpc>
              <a:spcBef>
                <a:spcPts val="1200"/>
              </a:spcBef>
              <a:spcAft>
                <a:spcPts val="1200"/>
              </a:spcAft>
              <a:buFont typeface="Wingdings" panose="05000000000000000000" pitchFamily="2" charset="2"/>
              <a:buChar char=""/>
            </a:pPr>
            <a:r>
              <a:rPr lang="en-GB"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examine the present status of energy consumption,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explore the energy potentials of Southern Africa and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understand the governance activities pursued to resolve the energy challenges.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9289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9206-2CC8-2571-8906-E9921ECB46F7}"/>
              </a:ext>
            </a:extLst>
          </p:cNvPr>
          <p:cNvSpPr>
            <a:spLocks noGrp="1"/>
          </p:cNvSpPr>
          <p:nvPr>
            <p:ph type="title"/>
          </p:nvPr>
        </p:nvSpPr>
        <p:spPr>
          <a:xfrm>
            <a:off x="838200" y="365126"/>
            <a:ext cx="10515600" cy="907084"/>
          </a:xfrm>
        </p:spPr>
        <p:txBody>
          <a:bodyPr>
            <a:normAutofit fontScale="90000"/>
          </a:bodyPr>
          <a:lstStyle/>
          <a:p>
            <a:r>
              <a:rPr lang="en-GB"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Energy Resources and Energy Governance</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BEFB60F-B426-75A1-A985-5EAA2819E833}"/>
              </a:ext>
            </a:extLst>
          </p:cNvPr>
          <p:cNvSpPr>
            <a:spLocks noGrp="1"/>
          </p:cNvSpPr>
          <p:nvPr>
            <p:ph idx="1"/>
          </p:nvPr>
        </p:nvSpPr>
        <p:spPr>
          <a:xfrm>
            <a:off x="838200" y="1391478"/>
            <a:ext cx="10515600" cy="4785485"/>
          </a:xfrm>
        </p:spPr>
        <p:txBody>
          <a:bodyPr>
            <a:normAutofit fontScale="92500" lnSpcReduction="20000"/>
          </a:bodyPr>
          <a:lstStyle/>
          <a:p>
            <a:pPr algn="just">
              <a:lnSpc>
                <a:spcPct val="115000"/>
              </a:lnSpc>
              <a:spcBef>
                <a:spcPts val="1200"/>
              </a:spcBef>
              <a:spcAft>
                <a:spcPts val="1200"/>
              </a:spcAft>
              <a:buFont typeface="Wingdings" panose="05000000000000000000" pitchFamily="2" charset="2"/>
              <a:buChar char="Ø"/>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Energy resource development is influenced by quality of governance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buFont typeface="Wingdings" panose="05000000000000000000" pitchFamily="2" charset="2"/>
              <a:buChar char="Ø"/>
            </a:pP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Governance </a:t>
            </a:r>
          </a:p>
          <a:p>
            <a:pPr lvl="1" algn="just">
              <a:lnSpc>
                <a:spcPct val="115000"/>
              </a:lnSpc>
              <a:spcBef>
                <a:spcPts val="1200"/>
              </a:spcBef>
              <a:spcAft>
                <a:spcPts val="1200"/>
              </a:spcAft>
              <a:buFont typeface="Wingdings" panose="05000000000000000000" pitchFamily="2" charset="2"/>
              <a:buChar char="Ø"/>
            </a:pP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about stewardship of formal and informal rules of political system</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Bef>
                <a:spcPts val="1200"/>
              </a:spcBef>
              <a:spcAft>
                <a:spcPts val="1200"/>
              </a:spcAft>
              <a:buFont typeface="Wingdings" panose="05000000000000000000" pitchFamily="2" charset="2"/>
              <a:buChar char="Ø"/>
            </a:pP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Measures of setting rules and their enforcement</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Bef>
                <a:spcPts val="1200"/>
              </a:spcBef>
              <a:spcAft>
                <a:spcPts val="1200"/>
              </a:spcAft>
              <a:buFont typeface="Wingdings" panose="05000000000000000000" pitchFamily="2" charset="2"/>
              <a:buChar char="Ø"/>
            </a:pP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Negotiation of interest and resolution of conflicts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Bef>
                <a:spcPts val="1200"/>
              </a:spcBef>
              <a:spcAft>
                <a:spcPts val="1200"/>
              </a:spcAft>
              <a:buFont typeface="Wingdings" panose="05000000000000000000" pitchFamily="2" charset="2"/>
              <a:buChar char="Ø"/>
            </a:pP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Service delivery</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Bef>
                <a:spcPts val="1200"/>
              </a:spcBef>
              <a:spcAft>
                <a:spcPts val="1200"/>
              </a:spcAft>
              <a:buFont typeface="Wingdings" panose="05000000000000000000" pitchFamily="2" charset="2"/>
              <a:buChar char="Ø"/>
            </a:pP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Effective use of institutional mechanisms to effect positive changes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Bef>
                <a:spcPts val="1200"/>
              </a:spcBef>
              <a:spcAft>
                <a:spcPts val="1200"/>
              </a:spcAft>
              <a:buFont typeface="Wingdings" panose="05000000000000000000" pitchFamily="2" charset="2"/>
              <a:buChar char="Ø"/>
            </a:pP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Getting political machinery to work</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4795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3659-46B1-4429-6D5D-EF7CD18B9FED}"/>
              </a:ext>
            </a:extLst>
          </p:cNvPr>
          <p:cNvSpPr>
            <a:spLocks noGrp="1"/>
          </p:cNvSpPr>
          <p:nvPr>
            <p:ph type="title"/>
          </p:nvPr>
        </p:nvSpPr>
        <p:spPr>
          <a:xfrm>
            <a:off x="839788" y="365125"/>
            <a:ext cx="4938160" cy="1325563"/>
          </a:xfrm>
        </p:spPr>
        <p:txBody>
          <a:bodyPr/>
          <a:lstStyle/>
          <a:p>
            <a:r>
              <a:rPr lang="en-GB"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Energy governance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8CB0BCAD-900D-30F8-8824-4D0A113D72FC}"/>
              </a:ext>
            </a:extLst>
          </p:cNvPr>
          <p:cNvSpPr>
            <a:spLocks noGrp="1"/>
          </p:cNvSpPr>
          <p:nvPr>
            <p:ph type="body" idx="1"/>
          </p:nvPr>
        </p:nvSpPr>
        <p:spPr>
          <a:xfrm>
            <a:off x="1103313" y="1402557"/>
            <a:ext cx="4396338" cy="576262"/>
          </a:xfrm>
        </p:spPr>
        <p:txBody>
          <a:bodyPr/>
          <a:lstStyle/>
          <a:p>
            <a:r>
              <a:rPr lang="en-GB" dirty="0"/>
              <a:t>Meaning </a:t>
            </a:r>
          </a:p>
        </p:txBody>
      </p:sp>
      <p:sp>
        <p:nvSpPr>
          <p:cNvPr id="4" name="Content Placeholder 3">
            <a:extLst>
              <a:ext uri="{FF2B5EF4-FFF2-40B4-BE49-F238E27FC236}">
                <a16:creationId xmlns:a16="http://schemas.microsoft.com/office/drawing/2014/main" id="{006D4E63-EABF-09C7-EA77-7ADCD1997846}"/>
              </a:ext>
            </a:extLst>
          </p:cNvPr>
          <p:cNvSpPr>
            <a:spLocks noGrp="1"/>
          </p:cNvSpPr>
          <p:nvPr>
            <p:ph sz="half" idx="2"/>
          </p:nvPr>
        </p:nvSpPr>
        <p:spPr>
          <a:xfrm>
            <a:off x="1103313" y="2080591"/>
            <a:ext cx="4396338" cy="4175747"/>
          </a:xfrm>
        </p:spPr>
        <p:txBody>
          <a:bodyPr>
            <a:normAutofit fontScale="55000" lnSpcReduction="20000"/>
          </a:bodyPr>
          <a:lstStyle/>
          <a:p>
            <a:pPr marL="457200" algn="just">
              <a:lnSpc>
                <a:spcPct val="115000"/>
              </a:lnSpc>
              <a:spcBef>
                <a:spcPts val="1200"/>
              </a:spcBef>
              <a:spcAft>
                <a:spcPts val="800"/>
              </a:spcAft>
            </a:pPr>
            <a:r>
              <a:rPr lang="en-GB" sz="3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Energy governance is a practical response of the managers of the energy sector to the pervasive application of governance principles to all aspects of human society. </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ts val="1200"/>
              </a:spcBef>
              <a:spcAft>
                <a:spcPts val="800"/>
              </a:spcAft>
            </a:pPr>
            <a:r>
              <a:rPr lang="en-GB" sz="3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actions and processes engaged by both state and non-state actors, participating in the delivery of the energy system, to negotiate and resolve all matters and interests concerning the energy system along its value chain. </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8AD6B70F-C02E-154C-835F-E4826E160F0B}"/>
              </a:ext>
            </a:extLst>
          </p:cNvPr>
          <p:cNvSpPr>
            <a:spLocks noGrp="1"/>
          </p:cNvSpPr>
          <p:nvPr>
            <p:ph type="body" sz="quarter" idx="3"/>
          </p:nvPr>
        </p:nvSpPr>
        <p:spPr>
          <a:xfrm>
            <a:off x="5997575" y="445295"/>
            <a:ext cx="5183188" cy="823912"/>
          </a:xfrm>
        </p:spPr>
        <p:txBody>
          <a:bodyPr/>
          <a:lstStyle/>
          <a:p>
            <a:r>
              <a:rPr lang="en-GB" dirty="0"/>
              <a:t>Purpose </a:t>
            </a:r>
          </a:p>
        </p:txBody>
      </p:sp>
      <p:sp>
        <p:nvSpPr>
          <p:cNvPr id="6" name="Content Placeholder 5">
            <a:extLst>
              <a:ext uri="{FF2B5EF4-FFF2-40B4-BE49-F238E27FC236}">
                <a16:creationId xmlns:a16="http://schemas.microsoft.com/office/drawing/2014/main" id="{F369DBAD-2941-01E3-B4B2-14D20E6A4987}"/>
              </a:ext>
            </a:extLst>
          </p:cNvPr>
          <p:cNvSpPr>
            <a:spLocks noGrp="1"/>
          </p:cNvSpPr>
          <p:nvPr>
            <p:ph sz="quarter" idx="4"/>
          </p:nvPr>
        </p:nvSpPr>
        <p:spPr>
          <a:xfrm>
            <a:off x="6172200" y="1269207"/>
            <a:ext cx="5436704" cy="4920456"/>
          </a:xfrm>
        </p:spPr>
        <p:txBody>
          <a:bodyPr>
            <a:normAutofit fontScale="55000" lnSpcReduction="20000"/>
          </a:bodyPr>
          <a:lstStyle/>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Persistent energy poverty,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corruption in the management of fossil fuel resources,</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threats to global energy supply,</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increasing players in the energy sector</a:t>
            </a:r>
          </a:p>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task of energy transition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increasingly complex nature of the energy market.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pressure of  increased energy demand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agitations for fair deal by the prospective consumers, and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1200"/>
              </a:spcAft>
              <a:buFont typeface="Wingdings" panose="05000000000000000000" pitchFamily="2" charset="2"/>
              <a:buChar char=""/>
            </a:pPr>
            <a:r>
              <a:rPr lang="en-GB"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increasing role of non-state actors.</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5837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795B-8F3A-799A-98A0-FE3F7EBC94DC}"/>
              </a:ext>
            </a:extLst>
          </p:cNvPr>
          <p:cNvSpPr>
            <a:spLocks noGrp="1"/>
          </p:cNvSpPr>
          <p:nvPr>
            <p:ph type="title"/>
          </p:nvPr>
        </p:nvSpPr>
        <p:spPr>
          <a:xfrm>
            <a:off x="838200" y="365125"/>
            <a:ext cx="10515600" cy="1013101"/>
          </a:xfrm>
        </p:spPr>
        <p:txBody>
          <a:bodyPr>
            <a:normAutofit/>
          </a:bodyPr>
          <a:lstStyle/>
          <a:p>
            <a:r>
              <a:rPr lang="en-GB" sz="3200" dirty="0"/>
              <a:t>Aspects of energy governance</a:t>
            </a:r>
          </a:p>
        </p:txBody>
      </p:sp>
      <p:graphicFrame>
        <p:nvGraphicFramePr>
          <p:cNvPr id="4" name="Content Placeholder 3">
            <a:extLst>
              <a:ext uri="{FF2B5EF4-FFF2-40B4-BE49-F238E27FC236}">
                <a16:creationId xmlns:a16="http://schemas.microsoft.com/office/drawing/2014/main" id="{597552DA-5C0F-AA7D-3467-63A33B4169E6}"/>
              </a:ext>
            </a:extLst>
          </p:cNvPr>
          <p:cNvGraphicFramePr>
            <a:graphicFrameLocks noGrp="1"/>
          </p:cNvGraphicFramePr>
          <p:nvPr>
            <p:ph idx="1"/>
            <p:extLst>
              <p:ext uri="{D42A27DB-BD31-4B8C-83A1-F6EECF244321}">
                <p14:modId xmlns:p14="http://schemas.microsoft.com/office/powerpoint/2010/main" val="155813363"/>
              </p:ext>
            </p:extLst>
          </p:nvPr>
        </p:nvGraphicFramePr>
        <p:xfrm>
          <a:off x="838200" y="149432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96CC538-239F-C345-A1CB-5755EA8A05F2}"/>
              </a:ext>
            </a:extLst>
          </p:cNvPr>
          <p:cNvSpPr txBox="1"/>
          <p:nvPr/>
        </p:nvSpPr>
        <p:spPr>
          <a:xfrm>
            <a:off x="4784035" y="6102191"/>
            <a:ext cx="3684104" cy="390684"/>
          </a:xfrm>
          <a:prstGeom prst="rect">
            <a:avLst/>
          </a:prstGeom>
          <a:noFill/>
        </p:spPr>
        <p:txBody>
          <a:bodyPr wrap="square">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 Leal-</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Arcas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Filis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383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1749</TotalTime>
  <Words>2117</Words>
  <Application>Microsoft Office PowerPoint</Application>
  <PresentationFormat>Widescreen</PresentationFormat>
  <Paragraphs>318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Times New Roman</vt:lpstr>
      <vt:lpstr>Wingdings</vt:lpstr>
      <vt:lpstr>Wingdings 3</vt:lpstr>
      <vt:lpstr>Ion</vt:lpstr>
      <vt:lpstr>Energy resources of Southern Africa: Potentials, governance and sustainable energy delivery </vt:lpstr>
      <vt:lpstr>Outline</vt:lpstr>
      <vt:lpstr>Introduction: Natural resources</vt:lpstr>
      <vt:lpstr>Introduction: Natural resources</vt:lpstr>
      <vt:lpstr>Energy resources </vt:lpstr>
      <vt:lpstr>Paper Objectives</vt:lpstr>
      <vt:lpstr>Energy Resources and Energy Governance </vt:lpstr>
      <vt:lpstr>Energy governance  </vt:lpstr>
      <vt:lpstr>Aspects of energy governance</vt:lpstr>
      <vt:lpstr>Study Area </vt:lpstr>
      <vt:lpstr>Methodology: Energy potential: </vt:lpstr>
      <vt:lpstr>Methodology</vt:lpstr>
      <vt:lpstr>Results: Status of Energy Access</vt:lpstr>
      <vt:lpstr>Results: Status of Energy Access</vt:lpstr>
      <vt:lpstr>Energy potential: Non-renewable energy:   </vt:lpstr>
      <vt:lpstr>Energy potential: Non-renewable energy: </vt:lpstr>
      <vt:lpstr>Energy Potential; Renewable Energy</vt:lpstr>
      <vt:lpstr>Energy Potential; Renewable Energy</vt:lpstr>
      <vt:lpstr>Energy Potential; Renewable Energy</vt:lpstr>
      <vt:lpstr>Energy Governance Actions: Policies</vt:lpstr>
      <vt:lpstr>Energy Governance Actions</vt:lpstr>
      <vt:lpstr>Energy Governance Actions</vt:lpstr>
      <vt:lpstr>Energy Governance Actions</vt:lpstr>
      <vt:lpstr>Energy Governance Actions: Southern Africa Power Pool</vt:lpstr>
      <vt:lpstr>Conclusion:  </vt:lpstr>
      <vt:lpstr>Conclusion: </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resources of Southern Africa: Potentials, governance and sustainable energy delivery </dc:title>
  <dc:creator>12753</dc:creator>
  <cp:lastModifiedBy>12753</cp:lastModifiedBy>
  <cp:revision>25</cp:revision>
  <dcterms:created xsi:type="dcterms:W3CDTF">2022-07-05T04:48:36Z</dcterms:created>
  <dcterms:modified xsi:type="dcterms:W3CDTF">2022-07-06T10:28:58Z</dcterms:modified>
</cp:coreProperties>
</file>