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9" r:id="rId13"/>
    <p:sldId id="273" r:id="rId14"/>
    <p:sldId id="272" r:id="rId15"/>
    <p:sldId id="274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 Aliyu Kawu" initials="DAK" lastIdx="1" clrIdx="0">
    <p:extLst>
      <p:ext uri="{19B8F6BF-5375-455C-9EA6-DF929625EA0E}">
        <p15:presenceInfo xmlns:p15="http://schemas.microsoft.com/office/powerpoint/2012/main" userId="Dr Aliyu Kaw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57" autoAdjust="0"/>
  </p:normalViewPr>
  <p:slideViewPr>
    <p:cSldViewPr>
      <p:cViewPr varScale="1">
        <p:scale>
          <a:sx n="49" d="100"/>
          <a:sy n="49" d="100"/>
        </p:scale>
        <p:origin x="1317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8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79A9B-7068-47FD-BBDE-DF6B5DC584A7}" type="datetimeFigureOut">
              <a:rPr lang="en-NG" smtClean="0"/>
              <a:t>10/10/2021</a:t>
            </a:fld>
            <a:endParaRPr lang="en-N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01102-AC97-48E6-86CD-4863A7C7518D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345408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Invited Paper for </a:t>
            </a:r>
            <a:r>
              <a:rPr lang="en-US" sz="1000" b="1" i="1" u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Habitat Day: Accelerating Urban Action for A Carbon-free World</a:t>
            </a:r>
            <a:r>
              <a:rPr lang="en-US" sz="1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Niger State Geographic Information System (</a:t>
            </a:r>
            <a:r>
              <a:rPr lang="en-US" sz="1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NIGIS</a:t>
            </a:r>
            <a:r>
              <a:rPr lang="en-US" sz="1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Conference Hall, Minna, Nigeria 7</a:t>
            </a:r>
            <a:r>
              <a:rPr lang="en-US" sz="1000" b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October, 2021</a:t>
            </a:r>
            <a:endParaRPr lang="en-NG" sz="1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01102-AC97-48E6-86CD-4863A7C7518D}" type="slidenum">
              <a:rPr lang="en-NG" smtClean="0"/>
              <a:t>1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77465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01102-AC97-48E6-86CD-4863A7C7518D}" type="slidenum">
              <a:rPr lang="en-NG" smtClean="0"/>
              <a:t>2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773860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01102-AC97-48E6-86CD-4863A7C7518D}" type="slidenum">
              <a:rPr lang="en-NG" smtClean="0"/>
              <a:t>13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182986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6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2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6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1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0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1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2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3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5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6311C-450B-49D0-924F-3603A3A66579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978BD-AA63-46D0-BACC-E349953F2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9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tminna.edu.n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8534400" cy="1981199"/>
          </a:xfrm>
        </p:spPr>
        <p:txBody>
          <a:bodyPr>
            <a:normAutofit/>
          </a:bodyPr>
          <a:lstStyle/>
          <a:p>
            <a:r>
              <a:rPr lang="en-US" b="1" dirty="0"/>
              <a:t>Urban Housing and Transportation Towards Zero Carbon Emission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2133600"/>
          </a:xfrm>
        </p:spPr>
        <p:txBody>
          <a:bodyPr>
            <a:normAutofit fontScale="92500"/>
          </a:bodyPr>
          <a:lstStyle/>
          <a:p>
            <a:r>
              <a:rPr lang="en-GB" sz="4800" b="1" dirty="0">
                <a:solidFill>
                  <a:schemeClr val="accent3">
                    <a:lumMod val="75000"/>
                  </a:schemeClr>
                </a:solidFill>
              </a:rPr>
              <a:t>Aliyu M Kawu</a:t>
            </a:r>
            <a:endParaRPr lang="en-US" sz="4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GB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Department of Urban and Regional Planning</a:t>
            </a:r>
            <a:endParaRPr lang="en-US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Federal University of Technology, Minna 920003, Nigeria</a:t>
            </a:r>
            <a:endParaRPr lang="en-US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sz="2300" u="sng" dirty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www.futminna.edu.ng</a:t>
            </a:r>
            <a:r>
              <a:rPr lang="en-GB" sz="23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GB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aliyukawu@futminna.edu.ng, 08028597919</a:t>
            </a:r>
            <a:endParaRPr lang="en-US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26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en-GB" sz="3500" b="1" dirty="0"/>
              <a:t>URBAN HOUSING AND CARBON EMISSION</a:t>
            </a:r>
            <a:endParaRPr lang="en-US" sz="35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9CC4B4A-5036-49F2-BAC4-E9B8D712BE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3401" y="1417638"/>
            <a:ext cx="8153400" cy="4983162"/>
          </a:xfrm>
        </p:spPr>
        <p:txBody>
          <a:bodyPr>
            <a:normAutofit/>
          </a:bodyPr>
          <a:lstStyle/>
          <a:p>
            <a:r>
              <a:rPr lang="en-US" sz="2800" dirty="0"/>
              <a:t>Housing provision (private or public) encourages serious uncontrolled urban sprawl.</a:t>
            </a:r>
          </a:p>
          <a:p>
            <a:r>
              <a:rPr lang="en-US" sz="2800" dirty="0"/>
              <a:t>Minna more than doubled in both size, structural and population density</a:t>
            </a:r>
          </a:p>
          <a:p>
            <a:r>
              <a:rPr lang="en-US" sz="2800" dirty="0"/>
              <a:t>Urban activities also increased tremendously</a:t>
            </a:r>
          </a:p>
          <a:p>
            <a:r>
              <a:rPr lang="en-US" sz="2800" dirty="0"/>
              <a:t>Failing clean energy resource generation and usage</a:t>
            </a:r>
          </a:p>
          <a:p>
            <a:r>
              <a:rPr lang="en-US" sz="2800" dirty="0"/>
              <a:t>Uncontrolled housing growth; unlike Minna before year 2000.</a:t>
            </a:r>
          </a:p>
        </p:txBody>
      </p:sp>
    </p:spTree>
    <p:extLst>
      <p:ext uri="{BB962C8B-B14F-4D97-AF65-F5344CB8AC3E}">
        <p14:creationId xmlns:p14="http://schemas.microsoft.com/office/powerpoint/2010/main" val="91125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F1210B-7937-46FE-BF99-AB22DA9AC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1" y="762000"/>
            <a:ext cx="8077200" cy="5364163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/>
              <a:t>Major residential clusters are within work distances (before 2000)</a:t>
            </a:r>
          </a:p>
          <a:p>
            <a:pPr lvl="1"/>
            <a:r>
              <a:rPr lang="en-US" sz="3200" dirty="0" err="1"/>
              <a:t>GRA</a:t>
            </a:r>
            <a:r>
              <a:rPr lang="en-US" sz="3200" dirty="0"/>
              <a:t> and Type B quarters   -   Government house</a:t>
            </a:r>
          </a:p>
          <a:p>
            <a:pPr lvl="1"/>
            <a:r>
              <a:rPr lang="en-US" sz="3200" dirty="0"/>
              <a:t>Railway quarters  -  Rail transport workers</a:t>
            </a:r>
          </a:p>
          <a:p>
            <a:pPr lvl="1"/>
            <a:r>
              <a:rPr lang="en-US" sz="3200" dirty="0"/>
              <a:t>Old Airport quarters  -  Old secretariat</a:t>
            </a:r>
          </a:p>
          <a:p>
            <a:pPr lvl="1"/>
            <a:r>
              <a:rPr lang="en-US" sz="3200" dirty="0"/>
              <a:t>Main city </a:t>
            </a:r>
            <a:r>
              <a:rPr lang="en-US" sz="3200" dirty="0" err="1"/>
              <a:t>centre</a:t>
            </a:r>
            <a:r>
              <a:rPr lang="en-US" sz="3200" dirty="0"/>
              <a:t>  -  Market and the CBD</a:t>
            </a:r>
          </a:p>
          <a:p>
            <a:pPr lvl="1"/>
            <a:r>
              <a:rPr lang="en-US" sz="3200" dirty="0"/>
              <a:t>Students and lecturers  -  On-campus</a:t>
            </a:r>
          </a:p>
          <a:p>
            <a:pPr marL="457200" lvl="1" indent="0">
              <a:buNone/>
            </a:pPr>
            <a:endParaRPr lang="en-US" sz="1900" dirty="0"/>
          </a:p>
          <a:p>
            <a:pPr marL="457200" lvl="1" indent="0">
              <a:buNone/>
            </a:pPr>
            <a:r>
              <a:rPr lang="en-US" sz="3200" dirty="0"/>
              <a:t>Today, city residents and workers are on their own to provide accommodation and transportation.</a:t>
            </a:r>
          </a:p>
        </p:txBody>
      </p:sp>
    </p:spTree>
    <p:extLst>
      <p:ext uri="{BB962C8B-B14F-4D97-AF65-F5344CB8AC3E}">
        <p14:creationId xmlns:p14="http://schemas.microsoft.com/office/powerpoint/2010/main" val="2573158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lvl="0" algn="l"/>
            <a:r>
              <a:rPr lang="en-GB" sz="3600" b="1" dirty="0"/>
              <a:t>Conclusion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GB" dirty="0"/>
              <a:t>Housing growth means more individual motorized transportation.</a:t>
            </a:r>
          </a:p>
          <a:p>
            <a:r>
              <a:rPr lang="en-GB" dirty="0"/>
              <a:t>Increasing motorized transport system means more and unmitigated carbon emission</a:t>
            </a:r>
          </a:p>
          <a:p>
            <a:r>
              <a:rPr lang="en-GB" dirty="0"/>
              <a:t>Uncontrolled housing growth leads to more distance to activity areas and more carbon emission</a:t>
            </a:r>
            <a:r>
              <a:rPr lang="en-US" dirty="0"/>
              <a:t>.</a:t>
            </a:r>
          </a:p>
          <a:p>
            <a:r>
              <a:rPr lang="en-US" dirty="0"/>
              <a:t>Little or no concerted effort to understand and mitigate carbon emission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2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A347D-8010-4542-BB36-A9B2B964D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r>
              <a:rPr lang="en-US" sz="3600" dirty="0"/>
              <a:t>Less emphasis on mitigation</a:t>
            </a:r>
          </a:p>
          <a:p>
            <a:pPr lvl="1"/>
            <a:r>
              <a:rPr lang="en-US" sz="3200" dirty="0"/>
              <a:t>Tree planting to absorb atmospheric carbon</a:t>
            </a:r>
          </a:p>
          <a:p>
            <a:pPr lvl="1"/>
            <a:r>
              <a:rPr lang="en-US" sz="3200" dirty="0"/>
              <a:t>Mass deforestation</a:t>
            </a:r>
          </a:p>
          <a:p>
            <a:pPr lvl="1"/>
            <a:r>
              <a:rPr lang="en-US" sz="3200" dirty="0"/>
              <a:t>Uncontrolled urban deforestation</a:t>
            </a:r>
          </a:p>
          <a:p>
            <a:pPr lvl="1"/>
            <a:r>
              <a:rPr lang="en-US" sz="3200" dirty="0"/>
              <a:t>Little attempt at green urbanization</a:t>
            </a:r>
          </a:p>
          <a:p>
            <a:pPr lvl="1"/>
            <a:r>
              <a:rPr lang="en-US" sz="3200" dirty="0"/>
              <a:t>Ecological footprint unmatched by correctional procedures as exhibited by the concept of handprint at city and regional levels</a:t>
            </a:r>
            <a:endParaRPr lang="en-NG" sz="3200" dirty="0"/>
          </a:p>
        </p:txBody>
      </p:sp>
    </p:spTree>
    <p:extLst>
      <p:ext uri="{BB962C8B-B14F-4D97-AF65-F5344CB8AC3E}">
        <p14:creationId xmlns:p14="http://schemas.microsoft.com/office/powerpoint/2010/main" val="3614354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9EF42-17E0-40CE-BF6E-D07ADF25A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GB" sz="3600" b="1" dirty="0"/>
              <a:t>Recommendations</a:t>
            </a:r>
            <a:endParaRPr lang="en-US" dirty="0"/>
          </a:p>
          <a:p>
            <a:r>
              <a:rPr lang="en-US" dirty="0"/>
              <a:t>Need to have city buses - since there is no proper provisions for mass transits at present</a:t>
            </a:r>
          </a:p>
          <a:p>
            <a:r>
              <a:rPr lang="en-US" dirty="0"/>
              <a:t>Improvement on clean energy use</a:t>
            </a:r>
          </a:p>
          <a:p>
            <a:r>
              <a:rPr lang="en-US" dirty="0"/>
              <a:t>Subsidized renewable energy sources</a:t>
            </a:r>
          </a:p>
          <a:p>
            <a:r>
              <a:rPr lang="en-US" dirty="0"/>
              <a:t>Create access to city fringes to encourage effective and efficient urban bus services</a:t>
            </a:r>
          </a:p>
          <a:p>
            <a:r>
              <a:rPr lang="en-US" dirty="0"/>
              <a:t>Support and create people-initiated awareness programmes.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069831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850D8-10EE-42B5-AD33-5903F2D2C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/>
              <a:t>Create and support Green City Initiatives</a:t>
            </a:r>
          </a:p>
          <a:p>
            <a:pPr lvl="1"/>
            <a:r>
              <a:rPr lang="en-US" dirty="0"/>
              <a:t>Mass tree planting activities</a:t>
            </a:r>
          </a:p>
          <a:p>
            <a:pPr lvl="1"/>
            <a:r>
              <a:rPr lang="en-US" dirty="0"/>
              <a:t>Mandate planting of trees for residential properties to get building approval</a:t>
            </a:r>
          </a:p>
          <a:p>
            <a:pPr lvl="1"/>
            <a:r>
              <a:rPr lang="en-US" dirty="0"/>
              <a:t>Trees should be saved from building and construction activities</a:t>
            </a:r>
          </a:p>
          <a:p>
            <a:pPr lvl="1"/>
            <a:r>
              <a:rPr lang="en-US" dirty="0"/>
              <a:t>Encourage greening of urban and peri-urban areas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73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dirty="0"/>
              <a:t>Thank you for listening</a:t>
            </a:r>
          </a:p>
        </p:txBody>
      </p:sp>
    </p:spTree>
    <p:extLst>
      <p:ext uri="{BB962C8B-B14F-4D97-AF65-F5344CB8AC3E}">
        <p14:creationId xmlns:p14="http://schemas.microsoft.com/office/powerpoint/2010/main" val="134101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Carbon dioxide (CO</a:t>
            </a:r>
            <a:r>
              <a:rPr lang="en-GB" baseline="-25000" dirty="0"/>
              <a:t>2</a:t>
            </a:r>
            <a:r>
              <a:rPr lang="en-GB" dirty="0"/>
              <a:t>) or Carbon monoxide (CO) is released or emitted when fossil fuel or any vegetal or animal remain is burnt or decomposed.</a:t>
            </a:r>
          </a:p>
          <a:p>
            <a:r>
              <a:rPr lang="en-GB" dirty="0"/>
              <a:t>Emissions even during agricultural practices</a:t>
            </a:r>
          </a:p>
          <a:p>
            <a:r>
              <a:rPr lang="en-GB" dirty="0"/>
              <a:t>Emissions increases Greenhouse gases</a:t>
            </a:r>
          </a:p>
          <a:p>
            <a:r>
              <a:rPr lang="en-GB" dirty="0"/>
              <a:t>Greenhouse gases increases atmospheric temperatures leading to global warming</a:t>
            </a:r>
          </a:p>
          <a:p>
            <a:r>
              <a:rPr lang="en-GB" dirty="0"/>
              <a:t>Global warming affects atmospheric, floral and fauna activities</a:t>
            </a:r>
          </a:p>
        </p:txBody>
      </p:sp>
    </p:spTree>
    <p:extLst>
      <p:ext uri="{BB962C8B-B14F-4D97-AF65-F5344CB8AC3E}">
        <p14:creationId xmlns:p14="http://schemas.microsoft.com/office/powerpoint/2010/main" val="404736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GB" sz="3200" b="1" dirty="0"/>
              <a:t>Carbon and human activities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The more a city, a nation, an economy, a region, or a civilization carry out human activities that releases carbon, the more it has Carbon footprint. This can lead to:</a:t>
            </a:r>
          </a:p>
          <a:p>
            <a:pPr lvl="1" algn="just"/>
            <a:r>
              <a:rPr lang="en-GB" dirty="0"/>
              <a:t>Increasing urban heatwave</a:t>
            </a:r>
          </a:p>
          <a:p>
            <a:pPr lvl="1" algn="just"/>
            <a:r>
              <a:rPr lang="en-GB" dirty="0"/>
              <a:t>Unbearable night time temperatures</a:t>
            </a:r>
          </a:p>
          <a:p>
            <a:pPr lvl="1" algn="just"/>
            <a:r>
              <a:rPr lang="en-GB" dirty="0"/>
              <a:t>Melting of polar ice leading planetary ocean rise</a:t>
            </a:r>
          </a:p>
          <a:p>
            <a:pPr lvl="1" algn="just"/>
            <a:r>
              <a:rPr lang="en-GB" dirty="0"/>
              <a:t>Vegetal cover loss</a:t>
            </a:r>
          </a:p>
          <a:p>
            <a:pPr lvl="1" algn="just"/>
            <a:r>
              <a:rPr lang="en-GB" dirty="0"/>
              <a:t>Catastrophic forest fire bursts</a:t>
            </a:r>
          </a:p>
          <a:p>
            <a:pPr lvl="1" algn="just"/>
            <a:r>
              <a:rPr lang="en-GB" dirty="0"/>
              <a:t>Drying of lakes, rivers and water bodies</a:t>
            </a:r>
          </a:p>
          <a:p>
            <a:pPr lvl="1" algn="just"/>
            <a:r>
              <a:rPr lang="en-GB" dirty="0"/>
              <a:t>General threats to fauna and floral habitats</a:t>
            </a:r>
          </a:p>
          <a:p>
            <a:pPr lvl="1" algn="just"/>
            <a:endParaRPr lang="en-GB" dirty="0"/>
          </a:p>
          <a:p>
            <a:pPr lvl="1" algn="just"/>
            <a:endParaRPr lang="en-GB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9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696199" cy="56515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Sources of Carbon emission in urban areas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838200"/>
            <a:ext cx="7848600" cy="586740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Virtually all activities that uses energy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Transport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600" dirty="0"/>
              <a:t>Directly - use of fossil fuels: PMS, Diesel, Kerosine, Aviation fuel, etc.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Housing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600" dirty="0"/>
              <a:t>Directly – fuel wood for cooking, heating, lighting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600" dirty="0"/>
              <a:t>Indirectly – use of electronics, transport (mode &amp; distance),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600" dirty="0"/>
              <a:t>Individual household electricity generation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600" dirty="0"/>
              <a:t>Hence, healthy and wealthy cities are not where most people have cars but where people use and encourage cycling and walking.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6289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lvl="1"/>
            <a:r>
              <a:rPr lang="en-GB" sz="2400" b="1" dirty="0"/>
              <a:t>Questions of the day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r>
              <a:rPr lang="en-GB" dirty="0"/>
              <a:t>What is the state of our urban transportation?</a:t>
            </a:r>
          </a:p>
          <a:p>
            <a:r>
              <a:rPr lang="en-GB" dirty="0"/>
              <a:t>Does our housing system encourage zero or low carbon emission?</a:t>
            </a:r>
          </a:p>
          <a:p>
            <a:r>
              <a:rPr lang="en-GB" dirty="0"/>
              <a:t>Is urban housing or transport system set to increase or reduce carbon footprint?</a:t>
            </a:r>
          </a:p>
          <a:p>
            <a:r>
              <a:rPr lang="en-US" sz="3200" dirty="0"/>
              <a:t>Are we aware of future implications</a:t>
            </a:r>
            <a:r>
              <a:rPr lang="en-GB" sz="3200" dirty="0"/>
              <a:t> of our carbon footprint?</a:t>
            </a:r>
          </a:p>
          <a:p>
            <a:r>
              <a:rPr lang="en-GB" dirty="0"/>
              <a:t>Is there conscious or popular reactions?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793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en-GB" sz="2800" b="1" dirty="0"/>
              <a:t>Urban 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The main system or process that make cities work.</a:t>
            </a:r>
          </a:p>
          <a:p>
            <a:r>
              <a:rPr lang="en-GB" dirty="0"/>
              <a:t>Create and maintains liveable cities. </a:t>
            </a:r>
          </a:p>
          <a:p>
            <a:r>
              <a:rPr lang="en-GB" dirty="0"/>
              <a:t>Presently a diversion from previous practices; where there is:</a:t>
            </a:r>
          </a:p>
          <a:p>
            <a:pPr lvl="1"/>
            <a:r>
              <a:rPr lang="en-GB" dirty="0"/>
              <a:t>Encouragement of individual and small motorized modes</a:t>
            </a:r>
          </a:p>
          <a:p>
            <a:pPr lvl="1"/>
            <a:r>
              <a:rPr lang="en-GB" dirty="0"/>
              <a:t>Conflicting of land uses</a:t>
            </a:r>
          </a:p>
          <a:p>
            <a:pPr lvl="1"/>
            <a:r>
              <a:rPr lang="en-GB" dirty="0"/>
              <a:t>Absence or disappearance of taxes and city buses</a:t>
            </a:r>
          </a:p>
          <a:p>
            <a:pPr lvl="1"/>
            <a:r>
              <a:rPr lang="en-GB" dirty="0"/>
              <a:t>Growing peri urban neighbourhoods</a:t>
            </a:r>
          </a:p>
          <a:p>
            <a:pPr lvl="1"/>
            <a:r>
              <a:rPr lang="en-GB" dirty="0"/>
              <a:t>Increasing distances and transportation modes to places of work and other activities</a:t>
            </a:r>
          </a:p>
          <a:p>
            <a:pPr marL="457200" lvl="1" indent="0">
              <a:buNone/>
            </a:pPr>
            <a:r>
              <a:rPr lang="en-GB" dirty="0"/>
              <a:t>Burgeoning cities like ours with ineffective city transport services increases carbon emission on a large scale.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43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6400" y="5867400"/>
            <a:ext cx="5486400" cy="500062"/>
          </a:xfrm>
        </p:spPr>
        <p:txBody>
          <a:bodyPr>
            <a:normAutofit/>
          </a:bodyPr>
          <a:lstStyle/>
          <a:p>
            <a:r>
              <a:rPr lang="en-GB" sz="1800" b="1" dirty="0"/>
              <a:t>Plate I: Increasing use of motorized transportation</a:t>
            </a:r>
            <a:endParaRPr lang="en-US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B308D1-8DC3-4E5D-929A-FBC14CD0A3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09600"/>
            <a:ext cx="7848600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916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66700"/>
            <a:ext cx="8334602" cy="1714500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300" dirty="0"/>
              <a:t>There should be a shift towards mass transit to curb carbon emission</a:t>
            </a:r>
            <a:endParaRPr lang="en-US" sz="43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B8778F-78A8-4501-8489-1E56B0276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98" y="2209800"/>
            <a:ext cx="4344988" cy="3810000"/>
          </a:xfrm>
          <a:prstGeom prst="rect">
            <a:avLst/>
          </a:prstGeom>
        </p:spPr>
      </p:pic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C16D643C-E873-4AE9-AE1E-B621BAC270F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427" y="2209800"/>
            <a:ext cx="4041775" cy="3810000"/>
          </a:xfr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F34DA0B-65AF-4AB9-81F2-1877C2E1F636}"/>
              </a:ext>
            </a:extLst>
          </p:cNvPr>
          <p:cNvSpPr txBox="1">
            <a:spLocks/>
          </p:cNvSpPr>
          <p:nvPr/>
        </p:nvSpPr>
        <p:spPr>
          <a:xfrm>
            <a:off x="876300" y="6096000"/>
            <a:ext cx="76962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300" dirty="0"/>
              <a:t>Plate II: Individual and collective Urban transport system</a:t>
            </a:r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2027709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429" y="6096000"/>
            <a:ext cx="8305800" cy="609599"/>
          </a:xfrm>
        </p:spPr>
        <p:txBody>
          <a:bodyPr>
            <a:normAutofit/>
          </a:bodyPr>
          <a:lstStyle/>
          <a:p>
            <a:pPr lvl="2"/>
            <a:r>
              <a:rPr lang="en-GB" sz="2400" b="1" dirty="0"/>
              <a:t>Plate III: Use of municipal transport system</a:t>
            </a:r>
            <a:endParaRPr lang="en-US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4D9F47-AAEB-467E-94C2-447C65002C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54579"/>
            <a:ext cx="6858000" cy="474345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55296D9-2376-4DF1-A883-C49587F996B4}"/>
              </a:ext>
            </a:extLst>
          </p:cNvPr>
          <p:cNvSpPr txBox="1">
            <a:spLocks/>
          </p:cNvSpPr>
          <p:nvPr/>
        </p:nvSpPr>
        <p:spPr>
          <a:xfrm>
            <a:off x="533400" y="152401"/>
            <a:ext cx="8229600" cy="10042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2" algn="ctr"/>
            <a:r>
              <a:rPr lang="en-GB" sz="2400" b="1" kern="0" dirty="0">
                <a:solidFill>
                  <a:sysClr val="windowText" lastClr="000000"/>
                </a:solidFill>
              </a:rPr>
              <a:t>The </a:t>
            </a:r>
            <a:r>
              <a:rPr lang="en-GB" sz="2400" b="1" kern="0" dirty="0" err="1">
                <a:solidFill>
                  <a:sysClr val="windowText" lastClr="000000"/>
                </a:solidFill>
              </a:rPr>
              <a:t>practication</a:t>
            </a:r>
            <a:r>
              <a:rPr lang="en-GB" sz="2400" b="1" kern="0" dirty="0">
                <a:solidFill>
                  <a:sysClr val="windowText" lastClr="000000"/>
                </a:solidFill>
              </a:rPr>
              <a:t> of efficient and reliable urban bus services comes with tremendous environmental and social benefits</a:t>
            </a:r>
            <a:endParaRPr lang="en-US" sz="20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011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768</Words>
  <Application>Microsoft Office PowerPoint</Application>
  <PresentationFormat>On-screen Show (4:3)</PresentationFormat>
  <Paragraphs>93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Urban Housing and Transportation Towards Zero Carbon Emission</vt:lpstr>
      <vt:lpstr>Introduction</vt:lpstr>
      <vt:lpstr>Carbon and human activities</vt:lpstr>
      <vt:lpstr>Sources of Carbon emission in urban areas</vt:lpstr>
      <vt:lpstr>Questions of the day</vt:lpstr>
      <vt:lpstr>Urban Transportation</vt:lpstr>
      <vt:lpstr>PowerPoint Presentation</vt:lpstr>
      <vt:lpstr>PowerPoint Presentation</vt:lpstr>
      <vt:lpstr>Plate III: Use of municipal transport system</vt:lpstr>
      <vt:lpstr>URBAN HOUSING AND CARBON EMISSION</vt:lpstr>
      <vt:lpstr>PowerPoint Presentation</vt:lpstr>
      <vt:lpstr>Conclusion</vt:lpstr>
      <vt:lpstr>PowerPoint Presentation</vt:lpstr>
      <vt:lpstr>PowerPoint Presentation</vt:lpstr>
      <vt:lpstr>PowerPoint Presentation</vt:lpstr>
      <vt:lpstr>Thank you for listening</vt:lpstr>
    </vt:vector>
  </TitlesOfParts>
  <Company>URP Dept. F.U.T. Minna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Mitigating urban disasters: a study of abandoned mines in Zaria, Nigeria</dc:title>
  <dc:creator>Aliyu Kawu</dc:creator>
  <cp:lastModifiedBy>Dr Aliyu Kawu</cp:lastModifiedBy>
  <cp:revision>26</cp:revision>
  <dcterms:created xsi:type="dcterms:W3CDTF">2012-12-04T06:31:41Z</dcterms:created>
  <dcterms:modified xsi:type="dcterms:W3CDTF">2021-10-10T13:01:53Z</dcterms:modified>
</cp:coreProperties>
</file>