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8" r:id="rId11"/>
    <p:sldId id="265" r:id="rId12"/>
    <p:sldId id="266" r:id="rId13"/>
    <p:sldId id="269" r:id="rId14"/>
    <p:sldId id="270" r:id="rId15"/>
    <p:sldId id="267" r:id="rId16"/>
    <p:sldId id="271" r:id="rId17"/>
    <p:sldId id="272" r:id="rId18"/>
    <p:sldId id="274" r:id="rId19"/>
    <p:sldId id="273" r:id="rId20"/>
    <p:sldId id="279" r:id="rId21"/>
    <p:sldId id="277" r:id="rId22"/>
    <p:sldId id="278" r:id="rId23"/>
    <p:sldId id="276" r:id="rId24"/>
    <p:sldId id="280" r:id="rId25"/>
    <p:sldId id="282" r:id="rId26"/>
    <p:sldId id="281" r:id="rId27"/>
    <p:sldId id="283" r:id="rId28"/>
    <p:sldId id="284" r:id="rId29"/>
    <p:sldId id="285" r:id="rId30"/>
    <p:sldId id="287" r:id="rId31"/>
    <p:sldId id="291" r:id="rId32"/>
    <p:sldId id="292" r:id="rId33"/>
    <p:sldId id="294" r:id="rId34"/>
    <p:sldId id="290" r:id="rId35"/>
    <p:sldId id="288" r:id="rId36"/>
    <p:sldId id="289" r:id="rId37"/>
    <p:sldId id="295" r:id="rId38"/>
    <p:sldId id="296" r:id="rId39"/>
    <p:sldId id="297" r:id="rId40"/>
    <p:sldId id="29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EA4F-A82A-4A9C-AF65-1638D5B0FC8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322C-D8F6-40A7-914C-3D4C8573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7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EA4F-A82A-4A9C-AF65-1638D5B0FC8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322C-D8F6-40A7-914C-3D4C8573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4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EA4F-A82A-4A9C-AF65-1638D5B0FC8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322C-D8F6-40A7-914C-3D4C8573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EA4F-A82A-4A9C-AF65-1638D5B0FC8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322C-D8F6-40A7-914C-3D4C8573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EA4F-A82A-4A9C-AF65-1638D5B0FC8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322C-D8F6-40A7-914C-3D4C8573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0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EA4F-A82A-4A9C-AF65-1638D5B0FC8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322C-D8F6-40A7-914C-3D4C8573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5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EA4F-A82A-4A9C-AF65-1638D5B0FC8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322C-D8F6-40A7-914C-3D4C8573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8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EA4F-A82A-4A9C-AF65-1638D5B0FC8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322C-D8F6-40A7-914C-3D4C8573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EA4F-A82A-4A9C-AF65-1638D5B0FC8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322C-D8F6-40A7-914C-3D4C8573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5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EA4F-A82A-4A9C-AF65-1638D5B0FC8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322C-D8F6-40A7-914C-3D4C8573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9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EA4F-A82A-4A9C-AF65-1638D5B0FC8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322C-D8F6-40A7-914C-3D4C8573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0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5EA4F-A82A-4A9C-AF65-1638D5B0FC8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0322C-D8F6-40A7-914C-3D4C85732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ag/magazine/" TargetMode="External"/><Relationship Id="rId2" Type="http://schemas.openxmlformats.org/officeDocument/2006/relationships/hyperlink" Target="http://www.bccresearch.com/market%20research.%20Accessed%20on%2028/10/2014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821B0F-FCBF-4355-9354-620DF6FC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21"/>
            <a:ext cx="10515600" cy="20839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Baskerville Old Face" panose="02020602080505020303" pitchFamily="18" charset="0"/>
              </a:rPr>
              <a:t>Innovations in Cassava Flour and Starch Applications: Challenges and Prospects to the Economy of Cassava Producing Countries of the World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9A4451-A81F-4373-AC3A-FD49CF78D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6753"/>
            <a:ext cx="10515600" cy="371021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latin typeface="Baskerville Old Face" panose="02020602080505020303" pitchFamily="18" charset="0"/>
              </a:rPr>
              <a:t>Buliyaminu Adegbemiro Alimi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latin typeface="Baskerville Old Face" panose="02020602080505020303" pitchFamily="18" charset="0"/>
              </a:rPr>
              <a:t>Federal University of Technology, P.M.B. 65, Minna, Nigeria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IV</a:t>
            </a:r>
            <a:r>
              <a:rPr lang="en-US" baseline="30000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th</a:t>
            </a:r>
            <a:r>
              <a:rPr lang="en-US" dirty="0">
                <a:solidFill>
                  <a:srgbClr val="002060"/>
                </a:solidFill>
                <a:latin typeface="Baskerville Old Face" panose="02020602080505020303" pitchFamily="18" charset="0"/>
              </a:rPr>
              <a:t> International Conference on the Global Cassava Partnership for the 21</a:t>
            </a:r>
            <a:r>
              <a:rPr lang="en-US" baseline="30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st</a:t>
            </a:r>
            <a:r>
              <a:rPr lang="en-US" dirty="0">
                <a:solidFill>
                  <a:srgbClr val="002060"/>
                </a:solidFill>
                <a:latin typeface="Baskerville Old Face" panose="02020602080505020303" pitchFamily="18" charset="0"/>
              </a:rPr>
              <a:t> Century, Cotonou, Benin, June 11-15,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D8FE8-D415-48D7-8C3E-B0371258C7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6173" y="3127965"/>
            <a:ext cx="800100" cy="857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5CFEE-78BB-4768-8DB5-C7A50DC16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887" y="5053948"/>
            <a:ext cx="1845192" cy="155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7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65A9-9A6A-4E4A-807B-00C98C83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Baskerville Old Face" panose="02020602080505020303" pitchFamily="18" charset="0"/>
              </a:rPr>
              <a:t>Applications of cassava flour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2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AF42-34B6-47B6-B210-0CB522D5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High quality cassava flour (HQCF)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80548-9053-4706-9CFA-F65D9078D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latin typeface="Baskerville Old Face" panose="02020602080505020303" pitchFamily="18" charset="0"/>
              </a:rPr>
              <a:t>Non-fermented, bland, </a:t>
            </a:r>
            <a:r>
              <a:rPr lang="en-US" sz="3200" dirty="0" err="1">
                <a:latin typeface="Baskerville Old Face" panose="02020602080505020303" pitchFamily="18" charset="0"/>
              </a:rPr>
              <a:t>odourless</a:t>
            </a:r>
            <a:r>
              <a:rPr lang="en-US" sz="3200" dirty="0">
                <a:latin typeface="Baskerville Old Face" panose="02020602080505020303" pitchFamily="18" charset="0"/>
              </a:rPr>
              <a:t>, white/</a:t>
            </a:r>
            <a:r>
              <a:rPr lang="en-US" sz="3200" dirty="0" err="1">
                <a:latin typeface="Baskerville Old Face" panose="02020602080505020303" pitchFamily="18" charset="0"/>
              </a:rPr>
              <a:t>offwhite</a:t>
            </a:r>
            <a:endParaRPr lang="en-US" sz="3200" dirty="0">
              <a:latin typeface="Baskerville Old Face" panose="02020602080505020303" pitchFamily="18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latin typeface="Baskerville Old Face" panose="02020602080505020303" pitchFamily="18" charset="0"/>
              </a:rPr>
              <a:t> Being explored in Nigeria since 1970s (</a:t>
            </a:r>
            <a:r>
              <a:rPr lang="en-US" sz="3200" dirty="0" err="1">
                <a:latin typeface="Baskerville Old Face" panose="02020602080505020303" pitchFamily="18" charset="0"/>
              </a:rPr>
              <a:t>Shittu</a:t>
            </a:r>
            <a:r>
              <a:rPr lang="en-US" sz="3200" dirty="0">
                <a:latin typeface="Baskerville Old Face" panose="02020602080505020303" pitchFamily="18" charset="0"/>
              </a:rPr>
              <a:t> et al., 2016)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latin typeface="Baskerville Old Face" panose="02020602080505020303" pitchFamily="18" charset="0"/>
              </a:rPr>
              <a:t>Enjoys government backing in Nigeria for use as part of composite in bread baking since 2004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latin typeface="Baskerville Old Face" panose="02020602080505020303" pitchFamily="18" charset="0"/>
              </a:rPr>
              <a:t>Extent of its inclusion affects final quality of bakery products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latin typeface="Baskerville Old Face" panose="02020602080505020303" pitchFamily="18" charset="0"/>
              </a:rPr>
              <a:t>Optimum HQCF-wheat flour ratio for different bakery products is still being investigated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2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F1BC-D4B3-47A6-A8D9-CA78C3177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Some bakery products from HQCF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3FE4C0-B06E-41D3-BCEC-29E6A5CDC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31859"/>
            <a:ext cx="2609850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5956D-432D-47FF-8D96-F3D979348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111" y="2231859"/>
            <a:ext cx="2621507" cy="1737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E66DFE-0CB5-411D-B764-F72CB0116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187" y="2244836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F5D92-D9E8-4E12-B097-590EAFA72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898" y="4339012"/>
            <a:ext cx="2609850" cy="22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38C949-FEFD-406B-95C9-658DC3E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1" r="12735" b="1"/>
          <a:stretch/>
        </p:blipFill>
        <p:spPr>
          <a:xfrm>
            <a:off x="5120640" y="1382233"/>
            <a:ext cx="6233160" cy="4794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25879-565E-425E-91DB-D2CD6874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Syrups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166EB-76BA-45A1-BB74-443BBFC01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" y="1382233"/>
            <a:ext cx="4716603" cy="4794730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Glucose syrup (GS)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Production follows 2 processes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-enzymatic and acid hydrolyses</a:t>
            </a:r>
          </a:p>
          <a:p>
            <a:pPr marL="457200" indent="-457200" algn="just">
              <a:buAutoNum type="arabicPeriod" startAt="2"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High fructose syrup (HFS)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Produced by passing GS over columns packed with immobilized glucose isomerase</a:t>
            </a:r>
          </a:p>
        </p:txBody>
      </p:sp>
    </p:spTree>
    <p:extLst>
      <p:ext uri="{BB962C8B-B14F-4D97-AF65-F5344CB8AC3E}">
        <p14:creationId xmlns:p14="http://schemas.microsoft.com/office/powerpoint/2010/main" val="367570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B778-0806-430A-968F-8B3A8AB0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Syrups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contd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366A-2243-41AC-8E79-DA0B0796D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3000"/>
              </a:spcAft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Thailand and Vietnam have well developed technologies for production of syrups from cassava flour</a:t>
            </a:r>
          </a:p>
          <a:p>
            <a:pPr algn="just">
              <a:spcAft>
                <a:spcPts val="3000"/>
              </a:spcAft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Nigeria and Ghana are brazen the trail in Africa in glucose syrup production from HQCF</a:t>
            </a:r>
          </a:p>
          <a:p>
            <a:pPr marL="0" indent="0" algn="just">
              <a:spcAft>
                <a:spcPts val="3000"/>
              </a:spcAft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-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Shittu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60466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F215-8DB9-4A65-BED9-C364BA37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Other products for 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B9B8-835F-4D8A-BE3D-C45C052E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4000" dirty="0">
                <a:latin typeface="Baskerville Old Face" panose="02020602080505020303" pitchFamily="18" charset="0"/>
              </a:rPr>
              <a:t>Adhesives</a:t>
            </a:r>
          </a:p>
          <a:p>
            <a:pPr>
              <a:spcAft>
                <a:spcPts val="2400"/>
              </a:spcAft>
            </a:pPr>
            <a:r>
              <a:rPr lang="en-US" sz="4000" dirty="0">
                <a:latin typeface="Baskerville Old Face" panose="02020602080505020303" pitchFamily="18" charset="0"/>
              </a:rPr>
              <a:t>Bioethanol</a:t>
            </a:r>
          </a:p>
        </p:txBody>
      </p:sp>
    </p:spTree>
    <p:extLst>
      <p:ext uri="{BB962C8B-B14F-4D97-AF65-F5344CB8AC3E}">
        <p14:creationId xmlns:p14="http://schemas.microsoft.com/office/powerpoint/2010/main" val="2852571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72B9-3159-4FFA-818A-AC131DFC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Cassava starch (CS)</a:t>
            </a:r>
          </a:p>
        </p:txBody>
      </p:sp>
    </p:spTree>
    <p:extLst>
      <p:ext uri="{BB962C8B-B14F-4D97-AF65-F5344CB8AC3E}">
        <p14:creationId xmlns:p14="http://schemas.microsoft.com/office/powerpoint/2010/main" val="3793837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E1E139-B9A7-421E-AB3A-5E80CECD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8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97C7-3923-4A79-9B9A-A33DE5E3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879"/>
            <a:ext cx="10515600" cy="5064269"/>
          </a:xfrm>
        </p:spPr>
        <p:txBody>
          <a:bodyPr>
            <a:normAutofit/>
          </a:bodyPr>
          <a:lstStyle/>
          <a:p>
            <a:pPr algn="just"/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Major food reserve of cassava root (≈ 21.5% of fresh cassava root) (IITA, 1990)</a:t>
            </a:r>
          </a:p>
          <a:p>
            <a:pPr algn="just"/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Major export commodity from cassava in Asia and Latin America </a:t>
            </a:r>
          </a:p>
          <a:p>
            <a:pPr algn="just"/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Control over its quality during production and storage is very important</a:t>
            </a:r>
          </a:p>
          <a:p>
            <a:pPr algn="just"/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Estimated global trade in starch by 2018 ending is $77.4 billion  (BCC research, 2013)</a:t>
            </a:r>
          </a:p>
          <a:p>
            <a:pPr algn="just"/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CS share of global starch trade is 10% (FAO 2006)</a:t>
            </a:r>
          </a:p>
          <a:p>
            <a:pPr algn="just"/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Thailand alone exported $800m worth of CS in 2006 (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Sriroth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, 2008)</a:t>
            </a:r>
          </a:p>
          <a:p>
            <a:pPr marL="0" indent="0" algn="just">
              <a:buNone/>
            </a:pPr>
            <a:endParaRPr lang="en-US" sz="3000" dirty="0">
              <a:solidFill>
                <a:schemeClr val="accent6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32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DCB0-3641-49B9-94C1-203E5865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Baskerville Old Face" panose="02020602080505020303" pitchFamily="18" charset="0"/>
              </a:rPr>
              <a:t>Current utilizations of CS</a:t>
            </a:r>
          </a:p>
        </p:txBody>
      </p:sp>
    </p:spTree>
    <p:extLst>
      <p:ext uri="{BB962C8B-B14F-4D97-AF65-F5344CB8AC3E}">
        <p14:creationId xmlns:p14="http://schemas.microsoft.com/office/powerpoint/2010/main" val="2272054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6D686247-2F16-4AE6-894D-2C4E38060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6" b="-4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E999A5-C4BB-4BD5-991E-318B19D85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9" r="5" b="5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0D2C53-BE19-446A-9F04-B48146DB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07997"/>
            <a:ext cx="6422849" cy="1676603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Tapioca flakes/meal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50426FF-1E8C-4675-9160-15B9AA497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66751"/>
            <a:ext cx="6422848" cy="4735261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US" sz="3600" dirty="0">
                <a:latin typeface="Baskerville Old Face" panose="02020602080505020303" pitchFamily="18" charset="0"/>
              </a:rPr>
              <a:t>CS is roasted to form grits</a:t>
            </a:r>
          </a:p>
          <a:p>
            <a:pPr algn="just">
              <a:spcAft>
                <a:spcPts val="1200"/>
              </a:spcAft>
            </a:pPr>
            <a:r>
              <a:rPr lang="en-US" sz="3600" dirty="0">
                <a:latin typeface="Baskerville Old Face" panose="02020602080505020303" pitchFamily="18" charset="0"/>
              </a:rPr>
              <a:t>Major form of consumption at household level</a:t>
            </a:r>
          </a:p>
          <a:p>
            <a:pPr algn="just">
              <a:spcAft>
                <a:spcPts val="1200"/>
              </a:spcAft>
            </a:pPr>
            <a:r>
              <a:rPr lang="en-US" sz="3600" dirty="0">
                <a:latin typeface="Baskerville Old Face" panose="02020602080505020303" pitchFamily="18" charset="0"/>
              </a:rPr>
              <a:t>Widely accepted and consumed as convenient food in West Africa (Adebowale et al, 2007)</a:t>
            </a:r>
          </a:p>
        </p:txBody>
      </p:sp>
    </p:spTree>
    <p:extLst>
      <p:ext uri="{BB962C8B-B14F-4D97-AF65-F5344CB8AC3E}">
        <p14:creationId xmlns:p14="http://schemas.microsoft.com/office/powerpoint/2010/main" val="190145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3634-D6B6-4A8A-BD20-09C4F161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Brief Introduction of Cassava (</a:t>
            </a:r>
            <a:r>
              <a:rPr lang="en-US" i="1" dirty="0" err="1">
                <a:latin typeface="Baskerville Old Face" panose="02020602080505020303" pitchFamily="18" charset="0"/>
              </a:rPr>
              <a:t>Manihot</a:t>
            </a:r>
            <a:r>
              <a:rPr lang="en-US" i="1" dirty="0">
                <a:latin typeface="Baskerville Old Face" panose="02020602080505020303" pitchFamily="18" charset="0"/>
              </a:rPr>
              <a:t> </a:t>
            </a:r>
            <a:r>
              <a:rPr lang="en-US" i="1" dirty="0" err="1">
                <a:latin typeface="Baskerville Old Face" panose="02020602080505020303" pitchFamily="18" charset="0"/>
              </a:rPr>
              <a:t>esculenta</a:t>
            </a:r>
            <a:r>
              <a:rPr lang="en-US" i="1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Crants</a:t>
            </a:r>
            <a:r>
              <a:rPr lang="en-US" dirty="0">
                <a:latin typeface="Baskerville Old Face" panose="02020602080505020303" pitchFamily="18" charset="0"/>
              </a:rPr>
              <a:t>)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95449-6293-43BE-AA7A-95017D2F0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Mainstays of economy of some countries in Africa, Latin America and Asia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Global cassava production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5825FFE-C799-468A-93DF-A860F74EB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8">
            <a:extLst>
              <a:ext uri="{FF2B5EF4-FFF2-40B4-BE49-F238E27FC236}">
                <a16:creationId xmlns:a16="http://schemas.microsoft.com/office/drawing/2014/main" id="{6A237BC1-F9A2-46CA-B19E-20D155BA279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50" y="3229186"/>
            <a:ext cx="4555597" cy="25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FBF1F8D-1FB0-41A0-A647-5BDD33D3A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934727"/>
            <a:ext cx="139268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1: Production of cassava roots between 2000 and 2013 (Source: FAO Statistics, 2014)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36E20-AE51-42F2-9E3D-DAE5F8B0F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32" y="4270350"/>
            <a:ext cx="2547854" cy="20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93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F398A65B-FAE4-4487-B0C9-6C5332375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433" y="890094"/>
            <a:ext cx="1608062" cy="2427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94459C-7AA1-4D4E-AA26-6F113E08A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414" y="3721396"/>
            <a:ext cx="3454092" cy="2443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C9B23-9421-4ABC-AFEE-B15FD9710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372" y="890094"/>
            <a:ext cx="3650021" cy="2427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52357-5F2E-4F41-8777-3AA88C67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en-US" sz="4000">
                <a:latin typeface="Baskerville Old Face" panose="02020602080505020303" pitchFamily="18" charset="0"/>
              </a:rPr>
              <a:t>Sour starch and krupuk 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ACECAC4-861F-4772-908E-6133D0AB9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5366634" cy="4470424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Baskerville Old Face" panose="02020602080505020303" pitchFamily="18" charset="0"/>
              </a:rPr>
              <a:t>Products of chemical and enzymatic modifications of native CS through fermentation</a:t>
            </a:r>
          </a:p>
          <a:p>
            <a:pPr algn="just"/>
            <a:r>
              <a:rPr lang="en-US" dirty="0">
                <a:latin typeface="Baskerville Old Face" panose="02020602080505020303" pitchFamily="18" charset="0"/>
              </a:rPr>
              <a:t>Require expansion properties specific to CS </a:t>
            </a:r>
          </a:p>
          <a:p>
            <a:pPr algn="just"/>
            <a:r>
              <a:rPr lang="en-US" dirty="0">
                <a:latin typeface="Baskerville Old Face" panose="02020602080505020303" pitchFamily="18" charset="0"/>
              </a:rPr>
              <a:t>Popular in Latin America and South East Asia</a:t>
            </a:r>
          </a:p>
        </p:txBody>
      </p:sp>
    </p:spTree>
    <p:extLst>
      <p:ext uri="{BB962C8B-B14F-4D97-AF65-F5344CB8AC3E}">
        <p14:creationId xmlns:p14="http://schemas.microsoft.com/office/powerpoint/2010/main" val="3730618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79D3-CAB4-4EC9-BB53-E47D16CE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Baskerville Old Face" panose="02020602080505020303" pitchFamily="18" charset="0"/>
              </a:rPr>
              <a:t>Industrial products from CS</a:t>
            </a:r>
          </a:p>
        </p:txBody>
      </p:sp>
    </p:spTree>
    <p:extLst>
      <p:ext uri="{BB962C8B-B14F-4D97-AF65-F5344CB8AC3E}">
        <p14:creationId xmlns:p14="http://schemas.microsoft.com/office/powerpoint/2010/main" val="44502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09DF8-A683-4876-B317-731CE8F6D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689" y="1975945"/>
            <a:ext cx="4163991" cy="275656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745DA-66F8-4248-BABB-A17E1463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0"/>
            <a:ext cx="4944152" cy="22515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Bioethanol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C9483-E2A2-491E-8289-0F64254B7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531088"/>
            <a:ext cx="6155907" cy="5061098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3000" dirty="0">
                <a:latin typeface="Baskerville Old Face" panose="02020602080505020303" pitchFamily="18" charset="0"/>
              </a:rPr>
              <a:t>Developed due to uncertainties over future of fossil global oil reserves</a:t>
            </a:r>
          </a:p>
          <a:p>
            <a:pPr algn="just">
              <a:spcAft>
                <a:spcPts val="600"/>
              </a:spcAft>
            </a:pPr>
            <a:r>
              <a:rPr lang="en-US" sz="3000" dirty="0">
                <a:latin typeface="Baskerville Old Face" panose="02020602080505020303" pitchFamily="18" charset="0"/>
              </a:rPr>
              <a:t>Thailand and China have formulated policies for its production and uses</a:t>
            </a:r>
          </a:p>
          <a:p>
            <a:pPr algn="just">
              <a:spcAft>
                <a:spcPts val="600"/>
              </a:spcAft>
            </a:pPr>
            <a:r>
              <a:rPr lang="en-US" sz="3000" dirty="0">
                <a:latin typeface="Baskerville Old Face" panose="02020602080505020303" pitchFamily="18" charset="0"/>
              </a:rPr>
              <a:t>Use as fuel additives for octane enhancement in Thailand</a:t>
            </a:r>
          </a:p>
          <a:p>
            <a:pPr algn="just">
              <a:spcAft>
                <a:spcPts val="600"/>
              </a:spcAft>
            </a:pPr>
            <a:r>
              <a:rPr lang="en-US" sz="3000" dirty="0">
                <a:latin typeface="Baskerville Old Face" panose="02020602080505020303" pitchFamily="18" charset="0"/>
              </a:rPr>
              <a:t>There is concern over energy efficiency and prospect of producing net energy gain</a:t>
            </a:r>
          </a:p>
          <a:p>
            <a:pPr algn="just">
              <a:spcAft>
                <a:spcPts val="600"/>
              </a:spcAft>
            </a:pPr>
            <a:endParaRPr lang="en-US" sz="3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28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FDBD7E-5318-49ED-8601-EA4413425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73" b="-2"/>
          <a:stretch/>
        </p:blipFill>
        <p:spPr>
          <a:xfrm>
            <a:off x="6845094" y="2273780"/>
            <a:ext cx="5040333" cy="3455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289D2-5D7A-4809-939A-E8B3C500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Monosodium glutamate (MSG)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2411-D321-470B-B0B1-ACDE0E917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116033" cy="4532645"/>
          </a:xfrm>
        </p:spPr>
        <p:txBody>
          <a:bodyPr>
            <a:noAutofit/>
          </a:bodyPr>
          <a:lstStyle/>
          <a:p>
            <a:pPr algn="just"/>
            <a:r>
              <a:rPr lang="en-US" dirty="0">
                <a:latin typeface="Baskerville Old Face" panose="02020602080505020303" pitchFamily="18" charset="0"/>
              </a:rPr>
              <a:t>Popular food enhancing agent and additive</a:t>
            </a:r>
          </a:p>
          <a:p>
            <a:pPr algn="just"/>
            <a:r>
              <a:rPr lang="en-US" dirty="0">
                <a:latin typeface="Baskerville Old Face" panose="02020602080505020303" pitchFamily="18" charset="0"/>
              </a:rPr>
              <a:t>Produced through microbial fermentation of starch in the presence of urea</a:t>
            </a:r>
          </a:p>
          <a:p>
            <a:pPr algn="just"/>
            <a:r>
              <a:rPr lang="en-US" dirty="0">
                <a:latin typeface="Baskerville Old Face" panose="02020602080505020303" pitchFamily="18" charset="0"/>
              </a:rPr>
              <a:t>Another innovative product, L-glutamic, a precursor of MSG, was produced from waste generated during large scale production of CS (Jyothi et al., 2005)   </a:t>
            </a:r>
          </a:p>
        </p:txBody>
      </p:sp>
    </p:spTree>
    <p:extLst>
      <p:ext uri="{BB962C8B-B14F-4D97-AF65-F5344CB8AC3E}">
        <p14:creationId xmlns:p14="http://schemas.microsoft.com/office/powerpoint/2010/main" val="1275810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DA74-402B-4ADE-9D77-C000CDB8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Other innovative utilizations of 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102BA-BAD1-4AC5-8763-EF707BB03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Lactic acid and yeast production from CS (Wang et al., 2010)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Baking quality yeast from CS (Ejiofor, 1996)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Cationic modified starch used to enhance tensile fold and bursting strength of paper (Yang et al., 2010)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Improvement on the functionality of cationic modified CS starch for paper making (Gao et al., 2012)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Modified CS found important applications in the three areas of textile making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China textile industry relies heavily on modified CS</a:t>
            </a:r>
          </a:p>
        </p:txBody>
      </p:sp>
    </p:spTree>
    <p:extLst>
      <p:ext uri="{BB962C8B-B14F-4D97-AF65-F5344CB8AC3E}">
        <p14:creationId xmlns:p14="http://schemas.microsoft.com/office/powerpoint/2010/main" val="1751453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DE01-556E-43B2-A869-D37401CE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Baskerville Old Face" panose="02020602080505020303" pitchFamily="18" charset="0"/>
              </a:rPr>
              <a:t>Prospective utilizations of CS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23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2A63-4AC0-4D1A-B323-8B81BB3D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Starch-albumen powder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11CF6-7C86-41A3-AE57-4711AD938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2400"/>
              </a:spcAft>
            </a:pPr>
            <a:r>
              <a:rPr lang="en-US" sz="3200" dirty="0">
                <a:latin typeface="Baskerville Old Face" panose="02020602080505020303" pitchFamily="18" charset="0"/>
              </a:rPr>
              <a:t>Composite CS and poultry egg-white product developed by </a:t>
            </a:r>
            <a:r>
              <a:rPr lang="en-US" sz="3200" dirty="0" err="1">
                <a:latin typeface="Baskerville Old Face" panose="02020602080505020303" pitchFamily="18" charset="0"/>
              </a:rPr>
              <a:t>Shittu</a:t>
            </a:r>
            <a:r>
              <a:rPr lang="en-US" sz="3200" dirty="0">
                <a:latin typeface="Baskerville Old Face" panose="02020602080505020303" pitchFamily="18" charset="0"/>
              </a:rPr>
              <a:t> et al., (2010)</a:t>
            </a:r>
          </a:p>
          <a:p>
            <a:pPr algn="just">
              <a:spcAft>
                <a:spcPts val="2400"/>
              </a:spcAft>
            </a:pPr>
            <a:r>
              <a:rPr lang="en-US" sz="3200" dirty="0">
                <a:latin typeface="Baskerville Old Face" panose="02020602080505020303" pitchFamily="18" charset="0"/>
              </a:rPr>
              <a:t>Highly hygroscopic with type 2 sigmoid curve</a:t>
            </a:r>
          </a:p>
          <a:p>
            <a:pPr algn="just">
              <a:spcAft>
                <a:spcPts val="2400"/>
              </a:spcAft>
            </a:pPr>
            <a:r>
              <a:rPr lang="en-US" sz="3200" dirty="0">
                <a:latin typeface="Baskerville Old Face" panose="02020602080505020303" pitchFamily="18" charset="0"/>
              </a:rPr>
              <a:t>Has important applications in fast food, baking and confectionery industries</a:t>
            </a:r>
          </a:p>
        </p:txBody>
      </p:sp>
    </p:spTree>
    <p:extLst>
      <p:ext uri="{BB962C8B-B14F-4D97-AF65-F5344CB8AC3E}">
        <p14:creationId xmlns:p14="http://schemas.microsoft.com/office/powerpoint/2010/main" val="2668496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FD0D-9591-4EE8-B822-AA725A77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Hydrogen 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559D2-A7A5-4F60-89FD-2D88C4BBB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Potential product with great importance to energy industry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Its advantages over fossil fuel include cleanliness, higher energy density and recyclability (Das and </a:t>
            </a:r>
            <a:r>
              <a:rPr lang="en-US" dirty="0" err="1">
                <a:latin typeface="Baskerville Old Face" panose="02020602080505020303" pitchFamily="18" charset="0"/>
              </a:rPr>
              <a:t>Versiroglu</a:t>
            </a:r>
            <a:r>
              <a:rPr lang="en-US" dirty="0">
                <a:latin typeface="Baskerville Old Face" panose="02020602080505020303" pitchFamily="18" charset="0"/>
              </a:rPr>
              <a:t> 2001)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Su et al. (2009) studied the prospect of producing hydrogen gas from CS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The study concluded that there is a great potential for commercial hydrogen gas production from CS</a:t>
            </a:r>
          </a:p>
        </p:txBody>
      </p:sp>
    </p:spTree>
    <p:extLst>
      <p:ext uri="{BB962C8B-B14F-4D97-AF65-F5344CB8AC3E}">
        <p14:creationId xmlns:p14="http://schemas.microsoft.com/office/powerpoint/2010/main" val="1283132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353D-18F2-4D9C-99E9-E78BCB79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Acetone-butanol-ethanol (ABE)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03264-4442-444A-8F21-4AB6F4740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Produced biologically by fermentation process  involving </a:t>
            </a:r>
            <a:r>
              <a:rPr lang="en-US" i="1" dirty="0">
                <a:latin typeface="Baskerville Old Face" panose="02020602080505020303" pitchFamily="18" charset="0"/>
              </a:rPr>
              <a:t>Clostridium </a:t>
            </a:r>
            <a:r>
              <a:rPr lang="en-US" i="1" dirty="0" err="1">
                <a:latin typeface="Baskerville Old Face" panose="02020602080505020303" pitchFamily="18" charset="0"/>
              </a:rPr>
              <a:t>spp</a:t>
            </a:r>
            <a:r>
              <a:rPr lang="en-US" dirty="0">
                <a:latin typeface="Baskerville Old Face" panose="02020602080505020303" pitchFamily="18" charset="0"/>
              </a:rPr>
              <a:t> under strict anaerobic condition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All the products have useful industrial applications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 Further improvement of the process is the use of co-culture by Tran et al. (2010).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The later development was economical</a:t>
            </a: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12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5715-4544-40B2-84AA-D2F269F2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Other novel utilizations of 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003E1-224E-4207-88C6-6621AE4E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Development of cardboard like composite from cassava </a:t>
            </a:r>
            <a:r>
              <a:rPr lang="en-US" dirty="0" err="1">
                <a:latin typeface="Baskerville Old Face" panose="02020602080505020303" pitchFamily="18" charset="0"/>
              </a:rPr>
              <a:t>baggase</a:t>
            </a:r>
            <a:r>
              <a:rPr lang="en-US" dirty="0">
                <a:latin typeface="Baskerville Old Face" panose="02020602080505020303" pitchFamily="18" charset="0"/>
              </a:rPr>
              <a:t> (waste) by Matsui et al. (2004)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Mushrooms (Barbosa et al., 1995)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Yeast (Ejiofor et al., 1996)</a:t>
            </a: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2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FB8AC-FF95-442B-BFD1-0DA848F47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484"/>
            <a:ext cx="10515600" cy="5496479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Nigeria is the largest producer in the world</a:t>
            </a:r>
          </a:p>
          <a:p>
            <a:endParaRPr lang="en-US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Thailand is highest producer and exporter of cassava derived products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80503-B7C0-45D3-9399-8977B03CF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21" y="3501801"/>
            <a:ext cx="3537668" cy="2121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0F1D95-74FC-4CEC-9DF2-09C47AF0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352" y="3445735"/>
            <a:ext cx="3202099" cy="2177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E25A56-732D-46D7-930A-4F13EBA25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345" y="3501801"/>
            <a:ext cx="3201101" cy="21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3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620B37-9F18-47AD-B501-9B99B6E63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32" y="597452"/>
            <a:ext cx="2555747" cy="16377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AD5A36-814B-4C10-908C-FBF78FC33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719" y="321733"/>
            <a:ext cx="2200733" cy="2189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D07D8-D080-45F2-98AE-9E0139177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732" y="2993035"/>
            <a:ext cx="5433229" cy="304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7F4484-3C34-4792-8531-2AF9FAE6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Innovative technologies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B8C59-66E4-4959-804B-46449E2D7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4911827" cy="3626917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Baskerville Old Face" panose="02020602080505020303" pitchFamily="18" charset="0"/>
              </a:rPr>
              <a:t>Thailand, Brazil, Vietnam and China are leading in the deployment of high end technology for the production of CS and CF and their derived products</a:t>
            </a:r>
          </a:p>
          <a:p>
            <a:pPr marL="0" indent="0" algn="just">
              <a:buNone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59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94DB5AE-1EC5-43D2-91A3-1DBA8E5D9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8794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B9ECEE-04E8-4788-B667-FDAE6DF4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30" r="-3" b="-3"/>
          <a:stretch/>
        </p:blipFill>
        <p:spPr>
          <a:xfrm>
            <a:off x="5415096" y="95390"/>
            <a:ext cx="4516920" cy="238591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067C6-8F37-476B-8457-16F73B95D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401" y="3676052"/>
            <a:ext cx="4516920" cy="2375756"/>
          </a:xfrm>
        </p:spPr>
        <p:txBody>
          <a:bodyPr anchor="ctr">
            <a:normAutofit/>
          </a:bodyPr>
          <a:lstStyle/>
          <a:p>
            <a:pPr algn="just"/>
            <a:r>
              <a:rPr lang="en-US" sz="3200" dirty="0">
                <a:latin typeface="Baskerville Old Face" panose="02020602080505020303" pitchFamily="18" charset="0"/>
              </a:rPr>
              <a:t>Appropriate technologies for MSME are being developed in Nigeria </a:t>
            </a:r>
          </a:p>
        </p:txBody>
      </p:sp>
    </p:spTree>
    <p:extLst>
      <p:ext uri="{BB962C8B-B14F-4D97-AF65-F5344CB8AC3E}">
        <p14:creationId xmlns:p14="http://schemas.microsoft.com/office/powerpoint/2010/main" val="2631804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3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1EB36A7-5E9D-468F-96E1-75E666B704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098" r="6098"/>
          <a:stretch>
            <a:fillRect/>
          </a:stretch>
        </p:blipFill>
        <p:spPr>
          <a:xfrm>
            <a:off x="8401514" y="306909"/>
            <a:ext cx="2898483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7E9D97-C313-407D-B66B-E9E492A7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2830663"/>
            <a:ext cx="4042410" cy="33855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57A4F-A0D0-489A-A215-F7304D1D1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Appropriate technologies for MSME are being developed in Nigeria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8261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7D9AE-88BF-419F-A1BE-241A5765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1856A-E700-4B6E-A131-23D85DD4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Baskerville Old Face" panose="02020602080505020303" pitchFamily="18" charset="0"/>
              </a:rPr>
              <a:t>Gaps</a:t>
            </a:r>
          </a:p>
        </p:txBody>
      </p:sp>
    </p:spTree>
    <p:extLst>
      <p:ext uri="{BB962C8B-B14F-4D97-AF65-F5344CB8AC3E}">
        <p14:creationId xmlns:p14="http://schemas.microsoft.com/office/powerpoint/2010/main" val="1221219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18D9DCD-4DB0-4ACB-A358-3FAA690E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11903-A2FA-47BC-A4A0-59D852E0C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6"/>
            <a:ext cx="6377769" cy="5139211"/>
          </a:xfrm>
        </p:spPr>
        <p:txBody>
          <a:bodyPr anchor="ctr">
            <a:normAutofit lnSpcReduction="10000"/>
          </a:bodyPr>
          <a:lstStyle/>
          <a:p>
            <a:r>
              <a:rPr lang="en-US" sz="3200" dirty="0">
                <a:latin typeface="Baskerville Old Face" panose="02020602080505020303" pitchFamily="18" charset="0"/>
              </a:rPr>
              <a:t>Most of the innovations are yet to be adopted for commercial productions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Some are still at MSME and not yet at industrial scale level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Slow adoption/transfer of innovations/technologies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Lack of well articulated market penetration strategies 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Strides yet to translate to economic gains for some of the producing nations</a:t>
            </a:r>
          </a:p>
        </p:txBody>
      </p:sp>
    </p:spTree>
    <p:extLst>
      <p:ext uri="{BB962C8B-B14F-4D97-AF65-F5344CB8AC3E}">
        <p14:creationId xmlns:p14="http://schemas.microsoft.com/office/powerpoint/2010/main" val="3639062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F8A8-ED0F-43E5-BE15-9685457B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Measures to ensure full benefits of research findings and technological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AFE2-2706-4EDF-8D96-735583A88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Awareness and willingness study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Purpose improvement in the value-chain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Modeling technologies for MSME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Well designed marketing strategies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Policies and legal frameworks supports from governments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Private sector collaborations and supports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Linkages between research centers and MSME/industry for transfer of knowhow</a:t>
            </a:r>
          </a:p>
        </p:txBody>
      </p:sp>
    </p:spTree>
    <p:extLst>
      <p:ext uri="{BB962C8B-B14F-4D97-AF65-F5344CB8AC3E}">
        <p14:creationId xmlns:p14="http://schemas.microsoft.com/office/powerpoint/2010/main" val="1922992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4735-2B50-46E8-9FC0-70C664A2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Prospects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12653-8080-4168-B1C9-04B2E3D99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skerville Old Face" panose="02020602080505020303" pitchFamily="18" charset="0"/>
              </a:rPr>
              <a:t>Strengthening food security of rural and urban populace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Improving competitiveness of cassava products exports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Boost cassava roots productivity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Increases employment and reduces poverty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Improves foreign earning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Reduction of trade imbalance</a:t>
            </a:r>
          </a:p>
          <a:p>
            <a:endParaRPr lang="en-US" sz="3600" dirty="0">
              <a:latin typeface="Baskerville Old Face" panose="02020602080505020303" pitchFamily="18" charset="0"/>
            </a:endParaRPr>
          </a:p>
          <a:p>
            <a:endParaRPr lang="en-US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59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8BB2F-8FFA-4010-8F38-D46CF428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Baskerville Old Face" panose="02020602080505020303" pitchFamily="18" charset="0"/>
              </a:rPr>
              <a:t>I appreciate your rapt attention</a:t>
            </a:r>
          </a:p>
        </p:txBody>
      </p:sp>
    </p:spTree>
    <p:extLst>
      <p:ext uri="{BB962C8B-B14F-4D97-AF65-F5344CB8AC3E}">
        <p14:creationId xmlns:p14="http://schemas.microsoft.com/office/powerpoint/2010/main" val="3984711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082A-9779-4667-B686-9B20CE5E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8977"/>
            <a:ext cx="10515600" cy="2009665"/>
          </a:xfrm>
        </p:spPr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56198-588F-46D0-88F3-FFCCCD10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5665"/>
            <a:ext cx="10515600" cy="524129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Baskerville Old Face" panose="02020602080505020303" pitchFamily="18" charset="0"/>
              </a:rPr>
              <a:t>BCC research (2013) World market for starches/</a:t>
            </a:r>
            <a:r>
              <a:rPr lang="en-US" sz="2400" dirty="0" err="1">
                <a:latin typeface="Baskerville Old Face" panose="02020602080505020303" pitchFamily="18" charset="0"/>
              </a:rPr>
              <a:t>glucose:emphasizing</a:t>
            </a:r>
            <a:r>
              <a:rPr lang="en-US" sz="2400" dirty="0">
                <a:latin typeface="Baskerville Old Face" panose="02020602080505020303" pitchFamily="18" charset="0"/>
              </a:rPr>
              <a:t> cassava starch-FOD 037A. </a:t>
            </a:r>
            <a:r>
              <a:rPr lang="en-US" sz="2400" u="sng" dirty="0">
                <a:latin typeface="Baskerville Old Face" panose="02020602080505020303" pitchFamily="18" charset="0"/>
                <a:hlinkClick r:id="rId2"/>
              </a:rPr>
              <a:t>www.bccresearch.com/market</a:t>
            </a:r>
            <a:r>
              <a:rPr lang="en-US" sz="2400" dirty="0">
                <a:latin typeface="Baskerville Old Face" panose="02020602080505020303" pitchFamily="18" charset="0"/>
                <a:hlinkClick r:id="rId2"/>
              </a:rPr>
              <a:t> research. Accessed on 28/10/2014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algn="just"/>
            <a:r>
              <a:rPr lang="en-ZA" sz="2400" dirty="0">
                <a:latin typeface="Baskerville Old Face" panose="02020602080505020303" pitchFamily="18" charset="0"/>
              </a:rPr>
              <a:t>Das, D., &amp; </a:t>
            </a:r>
            <a:r>
              <a:rPr lang="en-ZA" sz="2400" dirty="0" err="1">
                <a:latin typeface="Baskerville Old Face" panose="02020602080505020303" pitchFamily="18" charset="0"/>
              </a:rPr>
              <a:t>Veziroǧlu</a:t>
            </a:r>
            <a:r>
              <a:rPr lang="en-ZA" sz="2400" dirty="0">
                <a:latin typeface="Baskerville Old Face" panose="02020602080505020303" pitchFamily="18" charset="0"/>
              </a:rPr>
              <a:t>, T. N. (2001). Hydrogen production by biological processes: a survey of literature. </a:t>
            </a:r>
            <a:r>
              <a:rPr lang="en-ZA" sz="2400" i="1" dirty="0">
                <a:latin typeface="Baskerville Old Face" panose="02020602080505020303" pitchFamily="18" charset="0"/>
              </a:rPr>
              <a:t>International Journal of Hydrogen Energy</a:t>
            </a:r>
            <a:r>
              <a:rPr lang="en-ZA" sz="2400" dirty="0">
                <a:latin typeface="Baskerville Old Face" panose="02020602080505020303" pitchFamily="18" charset="0"/>
              </a:rPr>
              <a:t>, </a:t>
            </a:r>
            <a:r>
              <a:rPr lang="en-ZA" sz="2400" i="1" dirty="0">
                <a:latin typeface="Baskerville Old Face" panose="02020602080505020303" pitchFamily="18" charset="0"/>
              </a:rPr>
              <a:t>26</a:t>
            </a:r>
            <a:r>
              <a:rPr lang="en-ZA" sz="2400" dirty="0">
                <a:latin typeface="Baskerville Old Face" panose="02020602080505020303" pitchFamily="18" charset="0"/>
              </a:rPr>
              <a:t>(1), 13-28.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algn="just"/>
            <a:r>
              <a:rPr lang="en-ZA" sz="2400" dirty="0">
                <a:latin typeface="Baskerville Old Face" panose="02020602080505020303" pitchFamily="18" charset="0"/>
              </a:rPr>
              <a:t>Ejiofor, A. O., </a:t>
            </a:r>
            <a:r>
              <a:rPr lang="en-ZA" sz="2400" dirty="0" err="1">
                <a:latin typeface="Baskerville Old Face" panose="02020602080505020303" pitchFamily="18" charset="0"/>
              </a:rPr>
              <a:t>Chisti</a:t>
            </a:r>
            <a:r>
              <a:rPr lang="en-ZA" sz="2400" dirty="0">
                <a:latin typeface="Baskerville Old Face" panose="02020602080505020303" pitchFamily="18" charset="0"/>
              </a:rPr>
              <a:t>, Y., &amp; Moo-</a:t>
            </a:r>
            <a:r>
              <a:rPr lang="en-ZA" sz="2400" dirty="0" err="1">
                <a:latin typeface="Baskerville Old Face" panose="02020602080505020303" pitchFamily="18" charset="0"/>
              </a:rPr>
              <a:t>Yo</a:t>
            </a:r>
            <a:r>
              <a:rPr lang="en-US" sz="2400" dirty="0" err="1">
                <a:latin typeface="Baskerville Old Face" panose="02020602080505020303" pitchFamily="18" charset="0"/>
              </a:rPr>
              <a:t>ung</a:t>
            </a:r>
            <a:r>
              <a:rPr lang="en-US" sz="2400" dirty="0">
                <a:latin typeface="Baskerville Old Face" panose="02020602080505020303" pitchFamily="18" charset="0"/>
              </a:rPr>
              <a:t>, M. (1996). Culture of </a:t>
            </a:r>
            <a:r>
              <a:rPr lang="en-ZA" sz="2400" i="1" dirty="0">
                <a:latin typeface="Baskerville Old Face" panose="02020602080505020303" pitchFamily="18" charset="0"/>
              </a:rPr>
              <a:t>Saccharomyces cerevisiae</a:t>
            </a:r>
            <a:r>
              <a:rPr lang="en-ZA" sz="2400" dirty="0">
                <a:latin typeface="Baskerville Old Face" panose="02020602080505020303" pitchFamily="18" charset="0"/>
              </a:rPr>
              <a:t> on </a:t>
            </a:r>
            <a:r>
              <a:rPr lang="en-ZA" sz="2400" dirty="0" err="1">
                <a:latin typeface="Baskerville Old Face" panose="02020602080505020303" pitchFamily="18" charset="0"/>
              </a:rPr>
              <a:t>hydrolyzed</a:t>
            </a:r>
            <a:r>
              <a:rPr lang="en-ZA" sz="2400" dirty="0">
                <a:latin typeface="Baskerville Old Face" panose="02020602080505020303" pitchFamily="18" charset="0"/>
              </a:rPr>
              <a:t> waste cassava starch for production of baking-quality yeast. </a:t>
            </a:r>
            <a:r>
              <a:rPr lang="en-ZA" sz="2400" i="1" dirty="0">
                <a:latin typeface="Baskerville Old Face" panose="02020602080505020303" pitchFamily="18" charset="0"/>
              </a:rPr>
              <a:t>Enzyme and microbial technology</a:t>
            </a:r>
            <a:r>
              <a:rPr lang="en-ZA" sz="2400" dirty="0">
                <a:latin typeface="Baskerville Old Face" panose="02020602080505020303" pitchFamily="18" charset="0"/>
              </a:rPr>
              <a:t>, </a:t>
            </a:r>
            <a:r>
              <a:rPr lang="en-ZA" sz="2400" i="1" dirty="0">
                <a:latin typeface="Baskerville Old Face" panose="02020602080505020303" pitchFamily="18" charset="0"/>
              </a:rPr>
              <a:t>18</a:t>
            </a:r>
            <a:r>
              <a:rPr lang="en-ZA" sz="2400" dirty="0">
                <a:latin typeface="Baskerville Old Face" panose="02020602080505020303" pitchFamily="18" charset="0"/>
              </a:rPr>
              <a:t>(7), 519-525.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algn="just"/>
            <a:r>
              <a:rPr lang="en-ZA" sz="2400" dirty="0">
                <a:latin typeface="Baskerville Old Face" panose="02020602080505020303" pitchFamily="18" charset="0"/>
              </a:rPr>
              <a:t>FAO (2006). Starch Market adds value to cassava: spotlight/2006. </a:t>
            </a:r>
            <a:r>
              <a:rPr lang="en-ZA" sz="2400" u="sng" dirty="0">
                <a:latin typeface="Baskerville Old Face" panose="02020602080505020303" pitchFamily="18" charset="0"/>
                <a:hlinkClick r:id="rId3"/>
              </a:rPr>
              <a:t>www.fao.org/ag/magazine/</a:t>
            </a:r>
            <a:r>
              <a:rPr lang="en-ZA" sz="2400" dirty="0">
                <a:latin typeface="Baskerville Old Face" panose="02020602080505020303" pitchFamily="18" charset="0"/>
              </a:rPr>
              <a:t> accessed on 25/10/2014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algn="just"/>
            <a:r>
              <a:rPr lang="en-ZA" sz="2400" dirty="0">
                <a:latin typeface="Baskerville Old Face" panose="02020602080505020303" pitchFamily="18" charset="0"/>
              </a:rPr>
              <a:t>Gao, J., Luo, Z., Fu, X., Luo, F., &amp; Peng, Z. (2012). Effect of enzymatic </a:t>
            </a:r>
            <a:r>
              <a:rPr lang="en-ZA" sz="2400" dirty="0" err="1">
                <a:latin typeface="Baskerville Old Face" panose="02020602080505020303" pitchFamily="18" charset="0"/>
              </a:rPr>
              <a:t>pretreatment</a:t>
            </a:r>
            <a:r>
              <a:rPr lang="en-ZA" sz="2400" dirty="0">
                <a:latin typeface="Baskerville Old Face" panose="02020602080505020303" pitchFamily="18" charset="0"/>
              </a:rPr>
              <a:t> on the synthesis and properties of phosphorylated amphoteric starch. </a:t>
            </a:r>
            <a:r>
              <a:rPr lang="en-ZA" sz="2400" i="1" dirty="0">
                <a:latin typeface="Baskerville Old Face" panose="02020602080505020303" pitchFamily="18" charset="0"/>
              </a:rPr>
              <a:t>Carbohydrate Polymers</a:t>
            </a:r>
            <a:r>
              <a:rPr lang="en-ZA" sz="2400" dirty="0">
                <a:latin typeface="Baskerville Old Face" panose="02020602080505020303" pitchFamily="18" charset="0"/>
              </a:rPr>
              <a:t>, </a:t>
            </a:r>
            <a:r>
              <a:rPr lang="en-ZA" sz="2400" i="1" dirty="0">
                <a:latin typeface="Baskerville Old Face" panose="02020602080505020303" pitchFamily="18" charset="0"/>
              </a:rPr>
              <a:t>88</a:t>
            </a:r>
            <a:r>
              <a:rPr lang="en-ZA" sz="2400" dirty="0">
                <a:latin typeface="Baskerville Old Face" panose="02020602080505020303" pitchFamily="18" charset="0"/>
              </a:rPr>
              <a:t>(3), 917-925.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algn="just"/>
            <a:r>
              <a:rPr lang="en-US" sz="2400" dirty="0">
                <a:latin typeface="Baskerville Old Face" panose="02020602080505020303" pitchFamily="18" charset="0"/>
              </a:rPr>
              <a:t>IITA. 1990. </a:t>
            </a:r>
            <a:r>
              <a:rPr lang="en-US" sz="2400" i="1" dirty="0">
                <a:latin typeface="Baskerville Old Face" panose="02020602080505020303" pitchFamily="18" charset="0"/>
              </a:rPr>
              <a:t>Cassava in Tropical Africa. A Reference Manual</a:t>
            </a:r>
            <a:r>
              <a:rPr lang="en-US" sz="2400" dirty="0">
                <a:latin typeface="Baskerville Old Face" panose="02020602080505020303" pitchFamily="18" charset="0"/>
              </a:rPr>
              <a:t>, 15–16. Ibadan: IITA. </a:t>
            </a:r>
          </a:p>
          <a:p>
            <a:pPr algn="just"/>
            <a:endParaRPr lang="en-US" sz="2400" dirty="0">
              <a:latin typeface="Baskerville Old Face" panose="02020602080505020303" pitchFamily="18" charset="0"/>
            </a:endParaRPr>
          </a:p>
          <a:p>
            <a:pPr algn="just"/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59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66AFA-846B-4075-8870-8DB513251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977"/>
            <a:ext cx="10515600" cy="585798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Baskerville Old Face" panose="02020602080505020303" pitchFamily="18" charset="0"/>
              </a:rPr>
              <a:t>Jyothi, A. N., </a:t>
            </a:r>
            <a:r>
              <a:rPr lang="en-US" dirty="0" err="1">
                <a:latin typeface="Baskerville Old Face" panose="02020602080505020303" pitchFamily="18" charset="0"/>
              </a:rPr>
              <a:t>Sasikiran</a:t>
            </a:r>
            <a:r>
              <a:rPr lang="en-US" dirty="0">
                <a:latin typeface="Baskerville Old Face" panose="02020602080505020303" pitchFamily="18" charset="0"/>
              </a:rPr>
              <a:t>, K., </a:t>
            </a:r>
            <a:r>
              <a:rPr lang="en-US" dirty="0" err="1">
                <a:latin typeface="Baskerville Old Face" panose="02020602080505020303" pitchFamily="18" charset="0"/>
              </a:rPr>
              <a:t>Nambisan</a:t>
            </a:r>
            <a:r>
              <a:rPr lang="en-US" dirty="0">
                <a:latin typeface="Baskerville Old Face" panose="02020602080505020303" pitchFamily="18" charset="0"/>
              </a:rPr>
              <a:t>, B., &amp; </a:t>
            </a:r>
            <a:r>
              <a:rPr lang="en-US" dirty="0" err="1">
                <a:latin typeface="Baskerville Old Face" panose="02020602080505020303" pitchFamily="18" charset="0"/>
              </a:rPr>
              <a:t>Balagopalan</a:t>
            </a:r>
            <a:r>
              <a:rPr lang="en-US" dirty="0">
                <a:latin typeface="Baskerville Old Face" panose="02020602080505020303" pitchFamily="18" charset="0"/>
              </a:rPr>
              <a:t>, C. (2005). </a:t>
            </a:r>
            <a:r>
              <a:rPr lang="en-US" dirty="0" err="1">
                <a:latin typeface="Baskerville Old Face" panose="02020602080505020303" pitchFamily="18" charset="0"/>
              </a:rPr>
              <a:t>Optimisation</a:t>
            </a:r>
            <a:r>
              <a:rPr lang="en-US" dirty="0">
                <a:latin typeface="Baskerville Old Face" panose="02020602080505020303" pitchFamily="18" charset="0"/>
              </a:rPr>
              <a:t> of glutamic acid production from cassava starch factory residues using </a:t>
            </a:r>
            <a:r>
              <a:rPr lang="en-US" dirty="0" err="1">
                <a:latin typeface="Baskerville Old Face" panose="02020602080505020303" pitchFamily="18" charset="0"/>
              </a:rPr>
              <a:t>Brevibacterium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divaricatum</a:t>
            </a:r>
            <a:r>
              <a:rPr lang="en-US" dirty="0">
                <a:latin typeface="Baskerville Old Face" panose="02020602080505020303" pitchFamily="18" charset="0"/>
              </a:rPr>
              <a:t>. </a:t>
            </a:r>
            <a:r>
              <a:rPr lang="en-US" i="1" dirty="0">
                <a:latin typeface="Baskerville Old Face" panose="02020602080505020303" pitchFamily="18" charset="0"/>
              </a:rPr>
              <a:t>Process Biochemistry</a:t>
            </a:r>
            <a:r>
              <a:rPr lang="en-US" dirty="0">
                <a:latin typeface="Baskerville Old Face" panose="02020602080505020303" pitchFamily="18" charset="0"/>
              </a:rPr>
              <a:t>, </a:t>
            </a:r>
            <a:r>
              <a:rPr lang="en-US" i="1" dirty="0">
                <a:latin typeface="Baskerville Old Face" panose="02020602080505020303" pitchFamily="18" charset="0"/>
              </a:rPr>
              <a:t>40</a:t>
            </a:r>
            <a:r>
              <a:rPr lang="en-US" dirty="0">
                <a:latin typeface="Baskerville Old Face" panose="02020602080505020303" pitchFamily="18" charset="0"/>
              </a:rPr>
              <a:t>(11), 3576-3579.</a:t>
            </a:r>
          </a:p>
          <a:p>
            <a:pPr algn="just"/>
            <a:r>
              <a:rPr lang="en-ZA" dirty="0">
                <a:latin typeface="Baskerville Old Face" panose="02020602080505020303" pitchFamily="18" charset="0"/>
              </a:rPr>
              <a:t>Matsui, K. N., </a:t>
            </a:r>
            <a:r>
              <a:rPr lang="en-ZA" dirty="0" err="1">
                <a:latin typeface="Baskerville Old Face" panose="02020602080505020303" pitchFamily="18" charset="0"/>
              </a:rPr>
              <a:t>Larotonda</a:t>
            </a:r>
            <a:r>
              <a:rPr lang="en-ZA" dirty="0">
                <a:latin typeface="Baskerville Old Face" panose="02020602080505020303" pitchFamily="18" charset="0"/>
              </a:rPr>
              <a:t>, F. D. S., </a:t>
            </a:r>
            <a:r>
              <a:rPr lang="en-ZA" dirty="0" err="1">
                <a:latin typeface="Baskerville Old Face" panose="02020602080505020303" pitchFamily="18" charset="0"/>
              </a:rPr>
              <a:t>Paes</a:t>
            </a:r>
            <a:r>
              <a:rPr lang="en-ZA" dirty="0">
                <a:latin typeface="Baskerville Old Face" panose="02020602080505020303" pitchFamily="18" charset="0"/>
              </a:rPr>
              <a:t>, S. S., Luiz, D. B., Pires, A. T. N., &amp; Laurindo, J. B. (2004). Cassava bagasse-Kraft paper composites: analysis of influence of impregnation with starch acetate on tensile strength and water absorption properties. </a:t>
            </a:r>
            <a:r>
              <a:rPr lang="en-ZA" i="1" dirty="0">
                <a:latin typeface="Baskerville Old Face" panose="02020602080505020303" pitchFamily="18" charset="0"/>
              </a:rPr>
              <a:t>Carbohydrate polymers</a:t>
            </a:r>
            <a:r>
              <a:rPr lang="en-ZA" dirty="0">
                <a:latin typeface="Baskerville Old Face" panose="02020602080505020303" pitchFamily="18" charset="0"/>
              </a:rPr>
              <a:t>, </a:t>
            </a:r>
            <a:r>
              <a:rPr lang="en-ZA" i="1" dirty="0">
                <a:latin typeface="Baskerville Old Face" panose="02020602080505020303" pitchFamily="18" charset="0"/>
              </a:rPr>
              <a:t>55</a:t>
            </a:r>
            <a:r>
              <a:rPr lang="en-ZA" dirty="0">
                <a:latin typeface="Baskerville Old Face" panose="02020602080505020303" pitchFamily="18" charset="0"/>
              </a:rPr>
              <a:t>(3), 237-243.</a:t>
            </a:r>
            <a:endParaRPr lang="en-US" dirty="0">
              <a:latin typeface="Baskerville Old Face" panose="02020602080505020303" pitchFamily="18" charset="0"/>
            </a:endParaRPr>
          </a:p>
          <a:p>
            <a:pPr algn="just"/>
            <a:r>
              <a:rPr lang="en-US" dirty="0" err="1">
                <a:latin typeface="Baskerville Old Face" panose="02020602080505020303" pitchFamily="18" charset="0"/>
              </a:rPr>
              <a:t>Nweke</a:t>
            </a:r>
            <a:r>
              <a:rPr lang="en-US" dirty="0">
                <a:latin typeface="Baskerville Old Face" panose="02020602080505020303" pitchFamily="18" charset="0"/>
              </a:rPr>
              <a:t> F. I. (1994). Cassava processing in sub-Saharan Africa: the implications for expanding cassava production. Outlook on Agriculture, 23, 197-205.</a:t>
            </a:r>
          </a:p>
          <a:p>
            <a:pPr algn="just"/>
            <a:r>
              <a:rPr lang="en-US" dirty="0" err="1">
                <a:latin typeface="Baskerville Old Face" panose="02020602080505020303" pitchFamily="18" charset="0"/>
              </a:rPr>
              <a:t>Shittu</a:t>
            </a:r>
            <a:r>
              <a:rPr lang="en-US" dirty="0">
                <a:latin typeface="Baskerville Old Face" panose="02020602080505020303" pitchFamily="18" charset="0"/>
              </a:rPr>
              <a:t>, T. A., Alimi, B. A., Wahab, B., </a:t>
            </a:r>
            <a:r>
              <a:rPr lang="en-US" dirty="0" err="1">
                <a:latin typeface="Baskerville Old Face" panose="02020602080505020303" pitchFamily="18" charset="0"/>
              </a:rPr>
              <a:t>Sanni</a:t>
            </a:r>
            <a:r>
              <a:rPr lang="en-US" dirty="0">
                <a:latin typeface="Baskerville Old Face" panose="02020602080505020303" pitchFamily="18" charset="0"/>
              </a:rPr>
              <a:t>, L. O., &amp; </a:t>
            </a:r>
            <a:r>
              <a:rPr lang="en-US" dirty="0" err="1">
                <a:latin typeface="Baskerville Old Face" panose="02020602080505020303" pitchFamily="18" charset="0"/>
              </a:rPr>
              <a:t>Abass</a:t>
            </a:r>
            <a:r>
              <a:rPr lang="en-US" dirty="0">
                <a:latin typeface="Baskerville Old Face" panose="02020602080505020303" pitchFamily="18" charset="0"/>
              </a:rPr>
              <a:t>, A. B. (2016). Cassava Flour and Starch: Processing Technology and Utilization. </a:t>
            </a:r>
            <a:r>
              <a:rPr lang="en-US" i="1" dirty="0">
                <a:latin typeface="Baskerville Old Face" panose="02020602080505020303" pitchFamily="18" charset="0"/>
              </a:rPr>
              <a:t>Tropical Roots and Tubers: Production, Processing and Technology</a:t>
            </a:r>
            <a:r>
              <a:rPr lang="en-US" dirty="0">
                <a:latin typeface="Baskerville Old Face" panose="02020602080505020303" pitchFamily="18" charset="0"/>
              </a:rPr>
              <a:t>, 415-450.</a:t>
            </a:r>
          </a:p>
          <a:p>
            <a:pPr algn="just"/>
            <a:r>
              <a:rPr lang="en-US" dirty="0" err="1">
                <a:latin typeface="Baskerville Old Face" panose="02020602080505020303" pitchFamily="18" charset="0"/>
              </a:rPr>
              <a:t>Shittu</a:t>
            </a:r>
            <a:r>
              <a:rPr lang="en-US" dirty="0">
                <a:latin typeface="Baskerville Old Face" panose="02020602080505020303" pitchFamily="18" charset="0"/>
              </a:rPr>
              <a:t>, T. A., Idowu, M. A., &amp; </a:t>
            </a:r>
            <a:r>
              <a:rPr lang="en-US" dirty="0" err="1">
                <a:latin typeface="Baskerville Old Face" panose="02020602080505020303" pitchFamily="18" charset="0"/>
              </a:rPr>
              <a:t>Ademosun</a:t>
            </a:r>
            <a:r>
              <a:rPr lang="en-US" dirty="0">
                <a:latin typeface="Baskerville Old Face" panose="02020602080505020303" pitchFamily="18" charset="0"/>
              </a:rPr>
              <a:t>, O. O. (2010). </a:t>
            </a:r>
            <a:r>
              <a:rPr lang="en-US">
                <a:latin typeface="Baskerville Old Face" panose="02020602080505020303" pitchFamily="18" charset="0"/>
              </a:rPr>
              <a:t>Production of Dried Starch‐Albumen </a:t>
            </a:r>
            <a:r>
              <a:rPr lang="en-US" dirty="0">
                <a:latin typeface="Baskerville Old Face" panose="02020602080505020303" pitchFamily="18" charset="0"/>
              </a:rPr>
              <a:t>Powder: Effect of Temperature and Starch on Some Functional Properties. </a:t>
            </a:r>
            <a:r>
              <a:rPr lang="en-US" i="1" dirty="0">
                <a:latin typeface="Baskerville Old Face" panose="02020602080505020303" pitchFamily="18" charset="0"/>
              </a:rPr>
              <a:t>Journal of food processing and preservation</a:t>
            </a:r>
            <a:r>
              <a:rPr lang="en-US" dirty="0">
                <a:latin typeface="Baskerville Old Face" panose="02020602080505020303" pitchFamily="18" charset="0"/>
              </a:rPr>
              <a:t>, </a:t>
            </a:r>
            <a:r>
              <a:rPr lang="en-US" i="1" dirty="0">
                <a:latin typeface="Baskerville Old Face" panose="02020602080505020303" pitchFamily="18" charset="0"/>
              </a:rPr>
              <a:t>34</a:t>
            </a:r>
            <a:r>
              <a:rPr lang="en-US" dirty="0">
                <a:latin typeface="Baskerville Old Face" panose="02020602080505020303" pitchFamily="18" charset="0"/>
              </a:rPr>
              <a:t>(s2), 385-400.</a:t>
            </a:r>
          </a:p>
          <a:p>
            <a:pPr algn="just"/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2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B2B7-121B-4EA9-B896-A0B22124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Attractive </a:t>
            </a:r>
            <a:r>
              <a:rPr lang="en-US" dirty="0" err="1">
                <a:latin typeface="Baskerville Old Face" panose="02020602080505020303" pitchFamily="18" charset="0"/>
              </a:rPr>
              <a:t>agro</a:t>
            </a:r>
            <a:r>
              <a:rPr lang="en-US" dirty="0">
                <a:latin typeface="Baskerville Old Face" panose="02020602080505020303" pitchFamily="18" charset="0"/>
              </a:rPr>
              <a:t>-ecological traits of cassava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3DE3-8BDA-49A2-9557-EC2F9491E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Baskerville Old Face" panose="02020602080505020303" pitchFamily="18" charset="0"/>
              </a:rPr>
              <a:t>Drought tolerance</a:t>
            </a:r>
          </a:p>
          <a:p>
            <a:r>
              <a:rPr lang="en-US" sz="3600" dirty="0">
                <a:solidFill>
                  <a:srgbClr val="7030A0"/>
                </a:solidFill>
                <a:latin typeface="Baskerville Old Face" panose="02020602080505020303" pitchFamily="18" charset="0"/>
              </a:rPr>
              <a:t>Require low input</a:t>
            </a:r>
          </a:p>
          <a:p>
            <a:r>
              <a:rPr lang="en-US" sz="3600" dirty="0">
                <a:solidFill>
                  <a:srgbClr val="7030A0"/>
                </a:solidFill>
                <a:latin typeface="Baskerville Old Face" panose="02020602080505020303" pitchFamily="18" charset="0"/>
              </a:rPr>
              <a:t>Year round planting/harvesting</a:t>
            </a:r>
          </a:p>
          <a:p>
            <a:r>
              <a:rPr lang="en-US" sz="3600" dirty="0">
                <a:solidFill>
                  <a:srgbClr val="7030A0"/>
                </a:solidFill>
                <a:latin typeface="Baskerville Old Face" panose="02020602080505020303" pitchFamily="18" charset="0"/>
              </a:rPr>
              <a:t>High root productivity</a:t>
            </a:r>
          </a:p>
          <a:p>
            <a:r>
              <a:rPr lang="en-US" sz="3600" dirty="0">
                <a:solidFill>
                  <a:srgbClr val="7030A0"/>
                </a:solidFill>
                <a:latin typeface="Baskerville Old Face" panose="02020602080505020303" pitchFamily="18" charset="0"/>
              </a:rPr>
              <a:t>High quantity/quality of starch</a:t>
            </a:r>
          </a:p>
          <a:p>
            <a:pPr marL="0" indent="0">
              <a:buNone/>
            </a:pPr>
            <a:endParaRPr lang="en-US" sz="3600" dirty="0">
              <a:solidFill>
                <a:schemeClr val="accent6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-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Sriroth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677587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37E53-2E26-459E-AE88-8DD3B614A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12"/>
            <a:ext cx="10515600" cy="58792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ZA" dirty="0" err="1">
                <a:latin typeface="Baskerville Old Face" panose="02020602080505020303" pitchFamily="18" charset="0"/>
              </a:rPr>
              <a:t>Sriroth</a:t>
            </a:r>
            <a:r>
              <a:rPr lang="en-ZA" dirty="0">
                <a:latin typeface="Baskerville Old Face" panose="02020602080505020303" pitchFamily="18" charset="0"/>
              </a:rPr>
              <a:t>, K. (2008). Lessons learned from the development of processing systems and markets for Thai cassava. Consultation on cassava processing, utilization and marketing, 10-13 December, 2008. Natural Resources institute, University of Greenwich, Medway, UK</a:t>
            </a:r>
            <a:endParaRPr lang="en-US" dirty="0">
              <a:latin typeface="Baskerville Old Face" panose="02020602080505020303" pitchFamily="18" charset="0"/>
            </a:endParaRPr>
          </a:p>
          <a:p>
            <a:pPr algn="just"/>
            <a:r>
              <a:rPr lang="en-ZA" dirty="0">
                <a:latin typeface="Baskerville Old Face" panose="02020602080505020303" pitchFamily="18" charset="0"/>
              </a:rPr>
              <a:t>Su, H., Cheng, J., Zhou, J., Song, W., &amp; Cen, K. (2009). Improving hydrogen production from cassava starch by combination of dark and photo fermentation. </a:t>
            </a:r>
            <a:r>
              <a:rPr lang="en-ZA" i="1" dirty="0">
                <a:latin typeface="Baskerville Old Face" panose="02020602080505020303" pitchFamily="18" charset="0"/>
              </a:rPr>
              <a:t>International Journal of Hydrogen Energy</a:t>
            </a:r>
            <a:r>
              <a:rPr lang="en-ZA" dirty="0">
                <a:latin typeface="Baskerville Old Face" panose="02020602080505020303" pitchFamily="18" charset="0"/>
              </a:rPr>
              <a:t>, </a:t>
            </a:r>
            <a:r>
              <a:rPr lang="en-ZA" i="1" dirty="0">
                <a:latin typeface="Baskerville Old Face" panose="02020602080505020303" pitchFamily="18" charset="0"/>
              </a:rPr>
              <a:t>34</a:t>
            </a:r>
            <a:r>
              <a:rPr lang="en-ZA" dirty="0">
                <a:latin typeface="Baskerville Old Face" panose="02020602080505020303" pitchFamily="18" charset="0"/>
              </a:rPr>
              <a:t>(4), 1780-1786.</a:t>
            </a:r>
            <a:endParaRPr lang="en-US" dirty="0">
              <a:latin typeface="Baskerville Old Face" panose="02020602080505020303" pitchFamily="18" charset="0"/>
            </a:endParaRPr>
          </a:p>
          <a:p>
            <a:pPr algn="just"/>
            <a:r>
              <a:rPr lang="en-ZA" dirty="0">
                <a:latin typeface="Baskerville Old Face" panose="02020602080505020303" pitchFamily="18" charset="0"/>
              </a:rPr>
              <a:t>Tran, H. T. M., </a:t>
            </a:r>
            <a:r>
              <a:rPr lang="en-ZA" dirty="0" err="1">
                <a:latin typeface="Baskerville Old Face" panose="02020602080505020303" pitchFamily="18" charset="0"/>
              </a:rPr>
              <a:t>Cheirsilp</a:t>
            </a:r>
            <a:r>
              <a:rPr lang="en-ZA" dirty="0">
                <a:latin typeface="Baskerville Old Face" panose="02020602080505020303" pitchFamily="18" charset="0"/>
              </a:rPr>
              <a:t>, B., Hodgson, B., &amp; </a:t>
            </a:r>
            <a:r>
              <a:rPr lang="en-ZA" dirty="0" err="1">
                <a:latin typeface="Baskerville Old Face" panose="02020602080505020303" pitchFamily="18" charset="0"/>
              </a:rPr>
              <a:t>Umsakul</a:t>
            </a:r>
            <a:r>
              <a:rPr lang="en-ZA" dirty="0">
                <a:latin typeface="Baskerville Old Face" panose="02020602080505020303" pitchFamily="18" charset="0"/>
              </a:rPr>
              <a:t>, K. (2010). Potential use of </a:t>
            </a:r>
            <a:r>
              <a:rPr lang="en-ZA" i="1" dirty="0">
                <a:latin typeface="Baskerville Old Face" panose="02020602080505020303" pitchFamily="18" charset="0"/>
              </a:rPr>
              <a:t>Bacillus subtilis</a:t>
            </a:r>
            <a:r>
              <a:rPr lang="en-US" dirty="0">
                <a:latin typeface="Baskerville Old Face" panose="02020602080505020303" pitchFamily="18" charset="0"/>
              </a:rPr>
              <a:t> in a co-culture with </a:t>
            </a:r>
            <a:r>
              <a:rPr lang="en-ZA" i="1" dirty="0">
                <a:latin typeface="Baskerville Old Face" panose="02020602080505020303" pitchFamily="18" charset="0"/>
              </a:rPr>
              <a:t>Clostridium </a:t>
            </a:r>
            <a:r>
              <a:rPr lang="en-ZA" i="1" dirty="0" err="1">
                <a:latin typeface="Baskerville Old Face" panose="02020602080505020303" pitchFamily="18" charset="0"/>
              </a:rPr>
              <a:t>butylicum</a:t>
            </a:r>
            <a:r>
              <a:rPr lang="en-ZA" dirty="0">
                <a:latin typeface="Baskerville Old Face" panose="02020602080505020303" pitchFamily="18" charset="0"/>
              </a:rPr>
              <a:t> for acetone–butanol–ethanol production from cassava starch. </a:t>
            </a:r>
            <a:r>
              <a:rPr lang="en-ZA" i="1" dirty="0">
                <a:latin typeface="Baskerville Old Face" panose="02020602080505020303" pitchFamily="18" charset="0"/>
              </a:rPr>
              <a:t>Biochemical Engineering Journal</a:t>
            </a:r>
            <a:r>
              <a:rPr lang="en-ZA" dirty="0">
                <a:latin typeface="Baskerville Old Face" panose="02020602080505020303" pitchFamily="18" charset="0"/>
              </a:rPr>
              <a:t>, </a:t>
            </a:r>
            <a:r>
              <a:rPr lang="en-ZA" i="1" dirty="0">
                <a:latin typeface="Baskerville Old Face" panose="02020602080505020303" pitchFamily="18" charset="0"/>
              </a:rPr>
              <a:t>48</a:t>
            </a:r>
            <a:r>
              <a:rPr lang="en-ZA" dirty="0">
                <a:latin typeface="Baskerville Old Face" panose="02020602080505020303" pitchFamily="18" charset="0"/>
              </a:rPr>
              <a:t>(2), 260-267.</a:t>
            </a:r>
            <a:endParaRPr lang="en-US" dirty="0">
              <a:latin typeface="Baskerville Old Face" panose="02020602080505020303" pitchFamily="18" charset="0"/>
            </a:endParaRPr>
          </a:p>
          <a:p>
            <a:pPr algn="just"/>
            <a:r>
              <a:rPr lang="en-ZA" dirty="0">
                <a:latin typeface="Baskerville Old Face" panose="02020602080505020303" pitchFamily="18" charset="0"/>
              </a:rPr>
              <a:t>Wang, </a:t>
            </a:r>
            <a:r>
              <a:rPr lang="en-ZA" dirty="0" err="1">
                <a:latin typeface="Baskerville Old Face" panose="02020602080505020303" pitchFamily="18" charset="0"/>
              </a:rPr>
              <a:t>Limin</a:t>
            </a:r>
            <a:r>
              <a:rPr lang="en-ZA" dirty="0">
                <a:latin typeface="Baskerville Old Face" panose="02020602080505020303" pitchFamily="18" charset="0"/>
              </a:rPr>
              <a:t>, Bo Zhao, Bo Liu, </a:t>
            </a:r>
            <a:r>
              <a:rPr lang="en-ZA" dirty="0" err="1">
                <a:latin typeface="Baskerville Old Face" panose="02020602080505020303" pitchFamily="18" charset="0"/>
              </a:rPr>
              <a:t>Chunyu</a:t>
            </a:r>
            <a:r>
              <a:rPr lang="en-ZA" dirty="0">
                <a:latin typeface="Baskerville Old Face" panose="02020602080505020303" pitchFamily="18" charset="0"/>
              </a:rPr>
              <a:t> Yang, Bo Yu, </a:t>
            </a:r>
            <a:r>
              <a:rPr lang="en-ZA" dirty="0" err="1">
                <a:latin typeface="Baskerville Old Face" panose="02020602080505020303" pitchFamily="18" charset="0"/>
              </a:rPr>
              <a:t>Qinggang</a:t>
            </a:r>
            <a:r>
              <a:rPr lang="en-ZA" dirty="0">
                <a:latin typeface="Baskerville Old Face" panose="02020602080505020303" pitchFamily="18" charset="0"/>
              </a:rPr>
              <a:t> Li, </a:t>
            </a:r>
            <a:r>
              <a:rPr lang="en-ZA" dirty="0" err="1">
                <a:latin typeface="Baskerville Old Face" panose="02020602080505020303" pitchFamily="18" charset="0"/>
              </a:rPr>
              <a:t>Cuiqing</a:t>
            </a:r>
            <a:r>
              <a:rPr lang="en-ZA" dirty="0">
                <a:latin typeface="Baskerville Old Face" panose="02020602080505020303" pitchFamily="18" charset="0"/>
              </a:rPr>
              <a:t> Ma, Ping Xu, and </a:t>
            </a:r>
            <a:r>
              <a:rPr lang="en-ZA" dirty="0" err="1">
                <a:latin typeface="Baskerville Old Face" panose="02020602080505020303" pitchFamily="18" charset="0"/>
              </a:rPr>
              <a:t>Yanhe</a:t>
            </a:r>
            <a:r>
              <a:rPr lang="en-ZA" dirty="0">
                <a:latin typeface="Baskerville Old Face" panose="02020602080505020303" pitchFamily="18" charset="0"/>
              </a:rPr>
              <a:t> Ma (2010). "Efficient production of l-lactic acid from cassava powder by </a:t>
            </a:r>
            <a:r>
              <a:rPr lang="en-ZA" i="1" dirty="0">
                <a:latin typeface="Baskerville Old Face" panose="02020602080505020303" pitchFamily="18" charset="0"/>
              </a:rPr>
              <a:t>Lactobacillus </a:t>
            </a:r>
            <a:r>
              <a:rPr lang="en-ZA" i="1" dirty="0" err="1">
                <a:latin typeface="Baskerville Old Face" panose="02020602080505020303" pitchFamily="18" charset="0"/>
              </a:rPr>
              <a:t>rhamnosus</a:t>
            </a:r>
            <a:r>
              <a:rPr lang="en-ZA" dirty="0">
                <a:latin typeface="Baskerville Old Face" panose="02020602080505020303" pitchFamily="18" charset="0"/>
              </a:rPr>
              <a:t>." </a:t>
            </a:r>
            <a:r>
              <a:rPr lang="en-ZA" i="1" dirty="0" err="1">
                <a:latin typeface="Baskerville Old Face" panose="02020602080505020303" pitchFamily="18" charset="0"/>
              </a:rPr>
              <a:t>Bioresource</a:t>
            </a:r>
            <a:r>
              <a:rPr lang="en-ZA" i="1" dirty="0">
                <a:latin typeface="Baskerville Old Face" panose="02020602080505020303" pitchFamily="18" charset="0"/>
              </a:rPr>
              <a:t> Technology</a:t>
            </a:r>
            <a:r>
              <a:rPr lang="en-ZA" dirty="0">
                <a:latin typeface="Baskerville Old Face" panose="02020602080505020303" pitchFamily="18" charset="0"/>
              </a:rPr>
              <a:t> 101, no. 20: 7895-7901</a:t>
            </a:r>
          </a:p>
          <a:p>
            <a:pPr algn="just"/>
            <a:r>
              <a:rPr lang="en-ZA" dirty="0">
                <a:latin typeface="Baskerville Old Face" panose="02020602080505020303" pitchFamily="18" charset="0"/>
              </a:rPr>
              <a:t>Yang, H. C., Zhu, W. Q., Sun, N., Zhao, Y., &amp; Liu, X. (2009). Preliminary study on mechanisms and oil displacement performance of cationic starch. Journal of Petroleum Science and Engineering, 65, 188–192</a:t>
            </a:r>
            <a:endParaRPr lang="en-US" dirty="0">
              <a:latin typeface="Baskerville Old Face" panose="02020602080505020303" pitchFamily="18" charset="0"/>
            </a:endParaRPr>
          </a:p>
          <a:p>
            <a:pPr algn="just"/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1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131C-2B8D-4A06-8353-71AA3B78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Intervention on cassava 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50369-9EDD-4918-9A08-253400755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4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Improvement of high yield varieties</a:t>
            </a:r>
          </a:p>
          <a:p>
            <a:pPr>
              <a:spcBef>
                <a:spcPts val="3000"/>
              </a:spcBef>
            </a:pPr>
            <a:r>
              <a:rPr lang="en-US" sz="4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Improvement of agricultural practice</a:t>
            </a:r>
          </a:p>
          <a:p>
            <a:pPr>
              <a:spcBef>
                <a:spcPts val="3000"/>
              </a:spcBef>
            </a:pPr>
            <a:r>
              <a:rPr lang="en-US" sz="4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Supports</a:t>
            </a:r>
          </a:p>
        </p:txBody>
      </p:sp>
    </p:spTree>
    <p:extLst>
      <p:ext uri="{BB962C8B-B14F-4D97-AF65-F5344CB8AC3E}">
        <p14:creationId xmlns:p14="http://schemas.microsoft.com/office/powerpoint/2010/main" val="404958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3780-A1A2-4450-9A42-375B134C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Economic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0FDBC-F79D-45BE-B941-DB52FB2D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Strategic crop for food security and poverty alleviation</a:t>
            </a:r>
          </a:p>
          <a:p>
            <a:pPr marL="0" indent="0">
              <a:spcAft>
                <a:spcPts val="3000"/>
              </a:spcAft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Cash and/or industrial crop for countries</a:t>
            </a:r>
          </a:p>
          <a:p>
            <a:pPr marL="0" indent="0">
              <a:spcAft>
                <a:spcPts val="3000"/>
              </a:spcAft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Processed into several primary and secondary products to enhance its value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Its value addition depends on economical and technological advancements of each country</a:t>
            </a:r>
          </a:p>
        </p:txBody>
      </p:sp>
    </p:spTree>
    <p:extLst>
      <p:ext uri="{BB962C8B-B14F-4D97-AF65-F5344CB8AC3E}">
        <p14:creationId xmlns:p14="http://schemas.microsoft.com/office/powerpoint/2010/main" val="238008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2D7CF-5890-4402-952B-05E1CA65E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195"/>
            <a:ext cx="10515600" cy="519876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Primary processing: limited transformation of cassava tissues, mostly physical.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Secondary processing: Extensive modification of the tissues though chemical agents, microbes and enzymes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Objectives of physical processing-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Root preservation, enhanced handling and storage stability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107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9A42-9AFC-4869-B6DA-F0C574A7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0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Primary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74CFF-17C3-4F4D-B48B-880A9B3D9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3600" dirty="0">
                <a:latin typeface="Baskerville Old Face" panose="02020602080505020303" pitchFamily="18" charset="0"/>
              </a:rPr>
              <a:t>Chips</a:t>
            </a:r>
          </a:p>
          <a:p>
            <a:pPr>
              <a:spcAft>
                <a:spcPts val="3000"/>
              </a:spcAft>
            </a:pPr>
            <a:endParaRPr lang="en-US" sz="3600" dirty="0">
              <a:latin typeface="Baskerville Old Face" panose="02020602080505020303" pitchFamily="18" charset="0"/>
            </a:endParaRPr>
          </a:p>
          <a:p>
            <a:pPr>
              <a:spcAft>
                <a:spcPts val="3000"/>
              </a:spcAft>
            </a:pPr>
            <a:r>
              <a:rPr lang="en-US" sz="3600" dirty="0">
                <a:latin typeface="Baskerville Old Face" panose="02020602080505020303" pitchFamily="18" charset="0"/>
              </a:rPr>
              <a:t>Flour</a:t>
            </a:r>
          </a:p>
          <a:p>
            <a:pPr>
              <a:spcAft>
                <a:spcPts val="3000"/>
              </a:spcAft>
            </a:pPr>
            <a:r>
              <a:rPr lang="en-US" sz="3600" dirty="0">
                <a:latin typeface="Baskerville Old Face" panose="02020602080505020303" pitchFamily="18" charset="0"/>
              </a:rPr>
              <a:t>Starch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F294D-2CF6-4E3D-949F-6A0D6EC81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979" y="1396555"/>
            <a:ext cx="3537668" cy="2121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5FDFC-81F8-4380-9167-78ED3EA1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548" y="3758726"/>
            <a:ext cx="3202099" cy="21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2305-AC3E-49DA-A188-10C4DB28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Cassava flour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BCD69-C5E7-4870-9188-4A910BDBB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Consumed about 45% of cassava roots in sub-Saharan Africa (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Nweke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, 1994)</a:t>
            </a:r>
          </a:p>
          <a:p>
            <a:pPr>
              <a:spcAft>
                <a:spcPts val="3000"/>
              </a:spcAf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Dry, fibrous and free-flowing</a:t>
            </a:r>
          </a:p>
          <a:p>
            <a:pPr>
              <a:spcAft>
                <a:spcPts val="3000"/>
              </a:spcAf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Prepared from either milled dried chips or wet mash</a:t>
            </a:r>
          </a:p>
          <a:p>
            <a:pPr>
              <a:spcAft>
                <a:spcPts val="3000"/>
              </a:spcAf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May be fermented or unfermented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589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1943</TotalTime>
  <Words>1816</Words>
  <Application>Microsoft Office PowerPoint</Application>
  <PresentationFormat>Widescreen</PresentationFormat>
  <Paragraphs>163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Baskerville Old Face</vt:lpstr>
      <vt:lpstr>Calibri</vt:lpstr>
      <vt:lpstr>Calibri Light</vt:lpstr>
      <vt:lpstr>Times New Roman</vt:lpstr>
      <vt:lpstr>Wingdings</vt:lpstr>
      <vt:lpstr>Office Theme</vt:lpstr>
      <vt:lpstr>Innovations in Cassava Flour and Starch Applications: Challenges and Prospects to the Economy of Cassava Producing Countries of the World</vt:lpstr>
      <vt:lpstr>Brief Introduction of Cassava (Manihot esculenta Crants) </vt:lpstr>
      <vt:lpstr>PowerPoint Presentation</vt:lpstr>
      <vt:lpstr>Attractive agro-ecological traits of cassava</vt:lpstr>
      <vt:lpstr>Intervention on cassava productivity</vt:lpstr>
      <vt:lpstr>Economic importance</vt:lpstr>
      <vt:lpstr>PowerPoint Presentation</vt:lpstr>
      <vt:lpstr>Primary products</vt:lpstr>
      <vt:lpstr>Cassava flour</vt:lpstr>
      <vt:lpstr>Applications of cassava flour</vt:lpstr>
      <vt:lpstr>High quality cassava flour (HQCF) </vt:lpstr>
      <vt:lpstr>Some bakery products from HQCF</vt:lpstr>
      <vt:lpstr>Syrups </vt:lpstr>
      <vt:lpstr>Syrups contd</vt:lpstr>
      <vt:lpstr>Other products for CF</vt:lpstr>
      <vt:lpstr>Cassava starch (CS)</vt:lpstr>
      <vt:lpstr>Importance</vt:lpstr>
      <vt:lpstr>Current utilizations of CS</vt:lpstr>
      <vt:lpstr>Tapioca flakes/meal</vt:lpstr>
      <vt:lpstr>Sour starch and krupuk </vt:lpstr>
      <vt:lpstr>Industrial products from CS</vt:lpstr>
      <vt:lpstr>Bioethanol</vt:lpstr>
      <vt:lpstr>Monosodium glutamate (MSG)</vt:lpstr>
      <vt:lpstr>Other innovative utilizations of CS</vt:lpstr>
      <vt:lpstr>Prospective utilizations of CS</vt:lpstr>
      <vt:lpstr>Starch-albumen powder </vt:lpstr>
      <vt:lpstr>Hydrogen gas</vt:lpstr>
      <vt:lpstr>Acetone-butanol-ethanol (ABE)</vt:lpstr>
      <vt:lpstr>Other novel utilizations of CS</vt:lpstr>
      <vt:lpstr>Innovative technologies </vt:lpstr>
      <vt:lpstr>PowerPoint Presentation</vt:lpstr>
      <vt:lpstr>PowerPoint Presentation</vt:lpstr>
      <vt:lpstr>Gaps</vt:lpstr>
      <vt:lpstr>Gaps</vt:lpstr>
      <vt:lpstr>Measures to ensure full benefits of research findings and technological interventions</vt:lpstr>
      <vt:lpstr>Prospects</vt:lpstr>
      <vt:lpstr>I appreciate your rapt attention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in Cassava Flour and Starch Applications: Challenges and Prospects to the Economy of Cassava Producing Countries of the World</dc:title>
  <dc:creator>DR. ALIMI</dc:creator>
  <cp:lastModifiedBy>DR. ALIMI</cp:lastModifiedBy>
  <cp:revision>81</cp:revision>
  <dcterms:created xsi:type="dcterms:W3CDTF">2018-06-09T23:08:35Z</dcterms:created>
  <dcterms:modified xsi:type="dcterms:W3CDTF">2019-06-27T16:10:41Z</dcterms:modified>
</cp:coreProperties>
</file>