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0" r:id="rId5"/>
    <p:sldId id="261" r:id="rId6"/>
    <p:sldId id="262" r:id="rId7"/>
    <p:sldId id="259" r:id="rId8"/>
    <p:sldId id="265" r:id="rId9"/>
    <p:sldId id="267" r:id="rId10"/>
    <p:sldId id="268" r:id="rId11"/>
    <p:sldId id="269" r:id="rId12"/>
    <p:sldId id="270" r:id="rId13"/>
    <p:sldId id="275" r:id="rId14"/>
    <p:sldId id="272" r:id="rId15"/>
    <p:sldId id="273" r:id="rId16"/>
    <p:sldId id="274" r:id="rId17"/>
    <p:sldId id="276" r:id="rId18"/>
    <p:sldId id="277" r:id="rId19"/>
    <p:sldId id="278" r:id="rId20"/>
    <p:sldId id="279" r:id="rId21"/>
    <p:sldId id="280"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9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15F4B-9AEF-4268-AA6D-FDA9233BF497}" type="datetimeFigureOut">
              <a:rPr lang="en-US" smtClean="0"/>
              <a:t>12/16/2012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23AFB-082E-494D-AB7C-93B8D4E11C6D}" type="slidenum">
              <a:rPr lang="en-US" smtClean="0"/>
              <a:t>‹#›</a:t>
            </a:fld>
            <a:endParaRPr lang="en-US"/>
          </a:p>
        </p:txBody>
      </p:sp>
    </p:spTree>
    <p:extLst>
      <p:ext uri="{BB962C8B-B14F-4D97-AF65-F5344CB8AC3E}">
        <p14:creationId xmlns:p14="http://schemas.microsoft.com/office/powerpoint/2010/main" val="98488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International Conference Paper </a:t>
            </a:r>
            <a:r>
              <a:rPr lang="en-GB" sz="1200" i="1" kern="1200" dirty="0" smtClean="0">
                <a:solidFill>
                  <a:schemeClr val="tx1"/>
                </a:solidFill>
                <a:effectLst/>
                <a:latin typeface="+mn-lt"/>
                <a:ea typeface="+mn-ea"/>
                <a:cs typeface="+mn-cs"/>
              </a:rPr>
              <a:t>Planet Under Pressure: New Knowledge Towards Solutions</a:t>
            </a:r>
            <a:r>
              <a:rPr lang="en-GB" sz="1200" kern="1200" dirty="0" smtClean="0">
                <a:solidFill>
                  <a:schemeClr val="tx1"/>
                </a:solidFill>
                <a:effectLst/>
                <a:latin typeface="+mn-lt"/>
                <a:ea typeface="+mn-ea"/>
                <a:cs typeface="+mn-cs"/>
              </a:rPr>
              <a:t>, London 26 – 29 March,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2012:</a:t>
            </a:r>
            <a:r>
              <a:rPr lang="en-GB" sz="1200" kern="1200" baseline="0" dirty="0" smtClean="0">
                <a:solidFill>
                  <a:schemeClr val="tx1"/>
                </a:solidFill>
                <a:effectLst/>
                <a:latin typeface="+mn-lt"/>
                <a:ea typeface="+mn-ea"/>
                <a:cs typeface="+mn-cs"/>
              </a:rPr>
              <a:t> </a:t>
            </a:r>
            <a:r>
              <a:rPr lang="en-GB" sz="800" u="sng" kern="1200" dirty="0" smtClean="0">
                <a:solidFill>
                  <a:schemeClr val="tx1"/>
                </a:solidFill>
                <a:effectLst/>
                <a:latin typeface="+mn-lt"/>
                <a:ea typeface="+mn-ea"/>
                <a:cs typeface="+mn-cs"/>
              </a:rPr>
              <a:t>http://www.planetunderpressure2012.net/</a:t>
            </a:r>
            <a:endParaRPr lang="en-US" sz="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B23AFB-082E-494D-AB7C-93B8D4E11C6D}" type="slidenum">
              <a:rPr lang="en-US" smtClean="0"/>
              <a:t>1</a:t>
            </a:fld>
            <a:endParaRPr lang="en-US"/>
          </a:p>
        </p:txBody>
      </p:sp>
    </p:spTree>
    <p:extLst>
      <p:ext uri="{BB962C8B-B14F-4D97-AF65-F5344CB8AC3E}">
        <p14:creationId xmlns:p14="http://schemas.microsoft.com/office/powerpoint/2010/main" val="90548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23AFB-082E-494D-AB7C-93B8D4E11C6D}" type="slidenum">
              <a:rPr lang="en-US" smtClean="0"/>
              <a:t>23</a:t>
            </a:fld>
            <a:endParaRPr lang="en-US"/>
          </a:p>
        </p:txBody>
      </p:sp>
    </p:spTree>
    <p:extLst>
      <p:ext uri="{BB962C8B-B14F-4D97-AF65-F5344CB8AC3E}">
        <p14:creationId xmlns:p14="http://schemas.microsoft.com/office/powerpoint/2010/main" val="308856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9D8BC68-EA82-4885-8A49-C7D9517F733F}" type="datetime1">
              <a:rPr lang="en-US" smtClean="0"/>
              <a:t>12/16/2012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A515871-BD02-46BC-88AC-8CC4CC70C264}"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94D824-AFB4-4956-A314-1A700BEB8F30}" type="datetime1">
              <a:rPr lang="en-US" smtClean="0"/>
              <a:t>12/16/2012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515871-BD02-46BC-88AC-8CC4CC70C2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7D5295-0153-4671-B942-FA285074BC06}" type="datetime1">
              <a:rPr lang="en-US" smtClean="0"/>
              <a:t>12/16/2012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515871-BD02-46BC-88AC-8CC4CC70C2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C7FA0E-E8F7-4836-ACE2-0EE2B29366FF}" type="datetime1">
              <a:rPr lang="en-US" smtClean="0"/>
              <a:t>12/16/2012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515871-BD02-46BC-88AC-8CC4CC70C2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B5A36B-A055-434E-8B1C-4E2940ECB7B2}" type="datetime1">
              <a:rPr lang="en-US" smtClean="0"/>
              <a:t>12/16/2012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515871-BD02-46BC-88AC-8CC4CC70C264}"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959CB5-3DC9-40A3-9375-E660F9F225F4}" type="datetime1">
              <a:rPr lang="en-US" smtClean="0"/>
              <a:t>12/16/2012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515871-BD02-46BC-88AC-8CC4CC70C2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E90652-283F-474E-91CD-E903D24067D0}" type="datetime1">
              <a:rPr lang="en-US" smtClean="0"/>
              <a:t>12/16/2012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A515871-BD02-46BC-88AC-8CC4CC70C2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EB881D4-1A1B-4CF3-A48C-C4C558A94F90}" type="datetime1">
              <a:rPr lang="en-US" smtClean="0"/>
              <a:t>12/16/2012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A515871-BD02-46BC-88AC-8CC4CC70C2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D4F6814-EB31-4279-837A-B6FDED82A354}" type="datetime1">
              <a:rPr lang="en-US" smtClean="0"/>
              <a:t>12/16/2012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A515871-BD02-46BC-88AC-8CC4CC70C264}"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07D03A-2C21-413C-9228-89EBFF217395}" type="datetime1">
              <a:rPr lang="en-US" smtClean="0"/>
              <a:t>12/16/2012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515871-BD02-46BC-88AC-8CC4CC70C2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F0D8A2A-4C89-4CE9-ABE2-8E59277B4740}" type="datetime1">
              <a:rPr lang="en-US" smtClean="0"/>
              <a:t>12/16/2012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515871-BD02-46BC-88AC-8CC4CC70C264}"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F7876A-7041-4474-B6DC-DF64825C49CE}" type="datetime1">
              <a:rPr lang="en-US" smtClean="0"/>
              <a:t>12/16/2012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A515871-BD02-46BC-88AC-8CC4CC70C264}"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6096000"/>
          </a:xfrm>
        </p:spPr>
        <p:txBody>
          <a:bodyPr>
            <a:noAutofit/>
          </a:bodyPr>
          <a:lstStyle/>
          <a:p>
            <a:pPr algn="ctr"/>
            <a:r>
              <a:rPr lang="en-GB" sz="5000" b="1" dirty="0" smtClean="0">
                <a:solidFill>
                  <a:srgbClr val="00B050"/>
                </a:solidFill>
              </a:rPr>
              <a:t> </a:t>
            </a:r>
            <a:r>
              <a:rPr lang="en-US" sz="5000" dirty="0" smtClean="0">
                <a:solidFill>
                  <a:srgbClr val="00B050"/>
                </a:solidFill>
              </a:rPr>
              <a:t/>
            </a:r>
            <a:br>
              <a:rPr lang="en-US" sz="5000" dirty="0" smtClean="0">
                <a:solidFill>
                  <a:srgbClr val="00B050"/>
                </a:solidFill>
              </a:rPr>
            </a:br>
            <a:r>
              <a:rPr lang="en-US" sz="5000" dirty="0" smtClean="0">
                <a:solidFill>
                  <a:srgbClr val="00B050"/>
                </a:solidFill>
              </a:rPr>
              <a:t/>
            </a:r>
            <a:br>
              <a:rPr lang="en-US" sz="5000" dirty="0" smtClean="0">
                <a:solidFill>
                  <a:srgbClr val="00B050"/>
                </a:solidFill>
              </a:rPr>
            </a:br>
            <a:r>
              <a:rPr lang="en-US" sz="5000" dirty="0">
                <a:solidFill>
                  <a:srgbClr val="00B050"/>
                </a:solidFill>
              </a:rPr>
              <a:t/>
            </a:r>
            <a:br>
              <a:rPr lang="en-US" sz="5000" dirty="0">
                <a:solidFill>
                  <a:srgbClr val="00B050"/>
                </a:solidFill>
              </a:rPr>
            </a:br>
            <a:r>
              <a:rPr lang="en-US" sz="5000" dirty="0" smtClean="0">
                <a:solidFill>
                  <a:srgbClr val="00B050"/>
                </a:solidFill>
              </a:rPr>
              <a:t/>
            </a:r>
            <a:br>
              <a:rPr lang="en-US" sz="5000" dirty="0" smtClean="0">
                <a:solidFill>
                  <a:srgbClr val="00B050"/>
                </a:solidFill>
              </a:rPr>
            </a:br>
            <a:r>
              <a:rPr lang="en-GB" sz="4400" b="1" dirty="0" smtClean="0">
                <a:solidFill>
                  <a:srgbClr val="00B050"/>
                </a:solidFill>
              </a:rPr>
              <a:t>Threats to and opportunities for livelihood innovations in the face of climate change; a case study of the Savanna regions of Nigeria</a:t>
            </a:r>
            <a:br>
              <a:rPr lang="en-GB" sz="4400" b="1" dirty="0" smtClean="0">
                <a:solidFill>
                  <a:srgbClr val="00B050"/>
                </a:solidFill>
              </a:rPr>
            </a:br>
            <a:r>
              <a:rPr lang="en-US" sz="2400" dirty="0" smtClean="0"/>
              <a:t/>
            </a:r>
            <a:br>
              <a:rPr lang="en-US" sz="2400" dirty="0" smtClean="0"/>
            </a:br>
            <a:r>
              <a:rPr lang="en-GB" sz="2400" b="1" dirty="0" smtClean="0">
                <a:solidFill>
                  <a:srgbClr val="FF0000"/>
                </a:solidFill>
              </a:rPr>
              <a:t>Aliyu Kawu </a:t>
            </a:r>
            <a:r>
              <a:rPr lang="en-US" sz="2400" dirty="0"/>
              <a:t/>
            </a:r>
            <a:br>
              <a:rPr lang="en-US" sz="2400" dirty="0"/>
            </a:br>
            <a:r>
              <a:rPr lang="en-GB" sz="2400" dirty="0">
                <a:solidFill>
                  <a:srgbClr val="92D050"/>
                </a:solidFill>
              </a:rPr>
              <a:t>Dept. of Urban &amp; Regional Planning</a:t>
            </a:r>
            <a:r>
              <a:rPr lang="en-US" sz="2400" dirty="0">
                <a:solidFill>
                  <a:srgbClr val="92D050"/>
                </a:solidFill>
              </a:rPr>
              <a:t/>
            </a:r>
            <a:br>
              <a:rPr lang="en-US" sz="2400" dirty="0">
                <a:solidFill>
                  <a:srgbClr val="92D050"/>
                </a:solidFill>
              </a:rPr>
            </a:br>
            <a:r>
              <a:rPr lang="en-GB" sz="2400" dirty="0">
                <a:solidFill>
                  <a:srgbClr val="92D050"/>
                </a:solidFill>
              </a:rPr>
              <a:t>Federal University of Technology, Minna 920003, Nigeria</a:t>
            </a:r>
            <a:r>
              <a:rPr lang="en-US" sz="2400" dirty="0">
                <a:solidFill>
                  <a:srgbClr val="92D050"/>
                </a:solidFill>
              </a:rPr>
              <a:t/>
            </a:r>
            <a:br>
              <a:rPr lang="en-US" sz="2400" dirty="0">
                <a:solidFill>
                  <a:srgbClr val="92D050"/>
                </a:solidFill>
              </a:rPr>
            </a:br>
            <a:r>
              <a:rPr lang="en-GB" sz="2400" dirty="0">
                <a:solidFill>
                  <a:srgbClr val="92D050"/>
                </a:solidFill>
              </a:rPr>
              <a:t>www.futminna.edu.ng</a:t>
            </a:r>
            <a:r>
              <a:rPr lang="en-US" sz="2400" dirty="0">
                <a:solidFill>
                  <a:srgbClr val="92D050"/>
                </a:solidFill>
              </a:rPr>
              <a:t/>
            </a:r>
            <a:br>
              <a:rPr lang="en-US" sz="2400" dirty="0">
                <a:solidFill>
                  <a:srgbClr val="92D050"/>
                </a:solidFill>
              </a:rPr>
            </a:br>
            <a:r>
              <a:rPr lang="en-GB" sz="2400" b="1" dirty="0">
                <a:solidFill>
                  <a:srgbClr val="92D050"/>
                </a:solidFill>
              </a:rPr>
              <a:t> </a:t>
            </a:r>
            <a:r>
              <a:rPr lang="en-US" sz="2400" dirty="0">
                <a:solidFill>
                  <a:srgbClr val="92D050"/>
                </a:solidFill>
              </a:rPr>
              <a:t/>
            </a:r>
            <a:br>
              <a:rPr lang="en-US" sz="2400" dirty="0">
                <a:solidFill>
                  <a:srgbClr val="92D050"/>
                </a:solidFill>
              </a:rPr>
            </a:br>
            <a:endParaRPr lang="en-US" sz="2400" dirty="0">
              <a:solidFill>
                <a:srgbClr val="92D050"/>
              </a:solidFill>
            </a:endParaRPr>
          </a:p>
        </p:txBody>
      </p:sp>
      <p:sp>
        <p:nvSpPr>
          <p:cNvPr id="4" name="Slide Number Placeholder 3"/>
          <p:cNvSpPr>
            <a:spLocks noGrp="1"/>
          </p:cNvSpPr>
          <p:nvPr>
            <p:ph type="sldNum" sz="quarter" idx="12"/>
          </p:nvPr>
        </p:nvSpPr>
        <p:spPr/>
        <p:txBody>
          <a:bodyPr/>
          <a:lstStyle/>
          <a:p>
            <a:fld id="{DA515871-BD02-46BC-88AC-8CC4CC70C264}" type="slidenum">
              <a:rPr lang="en-US" smtClean="0"/>
              <a:t>1</a:t>
            </a:fld>
            <a:endParaRPr lang="en-US"/>
          </a:p>
        </p:txBody>
      </p:sp>
    </p:spTree>
    <p:extLst>
      <p:ext uri="{BB962C8B-B14F-4D97-AF65-F5344CB8AC3E}">
        <p14:creationId xmlns:p14="http://schemas.microsoft.com/office/powerpoint/2010/main" val="3069827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6019800"/>
          </a:xfrm>
        </p:spPr>
        <p:txBody>
          <a:bodyPr>
            <a:normAutofit fontScale="92500" lnSpcReduction="10000"/>
          </a:bodyPr>
          <a:lstStyle/>
          <a:p>
            <a:pPr marL="82296" indent="0">
              <a:buNone/>
            </a:pPr>
            <a:r>
              <a:rPr lang="en-GB" b="1" dirty="0"/>
              <a:t>Irrigation: </a:t>
            </a:r>
            <a:r>
              <a:rPr lang="en-GB" dirty="0"/>
              <a:t>The utilization of abandoned sand mine, Stirling, is at present drawing wider attention, in the following </a:t>
            </a:r>
            <a:r>
              <a:rPr lang="en-GB" dirty="0" smtClean="0"/>
              <a:t>ways:</a:t>
            </a:r>
            <a:endParaRPr lang="en-US" dirty="0"/>
          </a:p>
          <a:p>
            <a:r>
              <a:rPr lang="en-GB" sz="2700" b="1" dirty="0">
                <a:latin typeface="Times New Roman" pitchFamily="18" charset="0"/>
                <a:cs typeface="Times New Roman" pitchFamily="18" charset="0"/>
              </a:rPr>
              <a:t>Supplement for rain/precipitation</a:t>
            </a:r>
            <a:r>
              <a:rPr lang="en-GB" sz="2700" dirty="0">
                <a:latin typeface="Times New Roman" pitchFamily="18" charset="0"/>
                <a:cs typeface="Times New Roman" pitchFamily="18" charset="0"/>
              </a:rPr>
              <a:t>.</a:t>
            </a:r>
            <a:endParaRPr lang="en-US" sz="2700" dirty="0">
              <a:latin typeface="Times New Roman" pitchFamily="18" charset="0"/>
              <a:cs typeface="Times New Roman" pitchFamily="18" charset="0"/>
            </a:endParaRPr>
          </a:p>
          <a:p>
            <a:r>
              <a:rPr lang="en-GB" sz="2700" b="1" dirty="0">
                <a:latin typeface="Times New Roman" pitchFamily="18" charset="0"/>
                <a:cs typeface="Times New Roman" pitchFamily="18" charset="0"/>
              </a:rPr>
              <a:t>End of season farming: </a:t>
            </a:r>
            <a:r>
              <a:rPr lang="en-GB" sz="2700" dirty="0">
                <a:latin typeface="Times New Roman" pitchFamily="18" charset="0"/>
                <a:cs typeface="Times New Roman" pitchFamily="18" charset="0"/>
              </a:rPr>
              <a:t>If rain stops, water from Stirling is used to nurture crops.</a:t>
            </a:r>
            <a:endParaRPr lang="en-US" sz="2700" dirty="0">
              <a:latin typeface="Times New Roman" pitchFamily="18" charset="0"/>
              <a:cs typeface="Times New Roman" pitchFamily="18" charset="0"/>
            </a:endParaRPr>
          </a:p>
          <a:p>
            <a:r>
              <a:rPr lang="en-GB" sz="2700" b="1" dirty="0">
                <a:latin typeface="Times New Roman" pitchFamily="18" charset="0"/>
                <a:cs typeface="Times New Roman" pitchFamily="18" charset="0"/>
              </a:rPr>
              <a:t>Dry-season farming:</a:t>
            </a:r>
            <a:r>
              <a:rPr lang="en-GB" sz="2700" dirty="0">
                <a:latin typeface="Times New Roman" pitchFamily="18" charset="0"/>
                <a:cs typeface="Times New Roman" pitchFamily="18" charset="0"/>
              </a:rPr>
              <a:t> Irrigation </a:t>
            </a:r>
            <a:r>
              <a:rPr lang="en-GB" sz="2700" dirty="0" smtClean="0">
                <a:latin typeface="Times New Roman" pitchFamily="18" charset="0"/>
                <a:cs typeface="Times New Roman" pitchFamily="18" charset="0"/>
              </a:rPr>
              <a:t>activities is </a:t>
            </a:r>
            <a:r>
              <a:rPr lang="en-GB" sz="2700" dirty="0">
                <a:latin typeface="Times New Roman" pitchFamily="18" charset="0"/>
                <a:cs typeface="Times New Roman" pitchFamily="18" charset="0"/>
              </a:rPr>
              <a:t>on a continuous basis.</a:t>
            </a:r>
            <a:endParaRPr lang="en-US" sz="2700" dirty="0">
              <a:latin typeface="Times New Roman" pitchFamily="18" charset="0"/>
              <a:cs typeface="Times New Roman" pitchFamily="18" charset="0"/>
            </a:endParaRPr>
          </a:p>
          <a:p>
            <a:r>
              <a:rPr lang="en-GB" sz="2700" b="1" dirty="0">
                <a:latin typeface="Times New Roman" pitchFamily="18" charset="0"/>
                <a:cs typeface="Times New Roman" pitchFamily="18" charset="0"/>
              </a:rPr>
              <a:t>Checking insecurity: </a:t>
            </a:r>
            <a:r>
              <a:rPr lang="en-GB" sz="2700" dirty="0">
                <a:latin typeface="Times New Roman" pitchFamily="18" charset="0"/>
                <a:cs typeface="Times New Roman" pitchFamily="18" charset="0"/>
              </a:rPr>
              <a:t>The presence of people ensures security in these sparsely </a:t>
            </a:r>
            <a:r>
              <a:rPr lang="en-GB" sz="2700" dirty="0" smtClean="0">
                <a:latin typeface="Times New Roman" pitchFamily="18" charset="0"/>
                <a:cs typeface="Times New Roman" pitchFamily="18" charset="0"/>
              </a:rPr>
              <a:t>populated.</a:t>
            </a:r>
          </a:p>
          <a:p>
            <a:pPr algn="just"/>
            <a:r>
              <a:rPr lang="en-GB" sz="2700" b="1" dirty="0">
                <a:latin typeface="Times New Roman" pitchFamily="18" charset="0"/>
                <a:cs typeface="Times New Roman" pitchFamily="18" charset="0"/>
              </a:rPr>
              <a:t>Introduction and adoption of new crops:</a:t>
            </a:r>
            <a:r>
              <a:rPr lang="en-GB" sz="2700" dirty="0">
                <a:latin typeface="Times New Roman" pitchFamily="18" charset="0"/>
                <a:cs typeface="Times New Roman" pitchFamily="18" charset="0"/>
              </a:rPr>
              <a:t> The introduction of Irish or White potatoes (</a:t>
            </a:r>
            <a:r>
              <a:rPr lang="en-US" sz="2700" i="1" dirty="0" err="1">
                <a:latin typeface="Times New Roman" pitchFamily="18" charset="0"/>
                <a:cs typeface="Times New Roman" pitchFamily="18" charset="0"/>
              </a:rPr>
              <a:t>Solanum</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tuberosum</a:t>
            </a:r>
            <a:r>
              <a:rPr lang="en-US" sz="2700" i="1" dirty="0">
                <a:latin typeface="Times New Roman" pitchFamily="18" charset="0"/>
                <a:cs typeface="Times New Roman" pitchFamily="18" charset="0"/>
              </a:rPr>
              <a:t>, or Earth apple).</a:t>
            </a:r>
            <a:r>
              <a:rPr lang="en-US" sz="2700" dirty="0">
                <a:latin typeface="Times New Roman" pitchFamily="18" charset="0"/>
                <a:cs typeface="Times New Roman" pitchFamily="18" charset="0"/>
              </a:rPr>
              <a:t> </a:t>
            </a:r>
            <a:r>
              <a:rPr lang="en-GB" sz="2700" dirty="0">
                <a:latin typeface="Times New Roman" pitchFamily="18" charset="0"/>
                <a:cs typeface="Times New Roman" pitchFamily="18" charset="0"/>
              </a:rPr>
              <a:t>This crop is only cultivated in Jos plateau (</a:t>
            </a:r>
            <a:r>
              <a:rPr lang="en-GB" sz="2700" dirty="0" err="1">
                <a:latin typeface="Times New Roman" pitchFamily="18" charset="0"/>
                <a:cs typeface="Times New Roman" pitchFamily="18" charset="0"/>
              </a:rPr>
              <a:t>Lat</a:t>
            </a:r>
            <a:r>
              <a:rPr lang="en-GB" sz="2700" dirty="0">
                <a:latin typeface="Times New Roman" pitchFamily="18" charset="0"/>
                <a:cs typeface="Times New Roman" pitchFamily="18" charset="0"/>
              </a:rPr>
              <a:t> 9.57</a:t>
            </a:r>
            <a:r>
              <a:rPr lang="en-GB" sz="2700" baseline="30000" dirty="0">
                <a:latin typeface="Times New Roman" pitchFamily="18" charset="0"/>
                <a:cs typeface="Times New Roman" pitchFamily="18" charset="0"/>
              </a:rPr>
              <a:t>0</a:t>
            </a:r>
            <a:r>
              <a:rPr lang="en-GB" sz="2700" dirty="0">
                <a:latin typeface="Times New Roman" pitchFamily="18" charset="0"/>
                <a:cs typeface="Times New Roman" pitchFamily="18" charset="0"/>
              </a:rPr>
              <a:t>N and Long 8.53</a:t>
            </a:r>
            <a:r>
              <a:rPr lang="en-GB" sz="2700" baseline="30000" dirty="0">
                <a:latin typeface="Times New Roman" pitchFamily="18" charset="0"/>
                <a:cs typeface="Times New Roman" pitchFamily="18" charset="0"/>
              </a:rPr>
              <a:t>0</a:t>
            </a:r>
            <a:r>
              <a:rPr lang="en-GB" sz="2700" dirty="0">
                <a:latin typeface="Times New Roman" pitchFamily="18" charset="0"/>
                <a:cs typeface="Times New Roman" pitchFamily="18" charset="0"/>
              </a:rPr>
              <a:t>E)</a:t>
            </a:r>
            <a:endParaRPr lang="en-GB" sz="27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A515871-BD02-46BC-88AC-8CC4CC70C264}" type="slidenum">
              <a:rPr lang="en-US" smtClean="0"/>
              <a:t>10</a:t>
            </a:fld>
            <a:endParaRPr lang="en-US"/>
          </a:p>
        </p:txBody>
      </p:sp>
    </p:spTree>
    <p:extLst>
      <p:ext uri="{BB962C8B-B14F-4D97-AF65-F5344CB8AC3E}">
        <p14:creationId xmlns:p14="http://schemas.microsoft.com/office/powerpoint/2010/main" val="3690287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60336"/>
            <a:ext cx="8915400" cy="1143000"/>
          </a:xfrm>
        </p:spPr>
        <p:txBody>
          <a:bodyPr>
            <a:noAutofit/>
          </a:bodyPr>
          <a:lstStyle/>
          <a:p>
            <a:r>
              <a:rPr lang="en-GB" sz="2500" dirty="0">
                <a:effectLst/>
              </a:rPr>
              <a:t>Plate V: Piping water to distant irrigation </a:t>
            </a:r>
            <a:r>
              <a:rPr lang="en-GB" sz="2500" dirty="0" smtClean="0">
                <a:effectLst/>
              </a:rPr>
              <a:t>plots.</a:t>
            </a:r>
            <a:br>
              <a:rPr lang="en-GB" sz="2500" dirty="0" smtClean="0">
                <a:effectLst/>
              </a:rPr>
            </a:br>
            <a:r>
              <a:rPr lang="en-GB" sz="2500" dirty="0">
                <a:effectLst/>
              </a:rPr>
              <a:t>Plate VI: Tending onion farm and guiding landed </a:t>
            </a:r>
            <a:r>
              <a:rPr lang="en-GB" sz="2500" dirty="0" smtClean="0">
                <a:effectLst/>
              </a:rPr>
              <a:t>properties</a:t>
            </a:r>
            <a:endParaRPr lang="en-US" sz="2500" dirty="0">
              <a:effectLst/>
            </a:endParaRPr>
          </a:p>
        </p:txBody>
      </p:sp>
      <p:sp>
        <p:nvSpPr>
          <p:cNvPr id="3" name="Text Placeholder 2"/>
          <p:cNvSpPr>
            <a:spLocks noGrp="1"/>
          </p:cNvSpPr>
          <p:nvPr>
            <p:ph type="body" idx="1"/>
          </p:nvPr>
        </p:nvSpPr>
        <p:spPr>
          <a:xfrm>
            <a:off x="457200" y="328278"/>
            <a:ext cx="4023360" cy="357522"/>
          </a:xfrm>
        </p:spPr>
        <p:txBody>
          <a:bodyPr>
            <a:normAutofit lnSpcReduction="10000"/>
          </a:bodyPr>
          <a:lstStyle/>
          <a:p>
            <a:r>
              <a:rPr lang="en-US" dirty="0" smtClean="0"/>
              <a:t>Plate V</a:t>
            </a:r>
            <a:endParaRPr lang="en-US" dirty="0"/>
          </a:p>
        </p:txBody>
      </p:sp>
      <p:sp>
        <p:nvSpPr>
          <p:cNvPr id="4" name="Text Placeholder 3"/>
          <p:cNvSpPr>
            <a:spLocks noGrp="1"/>
          </p:cNvSpPr>
          <p:nvPr>
            <p:ph type="body" sz="half" idx="3"/>
          </p:nvPr>
        </p:nvSpPr>
        <p:spPr>
          <a:xfrm>
            <a:off x="4663440" y="328278"/>
            <a:ext cx="4023360" cy="357522"/>
          </a:xfrm>
        </p:spPr>
        <p:txBody>
          <a:bodyPr>
            <a:normAutofit lnSpcReduction="10000"/>
          </a:bodyPr>
          <a:lstStyle/>
          <a:p>
            <a:r>
              <a:rPr lang="en-US" dirty="0"/>
              <a:t>Plate </a:t>
            </a:r>
            <a:r>
              <a:rPr lang="en-US" dirty="0" smtClean="0"/>
              <a:t>VI</a:t>
            </a:r>
            <a:endParaRPr lang="en-US" dirty="0"/>
          </a:p>
        </p:txBody>
      </p:sp>
      <p:pic>
        <p:nvPicPr>
          <p:cNvPr id="7" name="Content Placeholder 6" descr="C:\Users\Aliyu Kawu\Pictures\2012-03-15 PuP Pics\PuP Pics 250.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43000"/>
            <a:ext cx="4022725" cy="3429000"/>
          </a:xfrm>
          <a:prstGeom prst="rect">
            <a:avLst/>
          </a:prstGeom>
          <a:noFill/>
          <a:ln>
            <a:noFill/>
          </a:ln>
        </p:spPr>
      </p:pic>
      <p:pic>
        <p:nvPicPr>
          <p:cNvPr id="8" name="Content Placeholder 7" descr="C:\Users\Aliyu Kawu\Pictures\2012-03-15 PuP Pics\PuP Pics 255.JPG"/>
          <p:cNvPicPr>
            <a:picLocks noGrp="1"/>
          </p:cNvPicPr>
          <p:nvPr>
            <p:ph sz="quarter" idx="4"/>
          </p:nvPr>
        </p:nvPicPr>
        <p:blipFill rotWithShape="1">
          <a:blip r:embed="rId3" cstate="print">
            <a:extLst>
              <a:ext uri="{28A0092B-C50C-407E-A947-70E740481C1C}">
                <a14:useLocalDpi xmlns:a14="http://schemas.microsoft.com/office/drawing/2010/main" val="0"/>
              </a:ext>
            </a:extLst>
          </a:blip>
          <a:srcRect l="1" t="19006" r="-23"/>
          <a:stretch/>
        </p:blipFill>
        <p:spPr bwMode="auto">
          <a:xfrm>
            <a:off x="4664075" y="1143000"/>
            <a:ext cx="4022725" cy="3428999"/>
          </a:xfrm>
          <a:prstGeom prst="rect">
            <a:avLst/>
          </a:prstGeom>
          <a:noFill/>
          <a:ln>
            <a:noFill/>
          </a:ln>
          <a:extLst>
            <a:ext uri="{53640926-AAD7-44D8-BBD7-CCE9431645EC}">
              <a14:shadowObscured xmlns:a14="http://schemas.microsoft.com/office/drawing/2010/main"/>
            </a:ext>
          </a:extLst>
        </p:spPr>
      </p:pic>
      <p:sp>
        <p:nvSpPr>
          <p:cNvPr id="9" name="Slide Number Placeholder 8"/>
          <p:cNvSpPr>
            <a:spLocks noGrp="1"/>
          </p:cNvSpPr>
          <p:nvPr>
            <p:ph type="sldNum" sz="quarter" idx="12"/>
          </p:nvPr>
        </p:nvSpPr>
        <p:spPr/>
        <p:txBody>
          <a:bodyPr/>
          <a:lstStyle/>
          <a:p>
            <a:fld id="{DA515871-BD02-46BC-88AC-8CC4CC70C264}" type="slidenum">
              <a:rPr lang="en-US" smtClean="0"/>
              <a:t>11</a:t>
            </a:fld>
            <a:endParaRPr lang="en-US"/>
          </a:p>
        </p:txBody>
      </p:sp>
    </p:spTree>
    <p:extLst>
      <p:ext uri="{BB962C8B-B14F-4D97-AF65-F5344CB8AC3E}">
        <p14:creationId xmlns:p14="http://schemas.microsoft.com/office/powerpoint/2010/main" val="254932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816936"/>
          </a:xfrm>
        </p:spPr>
        <p:txBody>
          <a:bodyPr>
            <a:normAutofit/>
          </a:bodyPr>
          <a:lstStyle/>
          <a:p>
            <a:r>
              <a:rPr lang="en-GB" sz="2000" dirty="0">
                <a:effectLst/>
              </a:rPr>
              <a:t>Plate VII: Cultivating Irish potatoes </a:t>
            </a:r>
            <a:r>
              <a:rPr lang="en-GB" sz="2000" dirty="0" smtClean="0">
                <a:effectLst/>
              </a:rPr>
              <a:t>by irrigation </a:t>
            </a:r>
            <a:r>
              <a:rPr lang="en-GB" sz="2000" dirty="0">
                <a:effectLst/>
              </a:rPr>
              <a:t>in </a:t>
            </a:r>
            <a:r>
              <a:rPr lang="en-GB" sz="2000" dirty="0" smtClean="0">
                <a:effectLst/>
              </a:rPr>
              <a:t>Zaria</a:t>
            </a:r>
            <a:endParaRPr lang="en-US" sz="2000" dirty="0"/>
          </a:p>
        </p:txBody>
      </p:sp>
      <p:sp>
        <p:nvSpPr>
          <p:cNvPr id="3" name="Text Placeholder 2"/>
          <p:cNvSpPr>
            <a:spLocks noGrp="1"/>
          </p:cNvSpPr>
          <p:nvPr>
            <p:ph type="body" idx="1"/>
          </p:nvPr>
        </p:nvSpPr>
        <p:spPr>
          <a:xfrm>
            <a:off x="457200" y="328278"/>
            <a:ext cx="4023360" cy="357522"/>
          </a:xfrm>
        </p:spPr>
        <p:txBody>
          <a:bodyPr>
            <a:normAutofit lnSpcReduction="10000"/>
          </a:bodyPr>
          <a:lstStyle/>
          <a:p>
            <a:r>
              <a:rPr lang="en-US" dirty="0" smtClean="0"/>
              <a:t>Plate VII</a:t>
            </a:r>
            <a:endParaRPr lang="en-US" dirty="0"/>
          </a:p>
        </p:txBody>
      </p:sp>
      <p:pic>
        <p:nvPicPr>
          <p:cNvPr id="7" name="Content Placeholder 6" descr="C:\Users\Aliyu Kawu\Pictures\2012-03-15 PuP Pics\PuP Pics 260.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6172200" cy="4114800"/>
          </a:xfrm>
          <a:prstGeom prst="rect">
            <a:avLst/>
          </a:prstGeom>
          <a:noFill/>
          <a:ln>
            <a:noFill/>
          </a:ln>
        </p:spPr>
      </p:pic>
      <p:sp>
        <p:nvSpPr>
          <p:cNvPr id="8" name="Slide Number Placeholder 7"/>
          <p:cNvSpPr>
            <a:spLocks noGrp="1"/>
          </p:cNvSpPr>
          <p:nvPr>
            <p:ph type="sldNum" sz="quarter" idx="12"/>
          </p:nvPr>
        </p:nvSpPr>
        <p:spPr/>
        <p:txBody>
          <a:bodyPr/>
          <a:lstStyle/>
          <a:p>
            <a:fld id="{DA515871-BD02-46BC-88AC-8CC4CC70C264}" type="slidenum">
              <a:rPr lang="en-US" smtClean="0"/>
              <a:t>12</a:t>
            </a:fld>
            <a:endParaRPr lang="en-US"/>
          </a:p>
        </p:txBody>
      </p:sp>
    </p:spTree>
    <p:extLst>
      <p:ext uri="{BB962C8B-B14F-4D97-AF65-F5344CB8AC3E}">
        <p14:creationId xmlns:p14="http://schemas.microsoft.com/office/powerpoint/2010/main" val="1132857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60336"/>
            <a:ext cx="8839200" cy="1143000"/>
          </a:xfrm>
        </p:spPr>
        <p:txBody>
          <a:bodyPr>
            <a:normAutofit/>
          </a:bodyPr>
          <a:lstStyle/>
          <a:p>
            <a:pPr lvl="0"/>
            <a:r>
              <a:rPr lang="en-US" sz="2800" dirty="0" smtClean="0"/>
              <a:t>Plate VIII: </a:t>
            </a:r>
            <a:r>
              <a:rPr lang="en-GB" sz="2800" dirty="0" smtClean="0"/>
              <a:t>Continuous </a:t>
            </a:r>
            <a:r>
              <a:rPr lang="en-GB" sz="2800" dirty="0"/>
              <a:t>multiple </a:t>
            </a:r>
            <a:r>
              <a:rPr lang="en-GB" sz="2800" dirty="0" smtClean="0"/>
              <a:t>cultivations</a:t>
            </a:r>
            <a:endParaRPr lang="en-US" dirty="0"/>
          </a:p>
        </p:txBody>
      </p:sp>
      <p:pic>
        <p:nvPicPr>
          <p:cNvPr id="7" name="Content Placeholder 4" descr="C:\Users\Aliyu Kawu\Pictures\2012-03-15 PuP Pics\PuP Pics 265.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90600"/>
            <a:ext cx="7239000" cy="4038600"/>
          </a:xfrm>
          <a:prstGeom prst="rect">
            <a:avLst/>
          </a:prstGeom>
          <a:noFill/>
          <a:ln>
            <a:noFill/>
          </a:ln>
        </p:spPr>
      </p:pic>
      <p:sp>
        <p:nvSpPr>
          <p:cNvPr id="8" name="Slide Number Placeholder 7"/>
          <p:cNvSpPr>
            <a:spLocks noGrp="1"/>
          </p:cNvSpPr>
          <p:nvPr>
            <p:ph type="sldNum" sz="quarter" idx="12"/>
          </p:nvPr>
        </p:nvSpPr>
        <p:spPr/>
        <p:txBody>
          <a:bodyPr/>
          <a:lstStyle/>
          <a:p>
            <a:fld id="{DA515871-BD02-46BC-88AC-8CC4CC70C264}" type="slidenum">
              <a:rPr lang="en-US" smtClean="0"/>
              <a:t>13</a:t>
            </a:fld>
            <a:endParaRPr lang="en-US"/>
          </a:p>
        </p:txBody>
      </p:sp>
    </p:spTree>
    <p:extLst>
      <p:ext uri="{BB962C8B-B14F-4D97-AF65-F5344CB8AC3E}">
        <p14:creationId xmlns:p14="http://schemas.microsoft.com/office/powerpoint/2010/main" val="170341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pPr>
            <a:r>
              <a:rPr lang="en-GB" sz="2800" b="1" dirty="0">
                <a:solidFill>
                  <a:schemeClr val="tx1"/>
                </a:solidFill>
                <a:effectLst/>
                <a:latin typeface="Times New Roman" pitchFamily="18" charset="0"/>
                <a:ea typeface="Calibri" pitchFamily="34" charset="0"/>
                <a:cs typeface="Times New Roman" pitchFamily="18" charset="0"/>
              </a:rPr>
              <a:t>Table 1: </a:t>
            </a:r>
            <a:r>
              <a:rPr lang="en-GB" sz="2800" b="1" dirty="0" smtClean="0">
                <a:solidFill>
                  <a:schemeClr val="tx1"/>
                </a:solidFill>
                <a:effectLst/>
                <a:latin typeface="Times New Roman" pitchFamily="18" charset="0"/>
                <a:ea typeface="Calibri" pitchFamily="34" charset="0"/>
                <a:cs typeface="Times New Roman" pitchFamily="18" charset="0"/>
              </a:rPr>
              <a:t>Frequencies of crop irrigation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614064"/>
              </p:ext>
            </p:extLst>
          </p:nvPr>
        </p:nvGraphicFramePr>
        <p:xfrm>
          <a:off x="1828800" y="1828802"/>
          <a:ext cx="6629400" cy="2958302"/>
        </p:xfrm>
        <a:graphic>
          <a:graphicData uri="http://schemas.openxmlformats.org/drawingml/2006/table">
            <a:tbl>
              <a:tblPr firstRow="1" firstCol="1" bandRow="1">
                <a:tableStyleId>{5C22544A-7EE6-4342-B048-85BDC9FD1C3A}</a:tableStyleId>
              </a:tblPr>
              <a:tblGrid>
                <a:gridCol w="2286000"/>
                <a:gridCol w="1905000"/>
                <a:gridCol w="2438400"/>
              </a:tblGrid>
              <a:tr h="457198">
                <a:tc>
                  <a:txBody>
                    <a:bodyPr/>
                    <a:lstStyle/>
                    <a:p>
                      <a:pPr marL="457200" algn="ctr">
                        <a:lnSpc>
                          <a:spcPct val="115000"/>
                        </a:lnSpc>
                        <a:spcAft>
                          <a:spcPts val="0"/>
                        </a:spcAft>
                      </a:pPr>
                      <a:r>
                        <a:rPr lang="en-GB" sz="1200" dirty="0">
                          <a:effectLst/>
                        </a:rPr>
                        <a:t>Crop type</a:t>
                      </a:r>
                      <a:endParaRPr lang="en-US" sz="11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200" dirty="0">
                          <a:effectLst/>
                        </a:rPr>
                        <a:t>River side</a:t>
                      </a:r>
                      <a:endParaRPr lang="en-US" sz="11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200">
                          <a:effectLst/>
                        </a:rPr>
                        <a:t>Water from burrow pits</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Tomatoes</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1</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3</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Irish potatoes</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0</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2</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Spinarch</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2</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4</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Onions </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1</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3</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Maize</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0</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3</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Pepper</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1</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3</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Lettuce</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1</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4</a:t>
                      </a:r>
                      <a:endParaRPr lang="en-US" sz="1100">
                        <a:effectLst/>
                        <a:latin typeface="Calibri"/>
                        <a:ea typeface="Calibri"/>
                        <a:cs typeface="Times New Roman"/>
                      </a:endParaRPr>
                    </a:p>
                  </a:txBody>
                  <a:tcPr marL="68580" marR="68580" marT="0" marB="0"/>
                </a:tc>
              </a:tr>
              <a:tr h="312638">
                <a:tc>
                  <a:txBody>
                    <a:bodyPr/>
                    <a:lstStyle/>
                    <a:p>
                      <a:pPr marL="457200" algn="just">
                        <a:lnSpc>
                          <a:spcPct val="115000"/>
                        </a:lnSpc>
                        <a:spcAft>
                          <a:spcPts val="0"/>
                        </a:spcAft>
                      </a:pPr>
                      <a:r>
                        <a:rPr lang="en-GB" sz="1000">
                          <a:effectLst/>
                        </a:rPr>
                        <a:t>Carrots</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a:effectLst/>
                        </a:rPr>
                        <a:t>1</a:t>
                      </a:r>
                      <a:endParaRPr lang="en-US"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GB" sz="1000" dirty="0">
                          <a:effectLst/>
                        </a:rPr>
                        <a:t>3</a:t>
                      </a:r>
                      <a:endParaRPr lang="en-US" sz="1100" dirty="0">
                        <a:effectLst/>
                        <a:latin typeface="Calibri"/>
                        <a:ea typeface="Calibri"/>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DA515871-BD02-46BC-88AC-8CC4CC70C264}" type="slidenum">
              <a:rPr lang="en-US" smtClean="0"/>
              <a:t>14</a:t>
            </a:fld>
            <a:endParaRPr lang="en-US"/>
          </a:p>
        </p:txBody>
      </p:sp>
    </p:spTree>
    <p:extLst>
      <p:ext uri="{BB962C8B-B14F-4D97-AF65-F5344CB8AC3E}">
        <p14:creationId xmlns:p14="http://schemas.microsoft.com/office/powerpoint/2010/main" val="2425519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Minna: Utilizing technology and increased soil </a:t>
            </a:r>
            <a:r>
              <a:rPr lang="en-GB" sz="2800" b="1" dirty="0" smtClean="0"/>
              <a:t>moisture</a:t>
            </a:r>
            <a:endParaRPr lang="en-US" dirty="0"/>
          </a:p>
        </p:txBody>
      </p:sp>
      <p:sp>
        <p:nvSpPr>
          <p:cNvPr id="3" name="Content Placeholder 2"/>
          <p:cNvSpPr>
            <a:spLocks noGrp="1"/>
          </p:cNvSpPr>
          <p:nvPr>
            <p:ph idx="1"/>
          </p:nvPr>
        </p:nvSpPr>
        <p:spPr>
          <a:xfrm>
            <a:off x="1143000" y="1447800"/>
            <a:ext cx="7790688" cy="5181600"/>
          </a:xfrm>
        </p:spPr>
        <p:txBody>
          <a:bodyPr>
            <a:normAutofit/>
          </a:bodyPr>
          <a:lstStyle/>
          <a:p>
            <a:pPr algn="just"/>
            <a:r>
              <a:rPr lang="en-GB" sz="2500" b="1" dirty="0" smtClean="0"/>
              <a:t>Planting </a:t>
            </a:r>
            <a:r>
              <a:rPr lang="en-GB" sz="2500" b="1" dirty="0"/>
              <a:t>of additional crops: </a:t>
            </a:r>
            <a:r>
              <a:rPr lang="en-GB" sz="2500" dirty="0"/>
              <a:t>A farmer planting on a land of about 50ft by 50ft, has earned over N20,000 ($125) from </a:t>
            </a:r>
            <a:r>
              <a:rPr lang="en-GB" sz="2500" dirty="0" smtClean="0"/>
              <a:t>the </a:t>
            </a:r>
            <a:r>
              <a:rPr lang="en-GB" sz="2500" dirty="0"/>
              <a:t>sale of </a:t>
            </a:r>
            <a:r>
              <a:rPr lang="en-GB" sz="2500" dirty="0" smtClean="0"/>
              <a:t>paw-paw alone in one season.</a:t>
            </a:r>
          </a:p>
          <a:p>
            <a:pPr algn="just"/>
            <a:r>
              <a:rPr lang="en-GB" sz="2500" b="1" dirty="0"/>
              <a:t>Delays in the cessation of rains: </a:t>
            </a:r>
            <a:r>
              <a:rPr lang="en-GB" sz="2500" dirty="0"/>
              <a:t>is sometimes utilized by these farmers through the cultivating of vegetables or by making yam heaps and ridges reducing effects of rainfall delay</a:t>
            </a:r>
            <a:r>
              <a:rPr lang="en-GB" sz="2500" dirty="0" smtClean="0"/>
              <a:t>.</a:t>
            </a:r>
          </a:p>
          <a:p>
            <a:pPr algn="just"/>
            <a:r>
              <a:rPr lang="en-GB" sz="2500" b="1" dirty="0"/>
              <a:t>Introduction of plantations:</a:t>
            </a:r>
            <a:r>
              <a:rPr lang="en-GB" sz="2500" dirty="0"/>
              <a:t> Rich farmers invest in innovative practices in food production and land management recovering lands lost to erosion</a:t>
            </a:r>
            <a:r>
              <a:rPr lang="en-GB" sz="2500" dirty="0" smtClean="0"/>
              <a:t>.</a:t>
            </a:r>
            <a:endParaRPr lang="en-US" sz="2500" dirty="0"/>
          </a:p>
          <a:p>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15</a:t>
            </a:fld>
            <a:endParaRPr lang="en-US"/>
          </a:p>
        </p:txBody>
      </p:sp>
    </p:spTree>
    <p:extLst>
      <p:ext uri="{BB962C8B-B14F-4D97-AF65-F5344CB8AC3E}">
        <p14:creationId xmlns:p14="http://schemas.microsoft.com/office/powerpoint/2010/main" val="265931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effectLst/>
              </a:rPr>
              <a:t>Plate IX: Paw-paw as additional crop after harvesting main crops</a:t>
            </a:r>
            <a:r>
              <a:rPr lang="en-US" sz="2200" dirty="0">
                <a:effectLst/>
              </a:rPr>
              <a:t/>
            </a:r>
            <a:br>
              <a:rPr lang="en-US" sz="2200" dirty="0">
                <a:effectLst/>
              </a:rPr>
            </a:br>
            <a:r>
              <a:rPr lang="en-GB" sz="2200" dirty="0">
                <a:effectLst/>
              </a:rPr>
              <a:t>Plate X: Yam heaps and ridges awaiting the rain</a:t>
            </a:r>
            <a:r>
              <a:rPr lang="en-GB" sz="2200" dirty="0" smtClean="0">
                <a:effectLst/>
              </a:rPr>
              <a:t>.</a:t>
            </a:r>
            <a:endParaRPr lang="en-US" dirty="0"/>
          </a:p>
        </p:txBody>
      </p:sp>
      <p:sp>
        <p:nvSpPr>
          <p:cNvPr id="3" name="Text Placeholder 2"/>
          <p:cNvSpPr>
            <a:spLocks noGrp="1"/>
          </p:cNvSpPr>
          <p:nvPr>
            <p:ph type="body" idx="1"/>
          </p:nvPr>
        </p:nvSpPr>
        <p:spPr/>
        <p:txBody>
          <a:bodyPr/>
          <a:lstStyle/>
          <a:p>
            <a:r>
              <a:rPr lang="en-US" dirty="0" smtClean="0"/>
              <a:t>Plate IX</a:t>
            </a:r>
            <a:endParaRPr lang="en-US" dirty="0"/>
          </a:p>
        </p:txBody>
      </p:sp>
      <p:sp>
        <p:nvSpPr>
          <p:cNvPr id="4" name="Text Placeholder 3"/>
          <p:cNvSpPr>
            <a:spLocks noGrp="1"/>
          </p:cNvSpPr>
          <p:nvPr>
            <p:ph type="body" sz="half" idx="3"/>
          </p:nvPr>
        </p:nvSpPr>
        <p:spPr/>
        <p:txBody>
          <a:bodyPr/>
          <a:lstStyle/>
          <a:p>
            <a:r>
              <a:rPr lang="en-US" dirty="0"/>
              <a:t>Plate </a:t>
            </a:r>
            <a:r>
              <a:rPr lang="en-US" dirty="0" smtClean="0"/>
              <a:t>X</a:t>
            </a:r>
            <a:endParaRPr lang="en-US" dirty="0"/>
          </a:p>
        </p:txBody>
      </p:sp>
      <p:pic>
        <p:nvPicPr>
          <p:cNvPr id="7" name="Content Placeholder 6" descr="C:\Users\Aliyu Kawu\Pictures\2012-03-15 PuP Pics\PuP Pics 198.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43000"/>
            <a:ext cx="4022725" cy="3657600"/>
          </a:xfrm>
          <a:prstGeom prst="rect">
            <a:avLst/>
          </a:prstGeom>
          <a:noFill/>
          <a:ln>
            <a:noFill/>
          </a:ln>
        </p:spPr>
      </p:pic>
      <p:pic>
        <p:nvPicPr>
          <p:cNvPr id="8" name="Content Placeholder 7" descr="C:\Users\Aliyu Kawu\Pictures\2012-03-22 PuP Pics\PuP Pics 011.JPG"/>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64075" y="1143000"/>
            <a:ext cx="4022725" cy="3733800"/>
          </a:xfrm>
          <a:prstGeom prst="rect">
            <a:avLst/>
          </a:prstGeom>
          <a:noFill/>
          <a:ln>
            <a:noFill/>
          </a:ln>
        </p:spPr>
      </p:pic>
      <p:sp>
        <p:nvSpPr>
          <p:cNvPr id="9" name="Slide Number Placeholder 8"/>
          <p:cNvSpPr>
            <a:spLocks noGrp="1"/>
          </p:cNvSpPr>
          <p:nvPr>
            <p:ph type="sldNum" sz="quarter" idx="12"/>
          </p:nvPr>
        </p:nvSpPr>
        <p:spPr/>
        <p:txBody>
          <a:bodyPr/>
          <a:lstStyle/>
          <a:p>
            <a:fld id="{DA515871-BD02-46BC-88AC-8CC4CC70C264}" type="slidenum">
              <a:rPr lang="en-US" smtClean="0"/>
              <a:t>16</a:t>
            </a:fld>
            <a:endParaRPr lang="en-US"/>
          </a:p>
        </p:txBody>
      </p:sp>
    </p:spTree>
    <p:extLst>
      <p:ext uri="{BB962C8B-B14F-4D97-AF65-F5344CB8AC3E}">
        <p14:creationId xmlns:p14="http://schemas.microsoft.com/office/powerpoint/2010/main" val="1869053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64264"/>
          </a:xfrm>
        </p:spPr>
        <p:txBody>
          <a:bodyPr>
            <a:normAutofit/>
          </a:bodyPr>
          <a:lstStyle/>
          <a:p>
            <a:r>
              <a:rPr lang="en-GB" sz="2800" dirty="0">
                <a:effectLst/>
              </a:rPr>
              <a:t>Plate XI: Hybrid seedling production for </a:t>
            </a:r>
            <a:r>
              <a:rPr lang="en-GB" sz="2800" dirty="0" smtClean="0">
                <a:effectLst/>
              </a:rPr>
              <a:t>sale</a:t>
            </a:r>
            <a:br>
              <a:rPr lang="en-GB" sz="2800" dirty="0" smtClean="0">
                <a:effectLst/>
              </a:rPr>
            </a:br>
            <a:r>
              <a:rPr lang="en-GB" sz="2200" dirty="0">
                <a:effectLst/>
              </a:rPr>
              <a:t>Plate XII: Water bore hole for irrigating farms and </a:t>
            </a:r>
            <a:r>
              <a:rPr lang="en-GB" sz="2200" dirty="0" smtClean="0">
                <a:effectLst/>
              </a:rPr>
              <a:t>nurseries</a:t>
            </a:r>
            <a:endParaRPr lang="en-US" sz="2200" dirty="0">
              <a:effectLst/>
            </a:endParaRPr>
          </a:p>
        </p:txBody>
      </p:sp>
      <p:sp>
        <p:nvSpPr>
          <p:cNvPr id="3" name="Text Placeholder 2"/>
          <p:cNvSpPr>
            <a:spLocks noGrp="1"/>
          </p:cNvSpPr>
          <p:nvPr>
            <p:ph type="body" idx="1"/>
          </p:nvPr>
        </p:nvSpPr>
        <p:spPr/>
        <p:txBody>
          <a:bodyPr/>
          <a:lstStyle/>
          <a:p>
            <a:r>
              <a:rPr lang="en-US" dirty="0"/>
              <a:t>Plate </a:t>
            </a:r>
            <a:r>
              <a:rPr lang="en-US" dirty="0" smtClean="0"/>
              <a:t>XI</a:t>
            </a:r>
            <a:endParaRPr lang="en-US" dirty="0"/>
          </a:p>
        </p:txBody>
      </p:sp>
      <p:sp>
        <p:nvSpPr>
          <p:cNvPr id="4" name="Text Placeholder 3"/>
          <p:cNvSpPr>
            <a:spLocks noGrp="1"/>
          </p:cNvSpPr>
          <p:nvPr>
            <p:ph type="body" sz="half" idx="3"/>
          </p:nvPr>
        </p:nvSpPr>
        <p:spPr/>
        <p:txBody>
          <a:bodyPr/>
          <a:lstStyle/>
          <a:p>
            <a:r>
              <a:rPr lang="en-US" dirty="0"/>
              <a:t>Plate </a:t>
            </a:r>
            <a:r>
              <a:rPr lang="en-US" dirty="0" smtClean="0"/>
              <a:t>XII</a:t>
            </a:r>
            <a:endParaRPr lang="en-US" dirty="0"/>
          </a:p>
        </p:txBody>
      </p:sp>
      <p:pic>
        <p:nvPicPr>
          <p:cNvPr id="7" name="Content Placeholder 6" descr="C:\Users\Aliyu Kawu\Pictures\2012-03-15 PuP Pics\PuP Pics 331.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43000"/>
            <a:ext cx="4022725" cy="3962400"/>
          </a:xfrm>
          <a:prstGeom prst="rect">
            <a:avLst/>
          </a:prstGeom>
          <a:noFill/>
          <a:ln>
            <a:noFill/>
          </a:ln>
        </p:spPr>
      </p:pic>
      <p:pic>
        <p:nvPicPr>
          <p:cNvPr id="8" name="Content Placeholder 7" descr="C:\Users\Aliyu Kawu\Pictures\2012-03-15 PuP Pics\PuP Pics 341.JPG"/>
          <p:cNvPicPr>
            <a:picLocks noGrp="1"/>
          </p:cNvPicPr>
          <p:nvPr>
            <p:ph sz="quarter" idx="4"/>
          </p:nvPr>
        </p:nvPicPr>
        <p:blipFill rotWithShape="1">
          <a:blip r:embed="rId3" cstate="print">
            <a:extLst>
              <a:ext uri="{28A0092B-C50C-407E-A947-70E740481C1C}">
                <a14:useLocalDpi xmlns:a14="http://schemas.microsoft.com/office/drawing/2010/main" val="0"/>
              </a:ext>
            </a:extLst>
          </a:blip>
          <a:srcRect t="9188" b="21581"/>
          <a:stretch/>
        </p:blipFill>
        <p:spPr bwMode="auto">
          <a:xfrm>
            <a:off x="4664075" y="1143000"/>
            <a:ext cx="4022725" cy="3962400"/>
          </a:xfrm>
          <a:prstGeom prst="rect">
            <a:avLst/>
          </a:prstGeom>
          <a:noFill/>
          <a:ln>
            <a:noFill/>
          </a:ln>
          <a:extLst>
            <a:ext uri="{53640926-AAD7-44D8-BBD7-CCE9431645EC}">
              <a14:shadowObscured xmlns:a14="http://schemas.microsoft.com/office/drawing/2010/main"/>
            </a:ext>
          </a:extLst>
        </p:spPr>
      </p:pic>
      <p:sp>
        <p:nvSpPr>
          <p:cNvPr id="9" name="Slide Number Placeholder 8"/>
          <p:cNvSpPr>
            <a:spLocks noGrp="1"/>
          </p:cNvSpPr>
          <p:nvPr>
            <p:ph type="sldNum" sz="quarter" idx="12"/>
          </p:nvPr>
        </p:nvSpPr>
        <p:spPr/>
        <p:txBody>
          <a:bodyPr/>
          <a:lstStyle/>
          <a:p>
            <a:fld id="{DA515871-BD02-46BC-88AC-8CC4CC70C264}" type="slidenum">
              <a:rPr lang="en-US" smtClean="0"/>
              <a:t>17</a:t>
            </a:fld>
            <a:endParaRPr lang="en-US"/>
          </a:p>
        </p:txBody>
      </p:sp>
    </p:spTree>
    <p:extLst>
      <p:ext uri="{BB962C8B-B14F-4D97-AF65-F5344CB8AC3E}">
        <p14:creationId xmlns:p14="http://schemas.microsoft.com/office/powerpoint/2010/main" val="700814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893136"/>
          </a:xfrm>
        </p:spPr>
        <p:txBody>
          <a:bodyPr>
            <a:normAutofit/>
          </a:bodyPr>
          <a:lstStyle/>
          <a:p>
            <a:r>
              <a:rPr lang="en-GB" sz="2200" dirty="0">
                <a:effectLst/>
              </a:rPr>
              <a:t>Plate XIII: Banana and palm plantation on a redeemed </a:t>
            </a:r>
            <a:r>
              <a:rPr lang="en-GB" sz="2200" dirty="0" smtClean="0">
                <a:effectLst/>
              </a:rPr>
              <a:t>land</a:t>
            </a:r>
            <a:endParaRPr lang="en-US" dirty="0"/>
          </a:p>
        </p:txBody>
      </p:sp>
      <p:pic>
        <p:nvPicPr>
          <p:cNvPr id="7" name="Content Placeholder 6" descr="C:\Users\Aliyu Kawu\Pictures\2012-03-15 PuP Pics\PuP Pics 382.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7620000" cy="4572000"/>
          </a:xfrm>
          <a:prstGeom prst="rect">
            <a:avLst/>
          </a:prstGeom>
          <a:noFill/>
          <a:ln>
            <a:noFill/>
          </a:ln>
        </p:spPr>
      </p:pic>
      <p:sp>
        <p:nvSpPr>
          <p:cNvPr id="8" name="Slide Number Placeholder 7"/>
          <p:cNvSpPr>
            <a:spLocks noGrp="1"/>
          </p:cNvSpPr>
          <p:nvPr>
            <p:ph type="sldNum" sz="quarter" idx="12"/>
          </p:nvPr>
        </p:nvSpPr>
        <p:spPr/>
        <p:txBody>
          <a:bodyPr/>
          <a:lstStyle/>
          <a:p>
            <a:fld id="{DA515871-BD02-46BC-88AC-8CC4CC70C264}" type="slidenum">
              <a:rPr lang="en-US" smtClean="0"/>
              <a:t>18</a:t>
            </a:fld>
            <a:endParaRPr lang="en-US"/>
          </a:p>
        </p:txBody>
      </p:sp>
    </p:spTree>
    <p:extLst>
      <p:ext uri="{BB962C8B-B14F-4D97-AF65-F5344CB8AC3E}">
        <p14:creationId xmlns:p14="http://schemas.microsoft.com/office/powerpoint/2010/main" val="622609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b="1" dirty="0"/>
              <a:t>Dandume: Increased farm inputs, excess rains and community </a:t>
            </a:r>
            <a:r>
              <a:rPr lang="en-GB" sz="3100" b="1" dirty="0" smtClean="0"/>
              <a:t>efforts</a:t>
            </a:r>
            <a:endParaRPr lang="en-US" dirty="0"/>
          </a:p>
        </p:txBody>
      </p:sp>
      <p:sp>
        <p:nvSpPr>
          <p:cNvPr id="3" name="Content Placeholder 2"/>
          <p:cNvSpPr>
            <a:spLocks noGrp="1"/>
          </p:cNvSpPr>
          <p:nvPr>
            <p:ph idx="1"/>
          </p:nvPr>
        </p:nvSpPr>
        <p:spPr>
          <a:xfrm>
            <a:off x="1435608" y="1447800"/>
            <a:ext cx="7498080" cy="5029200"/>
          </a:xfrm>
        </p:spPr>
        <p:txBody>
          <a:bodyPr>
            <a:normAutofit/>
          </a:bodyPr>
          <a:lstStyle/>
          <a:p>
            <a:pPr lvl="0" algn="just"/>
            <a:r>
              <a:rPr lang="en-GB" sz="2500" b="1" dirty="0" smtClean="0"/>
              <a:t>Use </a:t>
            </a:r>
            <a:r>
              <a:rPr lang="en-GB" sz="2500" b="1" dirty="0"/>
              <a:t>of technology: </a:t>
            </a:r>
            <a:r>
              <a:rPr lang="en-GB" sz="2500" dirty="0"/>
              <a:t>with increase access to technology, there is increased production.</a:t>
            </a:r>
            <a:endParaRPr lang="en-US" sz="2500" dirty="0"/>
          </a:p>
          <a:p>
            <a:pPr lvl="0" algn="just"/>
            <a:r>
              <a:rPr lang="en-GB" sz="2500" b="1" dirty="0"/>
              <a:t>Availability of fertilizers and farm chemicals</a:t>
            </a:r>
            <a:endParaRPr lang="en-US" sz="2500" dirty="0"/>
          </a:p>
          <a:p>
            <a:pPr lvl="0" algn="just"/>
            <a:r>
              <a:rPr lang="en-GB" sz="2500" b="1" dirty="0"/>
              <a:t>Annexing excess rainfall: </a:t>
            </a:r>
            <a:r>
              <a:rPr lang="en-GB" sz="2500" dirty="0"/>
              <a:t>farmers plant varieties of cowpea (beans and soy beans) to take advantage of the soil moisture.</a:t>
            </a:r>
            <a:endParaRPr lang="en-US" sz="2500" dirty="0"/>
          </a:p>
          <a:p>
            <a:pPr lvl="0" algn="just"/>
            <a:r>
              <a:rPr lang="en-GB" sz="2500" b="1" dirty="0"/>
              <a:t>Public participation: </a:t>
            </a:r>
            <a:r>
              <a:rPr lang="en-GB" sz="2500" dirty="0"/>
              <a:t>Farmers with regular employment and are ‘bankable’ farmers and formed cooperative societies.</a:t>
            </a:r>
            <a:endParaRPr lang="en-US" sz="2500" dirty="0"/>
          </a:p>
          <a:p>
            <a:pPr algn="just"/>
            <a:endParaRPr lang="en-US" sz="2500" dirty="0"/>
          </a:p>
        </p:txBody>
      </p:sp>
      <p:sp>
        <p:nvSpPr>
          <p:cNvPr id="4" name="Slide Number Placeholder 3"/>
          <p:cNvSpPr>
            <a:spLocks noGrp="1"/>
          </p:cNvSpPr>
          <p:nvPr>
            <p:ph type="sldNum" sz="quarter" idx="12"/>
          </p:nvPr>
        </p:nvSpPr>
        <p:spPr/>
        <p:txBody>
          <a:bodyPr/>
          <a:lstStyle/>
          <a:p>
            <a:fld id="{DA515871-BD02-46BC-88AC-8CC4CC70C264}" type="slidenum">
              <a:rPr lang="en-US" smtClean="0"/>
              <a:t>19</a:t>
            </a:fld>
            <a:endParaRPr lang="en-US"/>
          </a:p>
        </p:txBody>
      </p:sp>
    </p:spTree>
    <p:extLst>
      <p:ext uri="{BB962C8B-B14F-4D97-AF65-F5344CB8AC3E}">
        <p14:creationId xmlns:p14="http://schemas.microsoft.com/office/powerpoint/2010/main" val="380178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r>
              <a:rPr lang="en-US" sz="5000" dirty="0"/>
              <a:t>ABSTRACT</a:t>
            </a:r>
          </a:p>
        </p:txBody>
      </p:sp>
      <p:sp>
        <p:nvSpPr>
          <p:cNvPr id="3" name="Content Placeholder 2"/>
          <p:cNvSpPr>
            <a:spLocks noGrp="1"/>
          </p:cNvSpPr>
          <p:nvPr>
            <p:ph idx="1"/>
          </p:nvPr>
        </p:nvSpPr>
        <p:spPr>
          <a:xfrm>
            <a:off x="1066800" y="762000"/>
            <a:ext cx="7866888" cy="5943600"/>
          </a:xfrm>
        </p:spPr>
        <p:txBody>
          <a:bodyPr>
            <a:normAutofit fontScale="85000" lnSpcReduction="10000"/>
          </a:bodyPr>
          <a:lstStyle/>
          <a:p>
            <a:pPr marL="82296" indent="0" algn="just">
              <a:buNone/>
            </a:pPr>
            <a:r>
              <a:rPr lang="en-GB" sz="2400" i="1" dirty="0" smtClean="0">
                <a:latin typeface="Times New Roman" pitchFamily="18" charset="0"/>
                <a:cs typeface="Times New Roman" pitchFamily="18" charset="0"/>
              </a:rPr>
              <a:t>Attention is not given to the various approaches and unfolding innovations adopted by local farmers to fight extreme climate phenomenon. This study examined main agricultural practices and the main employer of labour in northern Nigeria to draw attention to how local farmers i) view changing weather patterns, ii) confront these changing weather patterns in order to emphasize the recognition of opportunities and other potentials in rural and urban livelihoods of the Savanna region in Nigeria. Physical and socioeconomic surveys coupled with Focus Group Discussions (FGDs) were used to access information from farmers on farming practices between 2000 and 2010. Results shows that although weather patterns like rainfall have altered and affect soil conditions </a:t>
            </a:r>
            <a:r>
              <a:rPr lang="en-GB" sz="2400" i="1" dirty="0">
                <a:latin typeface="Times New Roman" pitchFamily="18" charset="0"/>
                <a:cs typeface="Times New Roman" pitchFamily="18" charset="0"/>
              </a:rPr>
              <a:t>in the majority of villages, farmers have been able to develop </a:t>
            </a:r>
            <a:r>
              <a:rPr lang="en-GB" sz="2400" i="1" dirty="0" smtClean="0">
                <a:latin typeface="Times New Roman" pitchFamily="18" charset="0"/>
                <a:cs typeface="Times New Roman" pitchFamily="18" charset="0"/>
              </a:rPr>
              <a:t>appropriate </a:t>
            </a:r>
            <a:r>
              <a:rPr lang="en-GB" sz="2400" i="1" dirty="0">
                <a:latin typeface="Times New Roman" pitchFamily="18" charset="0"/>
                <a:cs typeface="Times New Roman" pitchFamily="18" charset="0"/>
              </a:rPr>
              <a:t>innovations, which increase cereals output. In addition, farmers have introduced vegetable crops in areas earlier thought irredeemably lost to devastating flooding and erosion. The main recommendation here is a further acceptance of local approaches devised by the people as opportunities abound for food and cash crop production in the Savanna regions of Nigeria and beyond today than ever before</a:t>
            </a:r>
            <a:r>
              <a:rPr lang="en-GB" sz="2400" i="1" dirty="0" smtClean="0">
                <a:latin typeface="Times New Roman" pitchFamily="18" charset="0"/>
                <a:cs typeface="Times New Roman" pitchFamily="18" charset="0"/>
              </a:rPr>
              <a:t>.</a:t>
            </a:r>
          </a:p>
          <a:p>
            <a:pPr marL="82296" indent="0" algn="just">
              <a:buNone/>
            </a:pPr>
            <a:endParaRPr lang="en-GB" sz="1600" i="1" dirty="0"/>
          </a:p>
          <a:p>
            <a:pPr marL="82296" indent="0">
              <a:buNone/>
            </a:pPr>
            <a:r>
              <a:rPr lang="en-GB" sz="2300" b="1" dirty="0" smtClean="0"/>
              <a:t>Keywords</a:t>
            </a:r>
            <a:r>
              <a:rPr lang="en-GB" sz="2300" dirty="0"/>
              <a:t>: Africa / Climate change/ Food production/ Nigeria/ </a:t>
            </a:r>
            <a:r>
              <a:rPr lang="en-GB" sz="2300" dirty="0" smtClean="0"/>
              <a:t>Savanna</a:t>
            </a:r>
            <a:r>
              <a:rPr lang="en-GB" sz="2300" dirty="0"/>
              <a:t> </a:t>
            </a:r>
            <a:endParaRPr lang="en-US" sz="2300" dirty="0"/>
          </a:p>
          <a:p>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2</a:t>
            </a:fld>
            <a:endParaRPr lang="en-US"/>
          </a:p>
        </p:txBody>
      </p:sp>
    </p:spTree>
    <p:extLst>
      <p:ext uri="{BB962C8B-B14F-4D97-AF65-F5344CB8AC3E}">
        <p14:creationId xmlns:p14="http://schemas.microsoft.com/office/powerpoint/2010/main" val="1525280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Problems confronting farming </a:t>
            </a:r>
            <a:r>
              <a:rPr lang="en-GB" sz="2800" b="1" dirty="0" smtClean="0"/>
              <a:t>innovations</a:t>
            </a:r>
            <a:endParaRPr lang="en-US" dirty="0"/>
          </a:p>
        </p:txBody>
      </p:sp>
      <p:sp>
        <p:nvSpPr>
          <p:cNvPr id="3" name="Content Placeholder 2"/>
          <p:cNvSpPr>
            <a:spLocks noGrp="1"/>
          </p:cNvSpPr>
          <p:nvPr>
            <p:ph idx="1"/>
          </p:nvPr>
        </p:nvSpPr>
        <p:spPr>
          <a:xfrm>
            <a:off x="1435608" y="1143000"/>
            <a:ext cx="7498080" cy="5486400"/>
          </a:xfrm>
        </p:spPr>
        <p:txBody>
          <a:bodyPr>
            <a:normAutofit fontScale="70000" lnSpcReduction="20000"/>
          </a:bodyPr>
          <a:lstStyle/>
          <a:p>
            <a:pPr lvl="0"/>
            <a:r>
              <a:rPr lang="en-GB" b="1" dirty="0" smtClean="0"/>
              <a:t>Lack </a:t>
            </a:r>
            <a:r>
              <a:rPr lang="en-GB" b="1" dirty="0"/>
              <a:t>of stable market</a:t>
            </a:r>
            <a:r>
              <a:rPr lang="en-GB" dirty="0"/>
              <a:t>: affecting power to bargain for better price.</a:t>
            </a:r>
            <a:endParaRPr lang="en-US" dirty="0"/>
          </a:p>
          <a:p>
            <a:pPr lvl="0"/>
            <a:r>
              <a:rPr lang="en-GB" b="1" dirty="0"/>
              <a:t>Unstable prices</a:t>
            </a:r>
            <a:r>
              <a:rPr lang="en-GB" dirty="0"/>
              <a:t>: lacking the control of market mechanisms; a bag of tomatoes can go for N2,000.00 ($12.5) during the rainy season, but is sold for only N300 ($1.87) during main harvest periods.</a:t>
            </a:r>
            <a:endParaRPr lang="en-US" dirty="0"/>
          </a:p>
          <a:p>
            <a:pPr lvl="0"/>
            <a:r>
              <a:rPr lang="en-GB" b="1" dirty="0"/>
              <a:t>Double taxation</a:t>
            </a:r>
            <a:r>
              <a:rPr lang="en-GB" dirty="0"/>
              <a:t>, on farmers who leave in one administrative unit, farm or work in another and also goes to market in another zone.</a:t>
            </a:r>
            <a:endParaRPr lang="en-US" dirty="0"/>
          </a:p>
          <a:p>
            <a:pPr lvl="0"/>
            <a:r>
              <a:rPr lang="en-GB" b="1" dirty="0"/>
              <a:t>Lack of access to farm implements</a:t>
            </a:r>
            <a:r>
              <a:rPr lang="en-GB" dirty="0"/>
              <a:t>. </a:t>
            </a:r>
            <a:endParaRPr lang="en-US" dirty="0"/>
          </a:p>
          <a:p>
            <a:pPr lvl="0"/>
            <a:r>
              <a:rPr lang="en-GB" b="1" dirty="0"/>
              <a:t>Lack of adequate storage facilities</a:t>
            </a:r>
            <a:r>
              <a:rPr lang="en-GB" dirty="0"/>
              <a:t>.</a:t>
            </a:r>
            <a:endParaRPr lang="en-US" dirty="0"/>
          </a:p>
          <a:p>
            <a:pPr lvl="0"/>
            <a:r>
              <a:rPr lang="en-GB" b="1" dirty="0"/>
              <a:t>Uncontrolled intrusions:</a:t>
            </a:r>
            <a:r>
              <a:rPr lang="en-GB" dirty="0"/>
              <a:t> uncontrolled housing.</a:t>
            </a:r>
            <a:endParaRPr lang="en-US" dirty="0"/>
          </a:p>
          <a:p>
            <a:pPr lvl="0"/>
            <a:r>
              <a:rPr lang="en-GB" b="1" dirty="0"/>
              <a:t>Lack of adequate protection by </a:t>
            </a:r>
            <a:r>
              <a:rPr lang="en-GB" b="1" dirty="0" smtClean="0"/>
              <a:t>law</a:t>
            </a:r>
            <a:r>
              <a:rPr lang="en-GB" dirty="0"/>
              <a:t>: Zaria and similar traditional cities in Nigeria are not subjected to modern planning regulations. No legal code local standards or their contraventions.</a:t>
            </a:r>
            <a:endParaRPr lang="en-US" dirty="0"/>
          </a:p>
          <a:p>
            <a:pPr lvl="0"/>
            <a:r>
              <a:rPr lang="en-GB" b="1" dirty="0"/>
              <a:t>Unmanaged municipal wastes:</a:t>
            </a:r>
            <a:r>
              <a:rPr lang="en-GB" dirty="0"/>
              <a:t> residents dump waste at any given space.</a:t>
            </a:r>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20</a:t>
            </a:fld>
            <a:endParaRPr lang="en-US"/>
          </a:p>
        </p:txBody>
      </p:sp>
    </p:spTree>
    <p:extLst>
      <p:ext uri="{BB962C8B-B14F-4D97-AF65-F5344CB8AC3E}">
        <p14:creationId xmlns:p14="http://schemas.microsoft.com/office/powerpoint/2010/main" val="3995290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Conclusion</a:t>
            </a:r>
            <a:endParaRPr lang="en-US" dirty="0"/>
          </a:p>
        </p:txBody>
      </p:sp>
      <p:sp>
        <p:nvSpPr>
          <p:cNvPr id="3" name="Content Placeholder 2"/>
          <p:cNvSpPr>
            <a:spLocks noGrp="1"/>
          </p:cNvSpPr>
          <p:nvPr>
            <p:ph idx="1"/>
          </p:nvPr>
        </p:nvSpPr>
        <p:spPr/>
        <p:txBody>
          <a:bodyPr>
            <a:normAutofit/>
          </a:bodyPr>
          <a:lstStyle/>
          <a:p>
            <a:pPr marL="82296" indent="0" algn="just">
              <a:buNone/>
            </a:pPr>
            <a:r>
              <a:rPr lang="en-GB" sz="2500" dirty="0" smtClean="0"/>
              <a:t>Both </a:t>
            </a:r>
            <a:r>
              <a:rPr lang="en-GB" sz="2500" dirty="0"/>
              <a:t>rural and urban authorities need to wake up to the challenges of the present issues of climate change and food security. If the various ways devised by these majority peasant farmers, apparently un-aided, are given priority, then; it can be said that even in the face of climate change there is still more opportunities for agricultural production in Savanna regions than ever before</a:t>
            </a:r>
            <a:r>
              <a:rPr lang="en-GB" dirty="0"/>
              <a:t>.</a:t>
            </a:r>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21</a:t>
            </a:fld>
            <a:endParaRPr lang="en-US"/>
          </a:p>
        </p:txBody>
      </p:sp>
    </p:spTree>
    <p:extLst>
      <p:ext uri="{BB962C8B-B14F-4D97-AF65-F5344CB8AC3E}">
        <p14:creationId xmlns:p14="http://schemas.microsoft.com/office/powerpoint/2010/main" val="169005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GB" b="1" dirty="0" smtClean="0"/>
              <a:t>Recommendations</a:t>
            </a:r>
            <a:endParaRPr lang="en-US" dirty="0"/>
          </a:p>
        </p:txBody>
      </p:sp>
      <p:sp>
        <p:nvSpPr>
          <p:cNvPr id="3" name="Content Placeholder 2"/>
          <p:cNvSpPr>
            <a:spLocks noGrp="1"/>
          </p:cNvSpPr>
          <p:nvPr>
            <p:ph idx="1"/>
          </p:nvPr>
        </p:nvSpPr>
        <p:spPr>
          <a:xfrm>
            <a:off x="533400" y="1066800"/>
            <a:ext cx="8400288" cy="5638800"/>
          </a:xfrm>
        </p:spPr>
        <p:txBody>
          <a:bodyPr>
            <a:normAutofit fontScale="85000" lnSpcReduction="20000"/>
          </a:bodyPr>
          <a:lstStyle/>
          <a:p>
            <a:pPr lvl="1"/>
            <a:r>
              <a:rPr lang="en-GB" dirty="0" smtClean="0"/>
              <a:t>Recognizing </a:t>
            </a:r>
            <a:r>
              <a:rPr lang="en-GB" dirty="0"/>
              <a:t>and protecting their right to farmlands through adequate protection from land speculators.</a:t>
            </a:r>
            <a:endParaRPr lang="en-US" sz="2400" dirty="0"/>
          </a:p>
          <a:p>
            <a:pPr lvl="1"/>
            <a:r>
              <a:rPr lang="en-GB" dirty="0"/>
              <a:t>Ensuring that areas with such innovative practices are mapped and given the status of protected land.</a:t>
            </a:r>
            <a:endParaRPr lang="en-US" sz="2400" dirty="0"/>
          </a:p>
          <a:p>
            <a:pPr lvl="1"/>
            <a:r>
              <a:rPr lang="en-GB" dirty="0"/>
              <a:t>Differentiate them from large scale farmers and commercial horticulturists who contrary to peasant farmers usually demand large consignments of farm inputs.</a:t>
            </a:r>
            <a:endParaRPr lang="en-US" sz="2400" dirty="0"/>
          </a:p>
          <a:p>
            <a:pPr lvl="1"/>
            <a:r>
              <a:rPr lang="en-GB" dirty="0"/>
              <a:t>The extension of fruitful adaptation practices to other parts of Nigeria and the entire sub-Saharan region is likely to receive warm reception, but if it is capital-intensive, very few will be willing to invest in </a:t>
            </a:r>
            <a:r>
              <a:rPr lang="en-GB" dirty="0" smtClean="0"/>
              <a:t>it.</a:t>
            </a:r>
            <a:endParaRPr lang="en-US" sz="2400" dirty="0"/>
          </a:p>
          <a:p>
            <a:pPr lvl="1"/>
            <a:r>
              <a:rPr lang="en-GB" dirty="0"/>
              <a:t>There should be the establishment of extension works and demonstration farms to propagate these innovative practices.</a:t>
            </a:r>
            <a:endParaRPr lang="en-US" sz="2400" dirty="0"/>
          </a:p>
          <a:p>
            <a:pPr lvl="1"/>
            <a:r>
              <a:rPr lang="en-GB" dirty="0"/>
              <a:t>Government institutions –can imbibe the practice of giving out vacant lands for cultivate instead of allowing them to perpetually lie fallow.</a:t>
            </a:r>
            <a:endParaRPr lang="en-US" sz="2400" dirty="0"/>
          </a:p>
          <a:p>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22</a:t>
            </a:fld>
            <a:endParaRPr lang="en-US"/>
          </a:p>
        </p:txBody>
      </p:sp>
    </p:spTree>
    <p:extLst>
      <p:ext uri="{BB962C8B-B14F-4D97-AF65-F5344CB8AC3E}">
        <p14:creationId xmlns:p14="http://schemas.microsoft.com/office/powerpoint/2010/main" val="3377580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GB" b="1" dirty="0" smtClean="0"/>
              <a:t>REFERENCES</a:t>
            </a:r>
            <a:endParaRPr lang="en-US" dirty="0"/>
          </a:p>
        </p:txBody>
      </p:sp>
      <p:sp>
        <p:nvSpPr>
          <p:cNvPr id="3" name="Content Placeholder 2"/>
          <p:cNvSpPr>
            <a:spLocks noGrp="1"/>
          </p:cNvSpPr>
          <p:nvPr>
            <p:ph idx="1"/>
          </p:nvPr>
        </p:nvSpPr>
        <p:spPr>
          <a:xfrm>
            <a:off x="1435608" y="1447800"/>
            <a:ext cx="7498080" cy="5257800"/>
          </a:xfrm>
        </p:spPr>
        <p:txBody>
          <a:bodyPr>
            <a:normAutofit fontScale="77500" lnSpcReduction="20000"/>
          </a:bodyPr>
          <a:lstStyle/>
          <a:p>
            <a:pPr algn="just"/>
            <a:r>
              <a:rPr lang="en-US" dirty="0" smtClean="0"/>
              <a:t>Kawu</a:t>
            </a:r>
            <a:r>
              <a:rPr lang="en-US" dirty="0"/>
              <a:t>, A. M. (2005). </a:t>
            </a:r>
            <a:r>
              <a:rPr lang="en-US" i="1" dirty="0"/>
              <a:t>Development Control in Traditional Settlements: A Case Study of Zaria City.</a:t>
            </a:r>
            <a:r>
              <a:rPr lang="en-US" dirty="0"/>
              <a:t> Unpublished MSc (URP) Thesis, Ahmadu Bello University, Zaria.</a:t>
            </a:r>
          </a:p>
          <a:p>
            <a:pPr algn="just"/>
            <a:r>
              <a:rPr lang="en-GB" dirty="0"/>
              <a:t>Schwerdtfeger, F. W. (1980).</a:t>
            </a:r>
            <a:r>
              <a:rPr lang="en-GB" i="1" dirty="0"/>
              <a:t> Traditional Housing in African Cities: A Comparative Study of Houses in Zaria, Ibadan, and Marrakech</a:t>
            </a:r>
            <a:r>
              <a:rPr lang="en-GB" dirty="0"/>
              <a:t>. Hampshire: John Wiley &amp; Sons Ltd.</a:t>
            </a:r>
            <a:endParaRPr lang="en-US" dirty="0"/>
          </a:p>
          <a:p>
            <a:pPr algn="just"/>
            <a:r>
              <a:rPr lang="en-GB" dirty="0" err="1"/>
              <a:t>Udo</a:t>
            </a:r>
            <a:r>
              <a:rPr lang="en-GB" dirty="0"/>
              <a:t>, R. K. (1980). </a:t>
            </a:r>
            <a:r>
              <a:rPr lang="en-GB" i="1" dirty="0"/>
              <a:t>Geographical Regions of Nigeria.</a:t>
            </a:r>
            <a:r>
              <a:rPr lang="en-GB" dirty="0"/>
              <a:t> Ibadan: Heinemann Education Books.</a:t>
            </a:r>
            <a:endParaRPr lang="en-US" dirty="0"/>
          </a:p>
          <a:p>
            <a:pPr algn="just"/>
            <a:r>
              <a:rPr lang="en-GB" dirty="0"/>
              <a:t>Urquhart, A. W. (1977). </a:t>
            </a:r>
            <a:r>
              <a:rPr lang="en-GB" i="1" dirty="0"/>
              <a:t>Planned Urban Landscape of Northern Nigeria.</a:t>
            </a:r>
            <a:r>
              <a:rPr lang="en-GB" dirty="0"/>
              <a:t> Zaria: Ahmadu Bello University Press.</a:t>
            </a:r>
            <a:endParaRPr lang="en-US" dirty="0"/>
          </a:p>
          <a:p>
            <a:pPr algn="just"/>
            <a:r>
              <a:rPr lang="en-US" dirty="0" err="1"/>
              <a:t>Googlearth</a:t>
            </a:r>
            <a:r>
              <a:rPr lang="en-US" dirty="0"/>
              <a:t>, (2012). </a:t>
            </a:r>
            <a:r>
              <a:rPr lang="en-US" i="1" dirty="0"/>
              <a:t>Minna and Zaria Images.</a:t>
            </a:r>
            <a:r>
              <a:rPr lang="en-US" dirty="0"/>
              <a:t> A Satellite Image, accessed march 2011 from www.googlearth.com</a:t>
            </a:r>
          </a:p>
          <a:p>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23</a:t>
            </a:fld>
            <a:endParaRPr lang="en-US"/>
          </a:p>
        </p:txBody>
      </p:sp>
    </p:spTree>
    <p:extLst>
      <p:ext uri="{BB962C8B-B14F-4D97-AF65-F5344CB8AC3E}">
        <p14:creationId xmlns:p14="http://schemas.microsoft.com/office/powerpoint/2010/main" val="2079063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82296" indent="0" algn="just">
              <a:buNone/>
            </a:pPr>
            <a:r>
              <a:rPr lang="en-GB" sz="2500" dirty="0">
                <a:latin typeface="Times New Roman" pitchFamily="18" charset="0"/>
                <a:cs typeface="Times New Roman" pitchFamily="18" charset="0"/>
              </a:rPr>
              <a:t>The documentation of innovative approaches by peasant farmers that feeds millions of developing countries’ bourgeoning populations are mostly left out by many assessors of climate change phenomenon, and less attention is given to site specific adaptation measures employed by farmers in Savanna and semi-arid grasslands of sub-Saharan Africa which account for over 50% of Nigeria’s land mass of over 923,000 km</a:t>
            </a:r>
            <a:r>
              <a:rPr lang="en-GB" sz="2500" baseline="30000" dirty="0">
                <a:latin typeface="Times New Roman" pitchFamily="18" charset="0"/>
                <a:cs typeface="Times New Roman" pitchFamily="18" charset="0"/>
              </a:rPr>
              <a:t>2 </a:t>
            </a:r>
            <a:r>
              <a:rPr lang="en-GB" sz="2500" dirty="0">
                <a:latin typeface="Times New Roman" pitchFamily="18" charset="0"/>
                <a:cs typeface="Times New Roman" pitchFamily="18" charset="0"/>
              </a:rPr>
              <a:t>(</a:t>
            </a:r>
            <a:r>
              <a:rPr lang="en-GB" sz="2500" dirty="0" err="1">
                <a:latin typeface="Times New Roman" pitchFamily="18" charset="0"/>
                <a:cs typeface="Times New Roman" pitchFamily="18" charset="0"/>
              </a:rPr>
              <a:t>Udo</a:t>
            </a:r>
            <a:r>
              <a:rPr lang="en-GB" sz="2500" dirty="0">
                <a:latin typeface="Times New Roman" pitchFamily="18" charset="0"/>
                <a:cs typeface="Times New Roman" pitchFamily="18" charset="0"/>
              </a:rPr>
              <a:t>, 1977).</a:t>
            </a:r>
            <a:endParaRPr lang="en-US" sz="25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3</a:t>
            </a:fld>
            <a:endParaRPr lang="en-US"/>
          </a:p>
        </p:txBody>
      </p:sp>
    </p:spTree>
    <p:extLst>
      <p:ext uri="{BB962C8B-B14F-4D97-AF65-F5344CB8AC3E}">
        <p14:creationId xmlns:p14="http://schemas.microsoft.com/office/powerpoint/2010/main" val="73950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GB" b="1" dirty="0">
                <a:effectLst/>
              </a:rPr>
              <a:t>Sample </a:t>
            </a:r>
            <a:r>
              <a:rPr lang="en-GB" b="1" dirty="0" smtClean="0">
                <a:effectLst/>
              </a:rPr>
              <a:t>points</a:t>
            </a:r>
            <a:endParaRPr lang="en-US" dirty="0"/>
          </a:p>
        </p:txBody>
      </p:sp>
      <p:sp>
        <p:nvSpPr>
          <p:cNvPr id="3" name="Content Placeholder 2"/>
          <p:cNvSpPr>
            <a:spLocks noGrp="1"/>
          </p:cNvSpPr>
          <p:nvPr>
            <p:ph idx="1"/>
          </p:nvPr>
        </p:nvSpPr>
        <p:spPr>
          <a:xfrm>
            <a:off x="1143000" y="914400"/>
            <a:ext cx="7790688" cy="5791200"/>
          </a:xfrm>
        </p:spPr>
        <p:txBody>
          <a:bodyPr>
            <a:normAutofit/>
          </a:bodyPr>
          <a:lstStyle/>
          <a:p>
            <a:pPr marL="82296" indent="0" algn="just">
              <a:buNone/>
            </a:pPr>
            <a:r>
              <a:rPr lang="en-GB" sz="2500" dirty="0"/>
              <a:t>In Minna, the main areas field work was undertaken are; Gidan-kwano (</a:t>
            </a:r>
            <a:r>
              <a:rPr lang="en-GB" sz="2500" dirty="0" err="1"/>
              <a:t>Lat</a:t>
            </a:r>
            <a:r>
              <a:rPr lang="en-GB" sz="2500" dirty="0"/>
              <a:t> 9.33</a:t>
            </a:r>
            <a:r>
              <a:rPr lang="en-GB" sz="2500" baseline="30000" dirty="0"/>
              <a:t>0</a:t>
            </a:r>
            <a:r>
              <a:rPr lang="en-GB" sz="2500" dirty="0"/>
              <a:t>N and Long. 6.28</a:t>
            </a:r>
            <a:r>
              <a:rPr lang="en-GB" sz="2500" baseline="30000" dirty="0"/>
              <a:t>0</a:t>
            </a:r>
            <a:r>
              <a:rPr lang="en-GB" sz="2500" dirty="0"/>
              <a:t>E ), </a:t>
            </a:r>
            <a:r>
              <a:rPr lang="en-GB" sz="2500" dirty="0" err="1"/>
              <a:t>Sabon-daga</a:t>
            </a:r>
            <a:r>
              <a:rPr lang="en-GB" sz="2500" dirty="0"/>
              <a:t> (</a:t>
            </a:r>
            <a:r>
              <a:rPr lang="en-GB" sz="2500" dirty="0" err="1"/>
              <a:t>Lat</a:t>
            </a:r>
            <a:r>
              <a:rPr lang="en-GB" sz="2500" dirty="0"/>
              <a:t> 9.24</a:t>
            </a:r>
            <a:r>
              <a:rPr lang="en-GB" sz="2500" baseline="30000" dirty="0"/>
              <a:t>0</a:t>
            </a:r>
            <a:r>
              <a:rPr lang="en-GB" sz="2500" dirty="0"/>
              <a:t>N and Long 6.22</a:t>
            </a:r>
            <a:r>
              <a:rPr lang="en-GB" sz="2500" baseline="30000" dirty="0"/>
              <a:t>0</a:t>
            </a:r>
            <a:r>
              <a:rPr lang="en-GB" sz="2500" dirty="0"/>
              <a:t>E ), and </a:t>
            </a:r>
            <a:r>
              <a:rPr lang="en-GB" sz="2500" dirty="0" err="1"/>
              <a:t>Sabon-gida</a:t>
            </a:r>
            <a:r>
              <a:rPr lang="en-GB" sz="2500" dirty="0"/>
              <a:t> (</a:t>
            </a:r>
            <a:r>
              <a:rPr lang="en-GB" sz="2500" dirty="0" err="1"/>
              <a:t>Lat</a:t>
            </a:r>
            <a:r>
              <a:rPr lang="en-GB" sz="2500" dirty="0"/>
              <a:t> 09.24</a:t>
            </a:r>
            <a:r>
              <a:rPr lang="en-GB" sz="2500" baseline="30000" dirty="0"/>
              <a:t>0</a:t>
            </a:r>
            <a:r>
              <a:rPr lang="en-GB" sz="2500" dirty="0"/>
              <a:t>N and Long 006.15</a:t>
            </a:r>
            <a:r>
              <a:rPr lang="en-GB" sz="2500" baseline="30000" dirty="0"/>
              <a:t>0</a:t>
            </a:r>
            <a:r>
              <a:rPr lang="en-GB" sz="2500" dirty="0"/>
              <a:t>), those of Zaria are Hanwa Low-cost (</a:t>
            </a:r>
            <a:r>
              <a:rPr lang="en-GB" sz="2500" dirty="0" err="1"/>
              <a:t>Lat</a:t>
            </a:r>
            <a:r>
              <a:rPr lang="en-GB" sz="2500" dirty="0"/>
              <a:t> 11.07</a:t>
            </a:r>
            <a:r>
              <a:rPr lang="en-GB" sz="2500" baseline="30000" dirty="0"/>
              <a:t>0</a:t>
            </a:r>
            <a:r>
              <a:rPr lang="en-GB" sz="2500" dirty="0"/>
              <a:t>N and Long 7.41</a:t>
            </a:r>
            <a:r>
              <a:rPr lang="en-GB" sz="2500" baseline="30000" dirty="0"/>
              <a:t>0</a:t>
            </a:r>
            <a:r>
              <a:rPr lang="en-GB" sz="2500" dirty="0"/>
              <a:t>E) and Yan-karfe (</a:t>
            </a:r>
            <a:r>
              <a:rPr lang="en-GB" sz="2500" dirty="0" err="1"/>
              <a:t>Lat</a:t>
            </a:r>
            <a:r>
              <a:rPr lang="en-GB" sz="2500" dirty="0"/>
              <a:t> 11.07</a:t>
            </a:r>
            <a:r>
              <a:rPr lang="en-GB" sz="2500" baseline="30000" dirty="0"/>
              <a:t>0</a:t>
            </a:r>
            <a:r>
              <a:rPr lang="en-GB" sz="2500" dirty="0"/>
              <a:t>N and Long 7.41</a:t>
            </a:r>
            <a:r>
              <a:rPr lang="en-GB" sz="2500" baseline="30000" dirty="0"/>
              <a:t>0</a:t>
            </a:r>
            <a:r>
              <a:rPr lang="en-GB" sz="2500" dirty="0"/>
              <a:t>E), neighbourhoods of the metropolis, while Dandume (</a:t>
            </a:r>
            <a:r>
              <a:rPr lang="en-GB" sz="2500" dirty="0" err="1"/>
              <a:t>Lat</a:t>
            </a:r>
            <a:r>
              <a:rPr lang="en-GB" sz="2500" dirty="0"/>
              <a:t> 11.46</a:t>
            </a:r>
            <a:r>
              <a:rPr lang="en-GB" sz="2500" baseline="30000" dirty="0"/>
              <a:t>0</a:t>
            </a:r>
            <a:r>
              <a:rPr lang="en-GB" sz="2500" dirty="0"/>
              <a:t>N and Long 7.I4</a:t>
            </a:r>
            <a:r>
              <a:rPr lang="en-GB" sz="2500" baseline="30000" dirty="0"/>
              <a:t>0</a:t>
            </a:r>
            <a:r>
              <a:rPr lang="en-GB" sz="2500" dirty="0"/>
              <a:t>E ) and Nassarawa (</a:t>
            </a:r>
            <a:r>
              <a:rPr lang="en-GB" sz="2500" dirty="0" err="1"/>
              <a:t>Lat</a:t>
            </a:r>
            <a:r>
              <a:rPr lang="en-GB" sz="2500" dirty="0"/>
              <a:t> 11.46</a:t>
            </a:r>
            <a:r>
              <a:rPr lang="en-GB" sz="2500" baseline="30000" dirty="0"/>
              <a:t>0</a:t>
            </a:r>
            <a:r>
              <a:rPr lang="en-GB" sz="2500" dirty="0"/>
              <a:t>N and Long 7.14</a:t>
            </a:r>
            <a:r>
              <a:rPr lang="en-GB" sz="2500" baseline="30000" dirty="0"/>
              <a:t>0</a:t>
            </a:r>
            <a:r>
              <a:rPr lang="en-GB" sz="2500" dirty="0"/>
              <a:t>E) wards constituted sample areas in Funtua study area.</a:t>
            </a:r>
            <a:endParaRPr lang="en-US" sz="2500" dirty="0"/>
          </a:p>
          <a:p>
            <a:endParaRPr lang="en-US" sz="2700" dirty="0"/>
          </a:p>
        </p:txBody>
      </p:sp>
      <p:sp>
        <p:nvSpPr>
          <p:cNvPr id="4" name="Slide Number Placeholder 3"/>
          <p:cNvSpPr>
            <a:spLocks noGrp="1"/>
          </p:cNvSpPr>
          <p:nvPr>
            <p:ph type="sldNum" sz="quarter" idx="12"/>
          </p:nvPr>
        </p:nvSpPr>
        <p:spPr/>
        <p:txBody>
          <a:bodyPr/>
          <a:lstStyle/>
          <a:p>
            <a:fld id="{DA515871-BD02-46BC-88AC-8CC4CC70C264}" type="slidenum">
              <a:rPr lang="en-US" smtClean="0"/>
              <a:t>4</a:t>
            </a:fld>
            <a:endParaRPr lang="en-US"/>
          </a:p>
        </p:txBody>
      </p:sp>
    </p:spTree>
    <p:extLst>
      <p:ext uri="{BB962C8B-B14F-4D97-AF65-F5344CB8AC3E}">
        <p14:creationId xmlns:p14="http://schemas.microsoft.com/office/powerpoint/2010/main" val="196103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GB" sz="4000" b="1" dirty="0"/>
              <a:t>Fig. 1: The Study </a:t>
            </a:r>
            <a:r>
              <a:rPr lang="en-GB" sz="4000" b="1" dirty="0" smtClean="0"/>
              <a:t>Areas</a:t>
            </a:r>
            <a:endParaRPr lang="en-US" sz="4000" dirty="0"/>
          </a:p>
        </p:txBody>
      </p:sp>
      <p:sp>
        <p:nvSpPr>
          <p:cNvPr id="5" name="Content Placeholder 4"/>
          <p:cNvSpPr>
            <a:spLocks noGrp="1"/>
          </p:cNvSpPr>
          <p:nvPr>
            <p:ph idx="1"/>
          </p:nvPr>
        </p:nvSpPr>
        <p:spPr>
          <a:xfrm>
            <a:off x="1295400" y="1143000"/>
            <a:ext cx="7638288" cy="5486400"/>
          </a:xfrm>
        </p:spPr>
        <p:txBody>
          <a:bodyPr/>
          <a:lstStyle/>
          <a:p>
            <a:endParaRPr lang="en-US" dirty="0"/>
          </a:p>
        </p:txBody>
      </p:sp>
      <p:pic>
        <p:nvPicPr>
          <p:cNvPr id="7" name="Content Placeholder 3" descr="H:\PuP\Map.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7162800" cy="5105400"/>
          </a:xfrm>
          <a:prstGeom prst="rect">
            <a:avLst/>
          </a:prstGeom>
          <a:noFill/>
          <a:ln>
            <a:noFill/>
          </a:ln>
        </p:spPr>
      </p:pic>
      <p:sp>
        <p:nvSpPr>
          <p:cNvPr id="8" name="Slide Number Placeholder 7"/>
          <p:cNvSpPr>
            <a:spLocks noGrp="1"/>
          </p:cNvSpPr>
          <p:nvPr>
            <p:ph type="sldNum" sz="quarter" idx="12"/>
          </p:nvPr>
        </p:nvSpPr>
        <p:spPr/>
        <p:txBody>
          <a:bodyPr/>
          <a:lstStyle/>
          <a:p>
            <a:fld id="{DA515871-BD02-46BC-88AC-8CC4CC70C264}" type="slidenum">
              <a:rPr lang="en-US" smtClean="0"/>
              <a:t>5</a:t>
            </a:fld>
            <a:endParaRPr lang="en-US"/>
          </a:p>
        </p:txBody>
      </p:sp>
    </p:spTree>
    <p:extLst>
      <p:ext uri="{BB962C8B-B14F-4D97-AF65-F5344CB8AC3E}">
        <p14:creationId xmlns:p14="http://schemas.microsoft.com/office/powerpoint/2010/main" val="736630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GB" b="1" dirty="0"/>
              <a:t>The threat of climate </a:t>
            </a:r>
            <a:r>
              <a:rPr lang="en-GB" b="1" dirty="0" smtClean="0"/>
              <a:t>change</a:t>
            </a:r>
            <a:endParaRPr lang="en-US" dirty="0"/>
          </a:p>
        </p:txBody>
      </p:sp>
      <p:sp>
        <p:nvSpPr>
          <p:cNvPr id="3" name="Content Placeholder 2"/>
          <p:cNvSpPr>
            <a:spLocks noGrp="1"/>
          </p:cNvSpPr>
          <p:nvPr>
            <p:ph idx="1"/>
          </p:nvPr>
        </p:nvSpPr>
        <p:spPr>
          <a:xfrm>
            <a:off x="1435608" y="1066800"/>
            <a:ext cx="7498080" cy="5181600"/>
          </a:xfrm>
        </p:spPr>
        <p:txBody>
          <a:bodyPr>
            <a:normAutofit lnSpcReduction="10000"/>
          </a:bodyPr>
          <a:lstStyle/>
          <a:p>
            <a:r>
              <a:rPr lang="en-GB" sz="2700" dirty="0" smtClean="0"/>
              <a:t>The </a:t>
            </a:r>
            <a:r>
              <a:rPr lang="en-GB" sz="2700" dirty="0"/>
              <a:t>main threat of climate and climate change related issues:</a:t>
            </a:r>
            <a:endParaRPr lang="en-US" sz="2700" dirty="0"/>
          </a:p>
          <a:p>
            <a:pPr lvl="0"/>
            <a:r>
              <a:rPr lang="en-GB" sz="2700" dirty="0"/>
              <a:t>is not crop failure - due to excessive rainfall or its early cessation</a:t>
            </a:r>
            <a:endParaRPr lang="en-US" sz="2700" dirty="0"/>
          </a:p>
          <a:p>
            <a:pPr lvl="0"/>
            <a:r>
              <a:rPr lang="en-GB" sz="2700" dirty="0"/>
              <a:t>but, flooding and erosion</a:t>
            </a:r>
            <a:endParaRPr lang="en-US" sz="2700" dirty="0"/>
          </a:p>
          <a:p>
            <a:pPr lvl="0"/>
            <a:r>
              <a:rPr lang="en-GB" sz="2700" dirty="0"/>
              <a:t>gullying and washing away of farmlands and river banks</a:t>
            </a:r>
            <a:endParaRPr lang="en-US" sz="2700" dirty="0"/>
          </a:p>
          <a:p>
            <a:pPr lvl="0"/>
            <a:r>
              <a:rPr lang="en-GB" sz="2700" dirty="0"/>
              <a:t>degrading productive lands at alarming rates</a:t>
            </a:r>
            <a:endParaRPr lang="en-US" sz="2700" dirty="0"/>
          </a:p>
          <a:p>
            <a:pPr lvl="0"/>
            <a:r>
              <a:rPr lang="en-GB" sz="2700" dirty="0"/>
              <a:t>Hence the adaptation practices against these threats </a:t>
            </a:r>
            <a:endParaRPr lang="en-US" sz="2700" dirty="0"/>
          </a:p>
          <a:p>
            <a:pPr lvl="0"/>
            <a:r>
              <a:rPr lang="en-GB" sz="2700" dirty="0"/>
              <a:t>to boost agricultural production and livelihood opportunities</a:t>
            </a:r>
            <a:endParaRPr lang="en-US" sz="2700" dirty="0"/>
          </a:p>
          <a:p>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6</a:t>
            </a:fld>
            <a:endParaRPr lang="en-US"/>
          </a:p>
        </p:txBody>
      </p:sp>
    </p:spTree>
    <p:extLst>
      <p:ext uri="{BB962C8B-B14F-4D97-AF65-F5344CB8AC3E}">
        <p14:creationId xmlns:p14="http://schemas.microsoft.com/office/powerpoint/2010/main" val="3249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Zaria - The use of borrow pits </a:t>
            </a:r>
            <a:endParaRPr lang="en-US" dirty="0"/>
          </a:p>
        </p:txBody>
      </p:sp>
      <p:sp>
        <p:nvSpPr>
          <p:cNvPr id="3" name="Content Placeholder 2"/>
          <p:cNvSpPr>
            <a:spLocks noGrp="1"/>
          </p:cNvSpPr>
          <p:nvPr>
            <p:ph idx="1"/>
          </p:nvPr>
        </p:nvSpPr>
        <p:spPr/>
        <p:txBody>
          <a:bodyPr/>
          <a:lstStyle/>
          <a:p>
            <a:pPr algn="just"/>
            <a:r>
              <a:rPr lang="en-GB" sz="2500" dirty="0" smtClean="0"/>
              <a:t>Borrow </a:t>
            </a:r>
            <a:r>
              <a:rPr lang="en-GB" sz="2500" dirty="0"/>
              <a:t>pits came to being as a result of mineral and mostly sand mining in traditional cities of northern Nigeria, and have since raised concerns over the safety of people and </a:t>
            </a:r>
            <a:r>
              <a:rPr lang="en-GB" sz="2500" dirty="0" smtClean="0"/>
              <a:t>livestock </a:t>
            </a:r>
            <a:r>
              <a:rPr lang="en-GB" sz="2500" dirty="0"/>
              <a:t>around them (Urquhart, 1977; </a:t>
            </a:r>
            <a:r>
              <a:rPr lang="en-GB" sz="2500" dirty="0" smtClean="0"/>
              <a:t>Schwerdtfeger, 1980; </a:t>
            </a:r>
            <a:r>
              <a:rPr lang="en-GB" sz="2500" dirty="0"/>
              <a:t>Kawu, 2005). </a:t>
            </a:r>
          </a:p>
          <a:p>
            <a:pPr algn="just"/>
            <a:r>
              <a:rPr lang="en-GB" sz="2500" dirty="0" smtClean="0"/>
              <a:t>Abandoned </a:t>
            </a:r>
            <a:r>
              <a:rPr lang="en-GB" sz="2500" dirty="0"/>
              <a:t>burrow pits and mine spoils at the city’s fast urbanizing peripheries are increasingly been put to innovative uses in various aspects of food production.</a:t>
            </a:r>
            <a:endParaRPr lang="en-US" sz="2500" dirty="0"/>
          </a:p>
          <a:p>
            <a:pPr marL="82296" indent="0">
              <a:buNone/>
            </a:pPr>
            <a:endParaRPr lang="en-US" dirty="0"/>
          </a:p>
        </p:txBody>
      </p:sp>
      <p:sp>
        <p:nvSpPr>
          <p:cNvPr id="4" name="Slide Number Placeholder 3"/>
          <p:cNvSpPr>
            <a:spLocks noGrp="1"/>
          </p:cNvSpPr>
          <p:nvPr>
            <p:ph type="sldNum" sz="quarter" idx="12"/>
          </p:nvPr>
        </p:nvSpPr>
        <p:spPr/>
        <p:txBody>
          <a:bodyPr/>
          <a:lstStyle/>
          <a:p>
            <a:fld id="{DA515871-BD02-46BC-88AC-8CC4CC70C264}" type="slidenum">
              <a:rPr lang="en-US" smtClean="0"/>
              <a:t>7</a:t>
            </a:fld>
            <a:endParaRPr lang="en-US"/>
          </a:p>
        </p:txBody>
      </p:sp>
    </p:spTree>
    <p:extLst>
      <p:ext uri="{BB962C8B-B14F-4D97-AF65-F5344CB8AC3E}">
        <p14:creationId xmlns:p14="http://schemas.microsoft.com/office/powerpoint/2010/main" val="356947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969336"/>
          </a:xfrm>
        </p:spPr>
        <p:txBody>
          <a:bodyPr>
            <a:normAutofit fontScale="90000"/>
          </a:bodyPr>
          <a:lstStyle/>
          <a:p>
            <a:r>
              <a:rPr lang="en-US" sz="2700" dirty="0">
                <a:effectLst/>
              </a:rPr>
              <a:t>Plate II: Land Degradation, Menace of Burrowed-Pits</a:t>
            </a:r>
            <a:br>
              <a:rPr lang="en-US" sz="2700" dirty="0">
                <a:effectLst/>
              </a:rPr>
            </a:br>
            <a:r>
              <a:rPr lang="en-GB" sz="2700" dirty="0">
                <a:effectLst/>
              </a:rPr>
              <a:t>Plate </a:t>
            </a:r>
            <a:r>
              <a:rPr lang="en-GB" sz="2700" dirty="0" smtClean="0">
                <a:effectLst/>
              </a:rPr>
              <a:t>III: </a:t>
            </a:r>
            <a:r>
              <a:rPr lang="en-GB" sz="2700" dirty="0">
                <a:effectLst/>
              </a:rPr>
              <a:t>A fish pond in Hanwa Low-cost, </a:t>
            </a:r>
            <a:r>
              <a:rPr lang="en-GB" sz="2700" dirty="0" smtClean="0">
                <a:effectLst/>
              </a:rPr>
              <a:t>Zaria</a:t>
            </a:r>
            <a:endParaRPr lang="en-US" dirty="0"/>
          </a:p>
        </p:txBody>
      </p:sp>
      <p:sp>
        <p:nvSpPr>
          <p:cNvPr id="3" name="Text Placeholder 2"/>
          <p:cNvSpPr>
            <a:spLocks noGrp="1"/>
          </p:cNvSpPr>
          <p:nvPr>
            <p:ph type="body" idx="1"/>
          </p:nvPr>
        </p:nvSpPr>
        <p:spPr>
          <a:xfrm>
            <a:off x="457200" y="328278"/>
            <a:ext cx="4023360" cy="433722"/>
          </a:xfrm>
        </p:spPr>
        <p:txBody>
          <a:bodyPr>
            <a:normAutofit/>
          </a:bodyPr>
          <a:lstStyle/>
          <a:p>
            <a:r>
              <a:rPr lang="en-US" dirty="0" smtClean="0"/>
              <a:t>Plate II				</a:t>
            </a:r>
            <a:endParaRPr lang="en-US" dirty="0"/>
          </a:p>
        </p:txBody>
      </p:sp>
      <p:sp>
        <p:nvSpPr>
          <p:cNvPr id="4" name="Text Placeholder 3"/>
          <p:cNvSpPr>
            <a:spLocks noGrp="1"/>
          </p:cNvSpPr>
          <p:nvPr>
            <p:ph type="body" sz="half" idx="3"/>
          </p:nvPr>
        </p:nvSpPr>
        <p:spPr>
          <a:xfrm>
            <a:off x="4663440" y="328278"/>
            <a:ext cx="4023360" cy="433722"/>
          </a:xfrm>
        </p:spPr>
        <p:txBody>
          <a:bodyPr>
            <a:normAutofit/>
          </a:bodyPr>
          <a:lstStyle/>
          <a:p>
            <a:r>
              <a:rPr lang="en-US" dirty="0" smtClean="0"/>
              <a:t>Plate III</a:t>
            </a:r>
            <a:endParaRPr lang="en-US" dirty="0"/>
          </a:p>
        </p:txBody>
      </p:sp>
      <p:pic>
        <p:nvPicPr>
          <p:cNvPr id="7" name="Content Placeholder 6" descr="H:\BACK UP\Pictures\2011-12-11 ABU Designs\ABU Designs 014.JPG"/>
          <p:cNvPicPr>
            <a:picLocks noGrp="1"/>
          </p:cNvPicPr>
          <p:nvPr>
            <p:ph sz="quarter" idx="4"/>
          </p:nvPr>
        </p:nvPicPr>
        <p:blipFill rotWithShape="1">
          <a:blip r:embed="rId2" cstate="print"/>
          <a:srcRect t="17949"/>
          <a:stretch/>
        </p:blipFill>
        <p:spPr bwMode="auto">
          <a:xfrm>
            <a:off x="4664075" y="838200"/>
            <a:ext cx="4022725" cy="4038600"/>
          </a:xfrm>
          <a:prstGeom prst="rect">
            <a:avLst/>
          </a:prstGeom>
          <a:noFill/>
          <a:ln>
            <a:noFill/>
          </a:ln>
          <a:extLst>
            <a:ext uri="{53640926-AAD7-44D8-BBD7-CCE9431645EC}">
              <a14:shadowObscured xmlns:a14="http://schemas.microsoft.com/office/drawing/2010/main"/>
            </a:ext>
          </a:extLst>
        </p:spPr>
      </p:pic>
      <p:pic>
        <p:nvPicPr>
          <p:cNvPr id="9" name="Content Placeholder 8" descr="ssssssssss"/>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4022725" cy="4038599"/>
          </a:xfrm>
          <a:prstGeom prst="rect">
            <a:avLst/>
          </a:prstGeom>
          <a:noFill/>
          <a:ln>
            <a:noFill/>
          </a:ln>
        </p:spPr>
      </p:pic>
      <p:sp>
        <p:nvSpPr>
          <p:cNvPr id="10" name="Slide Number Placeholder 9"/>
          <p:cNvSpPr>
            <a:spLocks noGrp="1"/>
          </p:cNvSpPr>
          <p:nvPr>
            <p:ph type="sldNum" sz="quarter" idx="12"/>
          </p:nvPr>
        </p:nvSpPr>
        <p:spPr/>
        <p:txBody>
          <a:bodyPr/>
          <a:lstStyle/>
          <a:p>
            <a:fld id="{DA515871-BD02-46BC-88AC-8CC4CC70C264}" type="slidenum">
              <a:rPr lang="en-US" smtClean="0"/>
              <a:t>8</a:t>
            </a:fld>
            <a:endParaRPr lang="en-US"/>
          </a:p>
        </p:txBody>
      </p:sp>
    </p:spTree>
    <p:extLst>
      <p:ext uri="{BB962C8B-B14F-4D97-AF65-F5344CB8AC3E}">
        <p14:creationId xmlns:p14="http://schemas.microsoft.com/office/powerpoint/2010/main" val="368283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Autofit/>
          </a:bodyPr>
          <a:lstStyle/>
          <a:p>
            <a:r>
              <a:rPr lang="en-GB" sz="2800" b="1" dirty="0">
                <a:effectLst/>
              </a:rPr>
              <a:t>Plate IV: Stirling - A large pond serving as </a:t>
            </a:r>
            <a:r>
              <a:rPr lang="en-GB" sz="2800" b="1" dirty="0" smtClean="0">
                <a:effectLst/>
              </a:rPr>
              <a:t>a water </a:t>
            </a:r>
            <a:r>
              <a:rPr lang="en-GB" sz="2800" b="1" dirty="0">
                <a:effectLst/>
              </a:rPr>
              <a:t>reservoir</a:t>
            </a:r>
            <a:endParaRPr lang="en-US" sz="2800" dirty="0">
              <a:effectLst/>
            </a:endParaRPr>
          </a:p>
        </p:txBody>
      </p:sp>
      <p:pic>
        <p:nvPicPr>
          <p:cNvPr id="4" name="Content Placeholder 3" descr="C:\Users\Aliyu Kawu\Pictures\2012-03-15 PuP Pics\PuP Pics 038.JPG"/>
          <p:cNvPicPr>
            <a:picLocks noGrp="1"/>
          </p:cNvPicPr>
          <p:nvPr>
            <p:ph idx="1"/>
          </p:nvPr>
        </p:nvPicPr>
        <p:blipFill rotWithShape="1">
          <a:blip r:embed="rId2" cstate="print">
            <a:extLst>
              <a:ext uri="{28A0092B-C50C-407E-A947-70E740481C1C}">
                <a14:useLocalDpi xmlns:a14="http://schemas.microsoft.com/office/drawing/2010/main" val="0"/>
              </a:ext>
            </a:extLst>
          </a:blip>
          <a:srcRect t="18407" r="862"/>
          <a:stretch/>
        </p:blipFill>
        <p:spPr bwMode="auto">
          <a:xfrm>
            <a:off x="2057400" y="1371600"/>
            <a:ext cx="6324600" cy="4648200"/>
          </a:xfrm>
          <a:prstGeom prst="rect">
            <a:avLst/>
          </a:prstGeom>
          <a:noFill/>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DA515871-BD02-46BC-88AC-8CC4CC70C264}" type="slidenum">
              <a:rPr lang="en-US" smtClean="0"/>
              <a:t>9</a:t>
            </a:fld>
            <a:endParaRPr lang="en-US"/>
          </a:p>
        </p:txBody>
      </p:sp>
    </p:spTree>
    <p:extLst>
      <p:ext uri="{BB962C8B-B14F-4D97-AF65-F5344CB8AC3E}">
        <p14:creationId xmlns:p14="http://schemas.microsoft.com/office/powerpoint/2010/main" val="2700842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828</TotalTime>
  <Words>1470</Words>
  <Application>Microsoft Office PowerPoint</Application>
  <PresentationFormat>On-screen Show (4:3)</PresentationFormat>
  <Paragraphs>131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     Threats to and opportunities for livelihood innovations in the face of climate change; a case study of the Savanna regions of Nigeria  Aliyu Kawu  Dept. of Urban &amp; Regional Planning Federal University of Technology, Minna 920003, Nigeria www.futminna.edu.ng   </vt:lpstr>
      <vt:lpstr>ABSTRACT</vt:lpstr>
      <vt:lpstr>Introduction</vt:lpstr>
      <vt:lpstr>Sample points</vt:lpstr>
      <vt:lpstr>Fig. 1: The Study Areas</vt:lpstr>
      <vt:lpstr>The threat of climate change</vt:lpstr>
      <vt:lpstr>Zaria - The use of borrow pits </vt:lpstr>
      <vt:lpstr>Plate II: Land Degradation, Menace of Burrowed-Pits Plate III: A fish pond in Hanwa Low-cost, Zaria</vt:lpstr>
      <vt:lpstr>Plate IV: Stirling - A large pond serving as a water reservoir</vt:lpstr>
      <vt:lpstr>PowerPoint Presentation</vt:lpstr>
      <vt:lpstr>Plate V: Piping water to distant irrigation plots. Plate VI: Tending onion farm and guiding landed properties</vt:lpstr>
      <vt:lpstr>Plate VII: Cultivating Irish potatoes by irrigation in Zaria</vt:lpstr>
      <vt:lpstr>Plate VIII: Continuous multiple cultivations</vt:lpstr>
      <vt:lpstr>Table 1: Frequencies of crop irrigation</vt:lpstr>
      <vt:lpstr>Minna: Utilizing technology and increased soil moisture</vt:lpstr>
      <vt:lpstr>Plate IX: Paw-paw as additional crop after harvesting main crops Plate X: Yam heaps and ridges awaiting the rain.</vt:lpstr>
      <vt:lpstr>Plate XI: Hybrid seedling production for sale Plate XII: Water bore hole for irrigating farms and nurseries</vt:lpstr>
      <vt:lpstr>Plate XIII: Banana and palm plantation on a redeemed land</vt:lpstr>
      <vt:lpstr>Dandume: Increased farm inputs, excess rains and community efforts</vt:lpstr>
      <vt:lpstr>Problems confronting farming innovations</vt:lpstr>
      <vt:lpstr>Conclusion</vt:lpstr>
      <vt:lpstr>Recommendations</vt:lpstr>
      <vt:lpstr>REFERENCES</vt:lpstr>
    </vt:vector>
  </TitlesOfParts>
  <Company>URP Dept. F.U.T. Minna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Aliyu Kawu</dc:creator>
  <cp:lastModifiedBy>Aliyu Kawu</cp:lastModifiedBy>
  <cp:revision>17</cp:revision>
  <dcterms:created xsi:type="dcterms:W3CDTF">2012-03-22T14:21:03Z</dcterms:created>
  <dcterms:modified xsi:type="dcterms:W3CDTF">2012-12-16T00:38:16Z</dcterms:modified>
</cp:coreProperties>
</file>